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4" r:id="rId3"/>
    <p:sldId id="268" r:id="rId4"/>
    <p:sldId id="290" r:id="rId5"/>
    <p:sldId id="276" r:id="rId6"/>
    <p:sldId id="279" r:id="rId7"/>
    <p:sldId id="291" r:id="rId8"/>
    <p:sldId id="275" r:id="rId9"/>
    <p:sldId id="274" r:id="rId10"/>
    <p:sldId id="271" r:id="rId11"/>
    <p:sldId id="285" r:id="rId12"/>
    <p:sldId id="272" r:id="rId13"/>
    <p:sldId id="273" r:id="rId14"/>
    <p:sldId id="287" r:id="rId15"/>
    <p:sldId id="286" r:id="rId16"/>
    <p:sldId id="288" r:id="rId17"/>
    <p:sldId id="289" r:id="rId18"/>
    <p:sldId id="280" r:id="rId19"/>
    <p:sldId id="281" r:id="rId20"/>
    <p:sldId id="282" r:id="rId21"/>
    <p:sldId id="283" r:id="rId22"/>
    <p:sldId id="284" r:id="rId23"/>
    <p:sldId id="27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5" Type="http://schemas.openxmlformats.org/officeDocument/2006/relationships/image" Target="../media/image4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4.wmf"/><Relationship Id="rId4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2.wmf"/><Relationship Id="rId4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D9B0-68AB-46C4-BA7A-57170A9874E5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886B5-E810-4F39-8976-2F6588DD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051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05AF7-1427-4E80-A0E8-4D33335247DC}" type="slidenum">
              <a:rPr lang="en-GB"/>
              <a:pPr/>
              <a:t>4</a:t>
            </a:fld>
            <a:endParaRPr lang="en-GB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e.g. Network communication and the representation of primitive data items and data structures in messages</a:t>
            </a:r>
          </a:p>
        </p:txBody>
      </p:sp>
    </p:spTree>
    <p:extLst>
      <p:ext uri="{BB962C8B-B14F-4D97-AF65-F5344CB8AC3E}">
        <p14:creationId xmlns:p14="http://schemas.microsoft.com/office/powerpoint/2010/main" val="411471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05AF7-1427-4E80-A0E8-4D33335247DC}" type="slidenum">
              <a:rPr lang="en-GB"/>
              <a:pPr/>
              <a:t>5</a:t>
            </a:fld>
            <a:endParaRPr lang="en-GB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e.g. Network communication and the representation of primitive data items and data structures in messages</a:t>
            </a:r>
          </a:p>
        </p:txBody>
      </p:sp>
    </p:spTree>
    <p:extLst>
      <p:ext uri="{BB962C8B-B14F-4D97-AF65-F5344CB8AC3E}">
        <p14:creationId xmlns:p14="http://schemas.microsoft.com/office/powerpoint/2010/main" val="1441453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05AF7-1427-4E80-A0E8-4D33335247DC}" type="slidenum">
              <a:rPr lang="en-GB"/>
              <a:pPr/>
              <a:t>6</a:t>
            </a:fld>
            <a:endParaRPr lang="en-GB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e.g. Network communication and the representation of primitive data items and data structures in messages</a:t>
            </a:r>
          </a:p>
        </p:txBody>
      </p:sp>
    </p:spTree>
    <p:extLst>
      <p:ext uri="{BB962C8B-B14F-4D97-AF65-F5344CB8AC3E}">
        <p14:creationId xmlns:p14="http://schemas.microsoft.com/office/powerpoint/2010/main" val="517225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05AF7-1427-4E80-A0E8-4D33335247DC}" type="slidenum">
              <a:rPr lang="en-GB"/>
              <a:pPr/>
              <a:t>7</a:t>
            </a:fld>
            <a:endParaRPr lang="en-GB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e.g. Network communication and the representation of primitive data items and data structures in messages</a:t>
            </a:r>
          </a:p>
        </p:txBody>
      </p:sp>
    </p:spTree>
    <p:extLst>
      <p:ext uri="{BB962C8B-B14F-4D97-AF65-F5344CB8AC3E}">
        <p14:creationId xmlns:p14="http://schemas.microsoft.com/office/powerpoint/2010/main" val="3569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25FB7-4AB6-2048-BBC4-B2F5A37111C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96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25FB7-4AB6-2048-BBC4-B2F5A37111C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909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25FB7-4AB6-2048-BBC4-B2F5A37111C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11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05AF7-1427-4E80-A0E8-4D33335247DC}" type="slidenum">
              <a:rPr lang="en-GB"/>
              <a:pPr/>
              <a:t>23</a:t>
            </a:fld>
            <a:endParaRPr lang="en-GB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e.g. Network communication and the representation of primitive data items and data structures in messages</a:t>
            </a:r>
          </a:p>
        </p:txBody>
      </p:sp>
    </p:spTree>
    <p:extLst>
      <p:ext uri="{BB962C8B-B14F-4D97-AF65-F5344CB8AC3E}">
        <p14:creationId xmlns:p14="http://schemas.microsoft.com/office/powerpoint/2010/main" val="2584761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35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59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2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18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05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03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85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35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36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85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1ABBF-CBB5-43A8-B989-A89FF4ACCFF0}" type="datetimeFigureOut">
              <a:rPr lang="en-GB" smtClean="0"/>
              <a:t>16/11/2019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D4432-C732-401B-A8BA-2E10EF661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9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22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4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0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8.bin"/><Relationship Id="rId10" Type="http://schemas.openxmlformats.org/officeDocument/2006/relationships/oleObject" Target="../embeddings/oleObject45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33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image" Target="../media/image4.wmf"/><Relationship Id="rId19" Type="http://schemas.openxmlformats.org/officeDocument/2006/relationships/image" Target="../media/image8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70C0"/>
                </a:solidFill>
              </a:rPr>
              <a:t>Entanglement and Entanglement Swapping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GB" dirty="0" smtClean="0"/>
          </a:p>
          <a:p>
            <a:pPr algn="r"/>
            <a:r>
              <a:rPr lang="en-GB" dirty="0" smtClean="0"/>
              <a:t>Joseph Spring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5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Multipartite States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511905"/>
            <a:ext cx="10515600" cy="49650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For multipartite states we have vectors of the form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With corresponding density operators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 which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leads us to the concept of entanglement, a major resource in QIP (Quantum  </a:t>
            </a:r>
            <a:r>
              <a:rPr lang="en-GB" dirty="0"/>
              <a:t>I</a:t>
            </a:r>
            <a:r>
              <a:rPr lang="en-GB" dirty="0" smtClean="0"/>
              <a:t>nformation </a:t>
            </a:r>
            <a:r>
              <a:rPr lang="en-GB" dirty="0"/>
              <a:t>P</a:t>
            </a:r>
            <a:r>
              <a:rPr lang="en-GB" dirty="0" smtClean="0"/>
              <a:t>rocessing) 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219200" y="2167033"/>
          <a:ext cx="1073407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4" imgW="4673520" imgH="253800" progId="Equation.DSMT4">
                  <p:embed/>
                </p:oleObj>
              </mc:Choice>
              <mc:Fallback>
                <p:oleObj name="Equation" r:id="rId4" imgW="4673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9200" y="2167033"/>
                        <a:ext cx="10734073" cy="582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057400" y="3410348"/>
          <a:ext cx="7089535" cy="610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6" imgW="2654280" imgH="228600" progId="Equation.DSMT4">
                  <p:embed/>
                </p:oleObj>
              </mc:Choice>
              <mc:Fallback>
                <p:oleObj name="Equation" r:id="rId6" imgW="2654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57400" y="3410348"/>
                        <a:ext cx="7089535" cy="610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590800" y="4714573"/>
          <a:ext cx="4754562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8" imgW="2323800" imgH="253800" progId="Equation.DSMT4">
                  <p:embed/>
                </p:oleObj>
              </mc:Choice>
              <mc:Fallback>
                <p:oleObj name="Equation" r:id="rId8" imgW="232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90800" y="4714573"/>
                        <a:ext cx="4754562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964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Teleportation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2"/>
          </a:xfrm>
        </p:spPr>
        <p:txBody>
          <a:bodyPr>
            <a:normAutofit/>
          </a:bodyPr>
          <a:lstStyle/>
          <a:p>
            <a:pPr marL="85725" lvl="2" indent="0">
              <a:lnSpc>
                <a:spcPct val="150000"/>
              </a:lnSpc>
              <a:buNone/>
            </a:pP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2528703"/>
            <a:ext cx="2590800" cy="2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31242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flipV="1">
            <a:off x="2933700" y="2435222"/>
            <a:ext cx="228600" cy="2143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 flipV="1">
            <a:off x="2933700" y="3016251"/>
            <a:ext cx="228600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11" idx="4"/>
            <a:endCxn id="11" idx="0"/>
          </p:cNvCxnSpPr>
          <p:nvPr/>
        </p:nvCxnSpPr>
        <p:spPr>
          <a:xfrm>
            <a:off x="3048000" y="3016251"/>
            <a:ext cx="0" cy="2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95600" y="3123407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>
          <a:xfrm>
            <a:off x="3048000" y="2649535"/>
            <a:ext cx="0" cy="581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38600" y="2371387"/>
            <a:ext cx="304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343400" y="2562731"/>
            <a:ext cx="1591128" cy="2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60142" y="2378065"/>
            <a:ext cx="1143000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GB" dirty="0"/>
              <a:t>Measure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60142" y="2831585"/>
            <a:ext cx="114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Measure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447800" y="3962400"/>
            <a:ext cx="6477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800" y="3962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867400" y="2435222"/>
            <a:ext cx="114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Measure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3863226"/>
            <a:ext cx="42743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X</a:t>
            </a:r>
            <a:r>
              <a:rPr lang="en-GB" baseline="30000" dirty="0" err="1"/>
              <a:t>m</a:t>
            </a:r>
            <a:endParaRPr lang="en-GB" dirty="0"/>
          </a:p>
        </p:txBody>
      </p:sp>
      <p:cxnSp>
        <p:nvCxnSpPr>
          <p:cNvPr id="33" name="Straight Connector 32"/>
          <p:cNvCxnSpPr>
            <a:stCxn id="31" idx="3"/>
          </p:cNvCxnSpPr>
          <p:nvPr/>
        </p:nvCxnSpPr>
        <p:spPr>
          <a:xfrm>
            <a:off x="8352230" y="4047892"/>
            <a:ext cx="334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686800" y="3869979"/>
            <a:ext cx="39084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r>
              <a:rPr lang="en-GB" baseline="30000" dirty="0"/>
              <a:t>n</a:t>
            </a:r>
            <a:endParaRPr lang="en-GB" dirty="0"/>
          </a:p>
        </p:txBody>
      </p:sp>
      <p:cxnSp>
        <p:nvCxnSpPr>
          <p:cNvPr id="36" name="Straight Connector 35"/>
          <p:cNvCxnSpPr>
            <a:stCxn id="34" idx="3"/>
          </p:cNvCxnSpPr>
          <p:nvPr/>
        </p:nvCxnSpPr>
        <p:spPr>
          <a:xfrm flipV="1">
            <a:off x="9077644" y="4047893"/>
            <a:ext cx="1209356" cy="6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3"/>
          </p:cNvCxnSpPr>
          <p:nvPr/>
        </p:nvCxnSpPr>
        <p:spPr>
          <a:xfrm>
            <a:off x="7003142" y="3016251"/>
            <a:ext cx="107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8063952" y="3016251"/>
            <a:ext cx="13248" cy="945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003142" y="3123407"/>
            <a:ext cx="921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949653" y="3123407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017658" y="2658972"/>
            <a:ext cx="1821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8791482" y="2696714"/>
            <a:ext cx="9616" cy="1211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010400" y="2740719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696195" y="2747397"/>
            <a:ext cx="0" cy="1215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58"/>
          <p:cNvGraphicFramePr>
            <a:graphicFrameLocks noChangeAspect="1"/>
          </p:cNvGraphicFramePr>
          <p:nvPr>
            <p:extLst/>
          </p:nvPr>
        </p:nvGraphicFramePr>
        <p:xfrm>
          <a:off x="856714" y="2294192"/>
          <a:ext cx="496372" cy="49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Equation" r:id="rId3" imgW="253800" imgH="253800" progId="Equation.DSMT4">
                  <p:embed/>
                </p:oleObj>
              </mc:Choice>
              <mc:Fallback>
                <p:oleObj name="Equation" r:id="rId3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6714" y="2294192"/>
                        <a:ext cx="496372" cy="4963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/>
          </p:nvPr>
        </p:nvGraphicFramePr>
        <p:xfrm>
          <a:off x="844550" y="3354898"/>
          <a:ext cx="4127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5" imgW="304560" imgH="279360" progId="Equation.DSMT4">
                  <p:embed/>
                </p:oleObj>
              </mc:Choice>
              <mc:Fallback>
                <p:oleObj name="Equation" r:id="rId5" imgW="3045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4550" y="3354898"/>
                        <a:ext cx="412750" cy="379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Left Brace 60"/>
          <p:cNvSpPr/>
          <p:nvPr/>
        </p:nvSpPr>
        <p:spPr>
          <a:xfrm>
            <a:off x="1295400" y="3016251"/>
            <a:ext cx="198119" cy="10316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/>
          </p:nvPr>
        </p:nvGraphicFramePr>
        <p:xfrm>
          <a:off x="1495591" y="2649534"/>
          <a:ext cx="992847" cy="375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Equation" r:id="rId7" imgW="469800" imgH="177480" progId="Equation.DSMT4">
                  <p:embed/>
                </p:oleObj>
              </mc:Choice>
              <mc:Fallback>
                <p:oleObj name="Equation" r:id="rId7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95591" y="2649534"/>
                        <a:ext cx="992847" cy="375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/>
          </p:nvPr>
        </p:nvGraphicFramePr>
        <p:xfrm>
          <a:off x="1409700" y="4017963"/>
          <a:ext cx="12366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Equation" r:id="rId9" imgW="583920" imgH="177480" progId="Equation.DSMT4">
                  <p:embed/>
                </p:oleObj>
              </mc:Choice>
              <mc:Fallback>
                <p:oleObj name="Equation" r:id="rId9" imgW="583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9700" y="4017963"/>
                        <a:ext cx="1236663" cy="376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/>
          </p:nvPr>
        </p:nvGraphicFramePr>
        <p:xfrm>
          <a:off x="10370458" y="3609685"/>
          <a:ext cx="496372" cy="49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Equation" r:id="rId11" imgW="253800" imgH="253800" progId="Equation.DSMT4">
                  <p:embed/>
                </p:oleObj>
              </mc:Choice>
              <mc:Fallback>
                <p:oleObj name="Equation" r:id="rId11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70458" y="3609685"/>
                        <a:ext cx="496372" cy="4963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79342" y="3150449"/>
            <a:ext cx="384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m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028914" y="2264232"/>
            <a:ext cx="384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3962" y="5291003"/>
            <a:ext cx="9096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gate based circuit for teleporting a state from sender to receiver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1637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Entangled States – Major Resource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972800" cy="5334000"/>
          </a:xfrm>
        </p:spPr>
        <p:txBody>
          <a:bodyPr>
            <a:normAutofit fontScale="85000" lnSpcReduction="10000"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GB" sz="3200" dirty="0" smtClean="0"/>
              <a:t>Two fundamental views</a:t>
            </a:r>
            <a:endParaRPr lang="en-GB" sz="3200" dirty="0"/>
          </a:p>
          <a:p>
            <a:pPr lvl="1">
              <a:lnSpc>
                <a:spcPct val="150000"/>
              </a:lnSpc>
            </a:pPr>
            <a:r>
              <a:rPr lang="en-GB" sz="3200" dirty="0"/>
              <a:t>Algebraically no common </a:t>
            </a:r>
            <a:r>
              <a:rPr lang="en-GB" sz="3200" dirty="0" smtClean="0"/>
              <a:t>vector factors</a:t>
            </a:r>
            <a:r>
              <a:rPr lang="en-GB" sz="3200" dirty="0"/>
              <a:t>, irreducible, prime </a:t>
            </a:r>
            <a:r>
              <a:rPr lang="en-GB" sz="3200" dirty="0" smtClean="0"/>
              <a:t>states</a:t>
            </a:r>
          </a:p>
          <a:p>
            <a:pPr lvl="1">
              <a:lnSpc>
                <a:spcPct val="150000"/>
              </a:lnSpc>
            </a:pPr>
            <a:r>
              <a:rPr lang="en-GB" sz="3200" dirty="0"/>
              <a:t>Correlation View – Entangled photons are seen to be correlated or anti-correlated </a:t>
            </a:r>
            <a:r>
              <a:rPr lang="en-GB" sz="3200" dirty="0" smtClean="0"/>
              <a:t>(both </a:t>
            </a:r>
            <a:r>
              <a:rPr lang="en-GB" sz="3200" dirty="0"/>
              <a:t>spin up or both spin down as opposed to one spin up and the other spin down</a:t>
            </a:r>
            <a:r>
              <a:rPr lang="en-GB" sz="3200" dirty="0" smtClean="0"/>
              <a:t>)</a:t>
            </a:r>
            <a:endParaRPr lang="en-GB" sz="3200" dirty="0"/>
          </a:p>
          <a:p>
            <a:pPr lvl="1">
              <a:lnSpc>
                <a:spcPct val="150000"/>
              </a:lnSpc>
            </a:pPr>
            <a:r>
              <a:rPr lang="en-GB" sz="3200" dirty="0"/>
              <a:t>Examples:</a:t>
            </a:r>
          </a:p>
          <a:p>
            <a:pPr lvl="2">
              <a:lnSpc>
                <a:spcPct val="150000"/>
              </a:lnSpc>
            </a:pPr>
            <a:r>
              <a:rPr lang="en-GB" sz="2800" dirty="0"/>
              <a:t>Bell </a:t>
            </a:r>
            <a:r>
              <a:rPr lang="en-GB" sz="2800" dirty="0" smtClean="0"/>
              <a:t>states, GHZ states, W states</a:t>
            </a:r>
          </a:p>
          <a:p>
            <a:pPr lvl="1">
              <a:lnSpc>
                <a:spcPct val="150000"/>
              </a:lnSpc>
            </a:pPr>
            <a:r>
              <a:rPr lang="en-GB" sz="3200" dirty="0" smtClean="0"/>
              <a:t>Partial entanglement for subsystems of a general system also used</a:t>
            </a:r>
            <a:endParaRPr lang="en-GB" sz="3200" dirty="0"/>
          </a:p>
          <a:p>
            <a:pPr lvl="1">
              <a:lnSpc>
                <a:spcPct val="150000"/>
              </a:lnSpc>
            </a:pP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62850" y="4343400"/>
          <a:ext cx="2971800" cy="87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1422360" imgH="419040" progId="Equation.DSMT4">
                  <p:embed/>
                </p:oleObj>
              </mc:Choice>
              <mc:Fallback>
                <p:oleObj name="Equation" r:id="rId3" imgW="1422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62850" y="4343400"/>
                        <a:ext cx="2971800" cy="875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383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Gate Based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gate based quantum circuit is one in which a </a:t>
            </a:r>
            <a:r>
              <a:rPr lang="en-GB" dirty="0"/>
              <a:t>series of unitary </a:t>
            </a:r>
            <a:r>
              <a:rPr lang="en-GB" dirty="0" smtClean="0"/>
              <a:t>(self inverse) operators (matrices) are </a:t>
            </a:r>
            <a:r>
              <a:rPr lang="en-GB" dirty="0"/>
              <a:t>applied and possibly followed by a final measurement to obtain a classical </a:t>
            </a:r>
            <a:r>
              <a:rPr lang="en-GB" dirty="0" smtClean="0"/>
              <a:t>outcome</a:t>
            </a:r>
          </a:p>
          <a:p>
            <a:r>
              <a:rPr lang="en-GB" dirty="0" smtClean="0"/>
              <a:t>The unitary operators can, for example, involve the Pauli gates, the Hadamard, CNOT, Phase gates, …</a:t>
            </a:r>
            <a:endParaRPr lang="en-GB" dirty="0"/>
          </a:p>
          <a:p>
            <a:r>
              <a:rPr lang="en-GB" dirty="0"/>
              <a:t>Examples </a:t>
            </a:r>
          </a:p>
          <a:p>
            <a:pPr lvl="1"/>
            <a:r>
              <a:rPr lang="en-GB" dirty="0"/>
              <a:t>generating Bell states</a:t>
            </a:r>
          </a:p>
          <a:p>
            <a:pPr lvl="1"/>
            <a:r>
              <a:rPr lang="en-GB" dirty="0"/>
              <a:t>Teleportation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086600" y="44958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9" idx="3"/>
          </p:cNvCxnSpPr>
          <p:nvPr/>
        </p:nvCxnSpPr>
        <p:spPr>
          <a:xfrm>
            <a:off x="7086600" y="5286375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29400" y="4267200"/>
            <a:ext cx="4572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H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5101709"/>
            <a:ext cx="4572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I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334000" y="4471987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334000" y="5300662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82000" y="4284999"/>
            <a:ext cx="876300" cy="113877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</a:p>
          <a:p>
            <a:endParaRPr lang="en-GB" sz="1200" dirty="0" smtClean="0"/>
          </a:p>
          <a:p>
            <a:r>
              <a:rPr lang="en-GB" dirty="0" smtClean="0"/>
              <a:t> CNOT</a:t>
            </a:r>
          </a:p>
          <a:p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9258300" y="4859147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4913313" y="4211598"/>
          <a:ext cx="3238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Equation" r:id="rId4" imgW="177480" imgH="253800" progId="Equation.DSMT4">
                  <p:embed/>
                </p:oleObj>
              </mc:Choice>
              <mc:Fallback>
                <p:oleObj name="Equation" r:id="rId4" imgW="177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13313" y="4211598"/>
                        <a:ext cx="323850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4954588" y="5023365"/>
          <a:ext cx="3937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Equation" r:id="rId6" imgW="215640" imgH="253800" progId="Equation.DSMT4">
                  <p:embed/>
                </p:oleObj>
              </mc:Choice>
              <mc:Fallback>
                <p:oleObj name="Equation" r:id="rId6" imgW="215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54588" y="5023365"/>
                        <a:ext cx="393700" cy="46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9695656" y="4349750"/>
          <a:ext cx="554038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tion" r:id="rId8" imgW="304560" imgH="279360" progId="Equation.DSMT4">
                  <p:embed/>
                </p:oleObj>
              </mc:Choice>
              <mc:Fallback>
                <p:oleObj name="Equation" r:id="rId8" imgW="3045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695656" y="4349750"/>
                        <a:ext cx="554038" cy="509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10" imgW="914400" imgH="198720" progId="Equation.DSMT4">
                  <p:embed/>
                </p:oleObj>
              </mc:Choice>
              <mc:Fallback>
                <p:oleObj name="Equation" r:id="rId10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6666851" y="4653485"/>
          <a:ext cx="382298" cy="411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666851" y="4653485"/>
                        <a:ext cx="382298" cy="411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879975" y="5830283"/>
            <a:ext cx="6135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gate based circuit for generating a Bell state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837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Teleportation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029200"/>
          </a:xfrm>
        </p:spPr>
        <p:txBody>
          <a:bodyPr>
            <a:normAutofit/>
          </a:bodyPr>
          <a:lstStyle/>
          <a:p>
            <a:pPr marL="542925" lvl="2" indent="-457200">
              <a:lnSpc>
                <a:spcPct val="150000"/>
              </a:lnSpc>
            </a:pPr>
            <a:r>
              <a:rPr lang="en-GB" sz="2800" dirty="0"/>
              <a:t>Sender has unknown quantum state that they wish to send to a receiver</a:t>
            </a:r>
          </a:p>
          <a:p>
            <a:pPr marL="542925" lvl="2" indent="-457200">
              <a:lnSpc>
                <a:spcPct val="150000"/>
              </a:lnSpc>
            </a:pPr>
            <a:r>
              <a:rPr lang="en-GB" sz="2800" dirty="0"/>
              <a:t>Cannot measure (generally changes the state) or take copies (No Cloning Theorem)</a:t>
            </a:r>
          </a:p>
          <a:p>
            <a:pPr marL="542925" lvl="2" indent="-457200">
              <a:lnSpc>
                <a:spcPct val="150000"/>
              </a:lnSpc>
            </a:pPr>
            <a:r>
              <a:rPr lang="en-GB" sz="2800" dirty="0"/>
              <a:t>Resource: Sender and Receiver share </a:t>
            </a:r>
          </a:p>
          <a:p>
            <a:pPr marL="1000125" lvl="3" indent="-457200">
              <a:lnSpc>
                <a:spcPct val="150000"/>
              </a:lnSpc>
            </a:pPr>
            <a:r>
              <a:rPr lang="en-GB" sz="2600" dirty="0"/>
              <a:t>an EPR channel (Bell state) </a:t>
            </a:r>
          </a:p>
          <a:p>
            <a:pPr marL="1000125" lvl="3" indent="-457200">
              <a:lnSpc>
                <a:spcPct val="150000"/>
              </a:lnSpc>
            </a:pPr>
            <a:r>
              <a:rPr lang="en-GB" sz="2600" dirty="0"/>
              <a:t>and a classical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82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Teleportation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2"/>
          </a:xfrm>
        </p:spPr>
        <p:txBody>
          <a:bodyPr>
            <a:normAutofit/>
          </a:bodyPr>
          <a:lstStyle/>
          <a:p>
            <a:pPr marL="85725" lvl="2" indent="0">
              <a:lnSpc>
                <a:spcPct val="150000"/>
              </a:lnSpc>
              <a:buNone/>
            </a:pP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2528703"/>
            <a:ext cx="2590800" cy="2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31242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flipV="1">
            <a:off x="2933700" y="2435222"/>
            <a:ext cx="228600" cy="2143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 flipV="1">
            <a:off x="2933700" y="3016251"/>
            <a:ext cx="228600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11" idx="4"/>
            <a:endCxn id="11" idx="0"/>
          </p:cNvCxnSpPr>
          <p:nvPr/>
        </p:nvCxnSpPr>
        <p:spPr>
          <a:xfrm>
            <a:off x="3048000" y="3016251"/>
            <a:ext cx="0" cy="2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95600" y="3123407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>
          <a:xfrm>
            <a:off x="3048000" y="2649535"/>
            <a:ext cx="0" cy="581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38600" y="2371387"/>
            <a:ext cx="304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343400" y="2562731"/>
            <a:ext cx="1591128" cy="2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60142" y="2378065"/>
            <a:ext cx="1143000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GB" dirty="0"/>
              <a:t>Measure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60142" y="2831585"/>
            <a:ext cx="114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Measure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447800" y="3962400"/>
            <a:ext cx="6477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800" y="3962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867400" y="2435222"/>
            <a:ext cx="114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Measure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3863226"/>
            <a:ext cx="42743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X</a:t>
            </a:r>
            <a:r>
              <a:rPr lang="en-GB" baseline="30000" dirty="0" err="1"/>
              <a:t>m</a:t>
            </a:r>
            <a:endParaRPr lang="en-GB" dirty="0"/>
          </a:p>
        </p:txBody>
      </p:sp>
      <p:cxnSp>
        <p:nvCxnSpPr>
          <p:cNvPr id="33" name="Straight Connector 32"/>
          <p:cNvCxnSpPr>
            <a:stCxn id="31" idx="3"/>
          </p:cNvCxnSpPr>
          <p:nvPr/>
        </p:nvCxnSpPr>
        <p:spPr>
          <a:xfrm>
            <a:off x="8352230" y="4047892"/>
            <a:ext cx="334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686800" y="3869979"/>
            <a:ext cx="39084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r>
              <a:rPr lang="en-GB" baseline="30000" dirty="0"/>
              <a:t>n</a:t>
            </a:r>
            <a:endParaRPr lang="en-GB" dirty="0"/>
          </a:p>
        </p:txBody>
      </p:sp>
      <p:cxnSp>
        <p:nvCxnSpPr>
          <p:cNvPr id="36" name="Straight Connector 35"/>
          <p:cNvCxnSpPr>
            <a:stCxn id="34" idx="3"/>
          </p:cNvCxnSpPr>
          <p:nvPr/>
        </p:nvCxnSpPr>
        <p:spPr>
          <a:xfrm flipV="1">
            <a:off x="9077644" y="4047893"/>
            <a:ext cx="1209356" cy="6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3"/>
          </p:cNvCxnSpPr>
          <p:nvPr/>
        </p:nvCxnSpPr>
        <p:spPr>
          <a:xfrm>
            <a:off x="7003142" y="3016251"/>
            <a:ext cx="107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8063952" y="3016251"/>
            <a:ext cx="13248" cy="945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003142" y="3123407"/>
            <a:ext cx="921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949653" y="3123407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017658" y="2658972"/>
            <a:ext cx="1821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8791482" y="2696714"/>
            <a:ext cx="9616" cy="1211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010400" y="2740719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696195" y="2747397"/>
            <a:ext cx="0" cy="1215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58"/>
          <p:cNvGraphicFramePr>
            <a:graphicFrameLocks noChangeAspect="1"/>
          </p:cNvGraphicFramePr>
          <p:nvPr>
            <p:extLst/>
          </p:nvPr>
        </p:nvGraphicFramePr>
        <p:xfrm>
          <a:off x="856714" y="2294192"/>
          <a:ext cx="496372" cy="49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Equation" r:id="rId3" imgW="253800" imgH="253800" progId="Equation.DSMT4">
                  <p:embed/>
                </p:oleObj>
              </mc:Choice>
              <mc:Fallback>
                <p:oleObj name="Equation" r:id="rId3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6714" y="2294192"/>
                        <a:ext cx="496372" cy="4963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/>
          </p:nvPr>
        </p:nvGraphicFramePr>
        <p:xfrm>
          <a:off x="844550" y="3354898"/>
          <a:ext cx="4127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Equation" r:id="rId5" imgW="304560" imgH="279360" progId="Equation.DSMT4">
                  <p:embed/>
                </p:oleObj>
              </mc:Choice>
              <mc:Fallback>
                <p:oleObj name="Equation" r:id="rId5" imgW="3045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4550" y="3354898"/>
                        <a:ext cx="412750" cy="379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Left Brace 60"/>
          <p:cNvSpPr/>
          <p:nvPr/>
        </p:nvSpPr>
        <p:spPr>
          <a:xfrm>
            <a:off x="1295400" y="3016251"/>
            <a:ext cx="198119" cy="10316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/>
          </p:nvPr>
        </p:nvGraphicFramePr>
        <p:xfrm>
          <a:off x="1495591" y="2649534"/>
          <a:ext cx="992847" cy="375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7" imgW="469800" imgH="177480" progId="Equation.DSMT4">
                  <p:embed/>
                </p:oleObj>
              </mc:Choice>
              <mc:Fallback>
                <p:oleObj name="Equation" r:id="rId7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95591" y="2649534"/>
                        <a:ext cx="992847" cy="375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/>
          </p:nvPr>
        </p:nvGraphicFramePr>
        <p:xfrm>
          <a:off x="1409700" y="4017963"/>
          <a:ext cx="12366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Equation" r:id="rId9" imgW="583920" imgH="177480" progId="Equation.DSMT4">
                  <p:embed/>
                </p:oleObj>
              </mc:Choice>
              <mc:Fallback>
                <p:oleObj name="Equation" r:id="rId9" imgW="583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9700" y="4017963"/>
                        <a:ext cx="1236663" cy="376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/>
          </p:nvPr>
        </p:nvGraphicFramePr>
        <p:xfrm>
          <a:off x="10370458" y="3609685"/>
          <a:ext cx="496372" cy="49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11" imgW="253800" imgH="253800" progId="Equation.DSMT4">
                  <p:embed/>
                </p:oleObj>
              </mc:Choice>
              <mc:Fallback>
                <p:oleObj name="Equation" r:id="rId11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70458" y="3609685"/>
                        <a:ext cx="496372" cy="4963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79342" y="3150449"/>
            <a:ext cx="384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m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028914" y="2264232"/>
            <a:ext cx="384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3962" y="5291003"/>
            <a:ext cx="9096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gate based circuit for teleporting a state from sender to receiver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4278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0276"/>
          </a:xfrm>
        </p:spPr>
        <p:txBody>
          <a:bodyPr/>
          <a:lstStyle/>
          <a:p>
            <a:r>
              <a:rPr lang="en-GB" dirty="0"/>
              <a:t>Teleportation Protocol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046163" y="1295400"/>
          <a:ext cx="8651875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3" imgW="3390840" imgH="3174840" progId="Equation.DSMT4">
                  <p:embed/>
                </p:oleObj>
              </mc:Choice>
              <mc:Fallback>
                <p:oleObj name="Equation" r:id="rId3" imgW="3390840" imgH="317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6163" y="1295400"/>
                        <a:ext cx="8651875" cy="525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14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Teleportation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2"/>
          </a:xfrm>
        </p:spPr>
        <p:txBody>
          <a:bodyPr>
            <a:normAutofit/>
          </a:bodyPr>
          <a:lstStyle/>
          <a:p>
            <a:pPr marL="85725" lvl="2" indent="0">
              <a:lnSpc>
                <a:spcPct val="150000"/>
              </a:lnSpc>
              <a:buNone/>
            </a:pPr>
            <a:r>
              <a:rPr lang="en-GB" sz="2800" dirty="0"/>
              <a:t> 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898525" y="1534093"/>
          <a:ext cx="104552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5" imgW="5651280" imgH="507960" progId="Equation.DSMT4">
                  <p:embed/>
                </p:oleObj>
              </mc:Choice>
              <mc:Fallback>
                <p:oleObj name="Equation" r:id="rId5" imgW="56512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8525" y="1534093"/>
                        <a:ext cx="10455275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85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Communication via Qubits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Parties share EPR pairs and communicate via qubits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3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9819"/>
          </a:xfrm>
        </p:spPr>
        <p:txBody>
          <a:bodyPr/>
          <a:lstStyle/>
          <a:p>
            <a:r>
              <a:rPr lang="en-GB" dirty="0"/>
              <a:t>Entanglement Swapping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11125200" cy="5562600"/>
          </a:xfrm>
        </p:spPr>
        <p:txBody>
          <a:bodyPr>
            <a:normAutofit/>
          </a:bodyPr>
          <a:lstStyle/>
          <a:p>
            <a:pPr lvl="2">
              <a:lnSpc>
                <a:spcPct val="150000"/>
              </a:lnSpc>
            </a:pPr>
            <a:r>
              <a:rPr lang="en-GB" sz="2800" dirty="0"/>
              <a:t>Satellite generates two entangled Bell states, one at A and one at D</a:t>
            </a:r>
          </a:p>
          <a:p>
            <a:pPr lvl="2">
              <a:lnSpc>
                <a:spcPct val="150000"/>
              </a:lnSpc>
            </a:pPr>
            <a:r>
              <a:rPr lang="en-GB" sz="2800" dirty="0"/>
              <a:t>One of the two photons at A is sent to B; and likewise one is sent from D to C</a:t>
            </a:r>
          </a:p>
        </p:txBody>
      </p:sp>
      <p:sp>
        <p:nvSpPr>
          <p:cNvPr id="4" name="Rectangle 3"/>
          <p:cNvSpPr/>
          <p:nvPr/>
        </p:nvSpPr>
        <p:spPr>
          <a:xfrm>
            <a:off x="7848600" y="5246132"/>
            <a:ext cx="1066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562600" y="2952274"/>
            <a:ext cx="1066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352800" y="5246132"/>
            <a:ext cx="1066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Curved Connector 7"/>
          <p:cNvCxnSpPr/>
          <p:nvPr/>
        </p:nvCxnSpPr>
        <p:spPr>
          <a:xfrm rot="5400000">
            <a:off x="3810000" y="3722132"/>
            <a:ext cx="2209800" cy="160020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rot="16200000" flipH="1">
            <a:off x="6219371" y="3655003"/>
            <a:ext cx="2209800" cy="1734457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303633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01013" y="30645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62400" y="562272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39100" y="561058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324921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Satellite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52800" y="6229447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Router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19357" y="621775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Router 2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489450" y="4127856"/>
          <a:ext cx="539750" cy="415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3" imgW="330120" imgH="253800" progId="Equation.DSMT4">
                  <p:embed/>
                </p:oleObj>
              </mc:Choice>
              <mc:Fallback>
                <p:oleObj name="Equation" r:id="rId3" imgW="330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89450" y="4127856"/>
                        <a:ext cx="539750" cy="415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7324270" y="4178340"/>
          <a:ext cx="524329" cy="403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5" imgW="330120" imgH="253800" progId="Equation.DSMT4">
                  <p:embed/>
                </p:oleObj>
              </mc:Choice>
              <mc:Fallback>
                <p:oleObj name="Equation" r:id="rId5" imgW="330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24270" y="4178340"/>
                        <a:ext cx="524329" cy="403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7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Communication via Qubits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via Qubits</a:t>
            </a:r>
            <a:endParaRPr lang="en-GB" i="1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96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Entanglement Swapping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690688"/>
            <a:ext cx="11587955" cy="4710112"/>
          </a:xfrm>
        </p:spPr>
        <p:txBody>
          <a:bodyPr>
            <a:normAutofit lnSpcReduction="10000"/>
          </a:bodyPr>
          <a:lstStyle/>
          <a:p>
            <a:pPr marL="542925" lvl="2" indent="0">
              <a:lnSpc>
                <a:spcPct val="150000"/>
              </a:lnSpc>
              <a:buNone/>
            </a:pPr>
            <a:r>
              <a:rPr lang="en-GB" sz="2800" dirty="0"/>
              <a:t>Let         and          denote two Bell states with                                                 such that           denotes entanglement between A and B and           denotes entanglement between C and D.</a:t>
            </a:r>
          </a:p>
          <a:p>
            <a:pPr marL="542925" lvl="2" indent="0">
              <a:lnSpc>
                <a:spcPct val="150000"/>
              </a:lnSpc>
              <a:buNone/>
            </a:pPr>
            <a:endParaRPr lang="en-GB" sz="2800" dirty="0"/>
          </a:p>
          <a:p>
            <a:pPr marL="542925" lvl="2" indent="0">
              <a:lnSpc>
                <a:spcPct val="150000"/>
              </a:lnSpc>
              <a:buNone/>
            </a:pPr>
            <a:r>
              <a:rPr lang="en-GB" sz="2800" dirty="0"/>
              <a:t>Then   </a:t>
            </a:r>
          </a:p>
          <a:p>
            <a:pPr marL="542925" lvl="2" indent="0">
              <a:lnSpc>
                <a:spcPct val="150000"/>
              </a:lnSpc>
              <a:buNone/>
            </a:pPr>
            <a:endParaRPr lang="en-GB" sz="2800" dirty="0"/>
          </a:p>
          <a:p>
            <a:pPr marL="542925" lvl="2" indent="0">
              <a:lnSpc>
                <a:spcPct val="150000"/>
              </a:lnSpc>
              <a:buNone/>
            </a:pPr>
            <a:r>
              <a:rPr lang="en-GB" sz="2800" dirty="0"/>
              <a:t>We consider the case for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524000" y="1903268"/>
          <a:ext cx="66198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0" name="Equation" r:id="rId3" imgW="393480" imgH="253800" progId="Equation.DSMT4">
                  <p:embed/>
                </p:oleObj>
              </mc:Choice>
              <mc:Fallback>
                <p:oleObj name="Equation" r:id="rId3" imgW="393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903268"/>
                        <a:ext cx="661988" cy="427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40678" y="1927081"/>
          <a:ext cx="442827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1" name="Equation" r:id="rId5" imgW="2070000" imgH="203040" progId="Equation.DSMT4">
                  <p:embed/>
                </p:oleObj>
              </mc:Choice>
              <mc:Fallback>
                <p:oleObj name="Equation" r:id="rId5" imgW="2070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40678" y="1927081"/>
                        <a:ext cx="4428277" cy="43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782093" y="1869931"/>
          <a:ext cx="72548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2" name="Equation" r:id="rId7" imgW="431640" imgH="291960" progId="Equation.DSMT4">
                  <p:embed/>
                </p:oleObj>
              </mc:Choice>
              <mc:Fallback>
                <p:oleObj name="Equation" r:id="rId7" imgW="4316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82093" y="1869931"/>
                        <a:ext cx="725488" cy="493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451099" y="2482706"/>
          <a:ext cx="66198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3" name="Equation" r:id="rId9" imgW="393480" imgH="253800" progId="Equation.DSMT4">
                  <p:embed/>
                </p:oleObj>
              </mc:Choice>
              <mc:Fallback>
                <p:oleObj name="Equation" r:id="rId9" imgW="393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1099" y="2482706"/>
                        <a:ext cx="661988" cy="427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9776247" y="2516043"/>
          <a:ext cx="72548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4" name="Equation" r:id="rId10" imgW="431640" imgH="291960" progId="Equation.DSMT4">
                  <p:embed/>
                </p:oleObj>
              </mc:Choice>
              <mc:Fallback>
                <p:oleObj name="Equation" r:id="rId10" imgW="4316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76247" y="2516043"/>
                        <a:ext cx="725488" cy="493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912938" y="4181978"/>
          <a:ext cx="5516562" cy="79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5" name="Equation" r:id="rId11" imgW="2984400" imgH="431640" progId="Equation.DSMT4">
                  <p:embed/>
                </p:oleObj>
              </mc:Choice>
              <mc:Fallback>
                <p:oleObj name="Equation" r:id="rId11" imgW="29844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12938" y="4181978"/>
                        <a:ext cx="5516562" cy="79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6" name="Equation" r:id="rId13" imgW="914400" imgH="198720" progId="Equation.DSMT4">
                  <p:embed/>
                </p:oleObj>
              </mc:Choice>
              <mc:Fallback>
                <p:oleObj name="Equation" r:id="rId1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4738688" y="5501045"/>
          <a:ext cx="6643687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7" name="Equation" r:id="rId15" imgW="3593880" imgH="419040" progId="Equation.DSMT4">
                  <p:embed/>
                </p:oleObj>
              </mc:Choice>
              <mc:Fallback>
                <p:oleObj name="Equation" r:id="rId15" imgW="35938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738688" y="5501045"/>
                        <a:ext cx="6643687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51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Entanglement Swapping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219200"/>
            <a:ext cx="11587955" cy="5410200"/>
          </a:xfrm>
        </p:spPr>
        <p:txBody>
          <a:bodyPr>
            <a:normAutofit fontScale="92500" lnSpcReduction="20000"/>
          </a:bodyPr>
          <a:lstStyle/>
          <a:p>
            <a:pPr marL="0" lvl="2" indent="0">
              <a:lnSpc>
                <a:spcPct val="150000"/>
              </a:lnSpc>
              <a:buNone/>
            </a:pPr>
            <a:r>
              <a:rPr lang="en-GB" sz="2800" dirty="0"/>
              <a:t> Let         denote the state vector for the system. Then</a:t>
            </a:r>
          </a:p>
          <a:p>
            <a:pPr marL="0" lvl="2" indent="0">
              <a:lnSpc>
                <a:spcPct val="150000"/>
              </a:lnSpc>
              <a:buNone/>
            </a:pPr>
            <a:endParaRPr lang="en-GB" sz="2800" dirty="0"/>
          </a:p>
          <a:p>
            <a:pPr marL="0" lvl="2" indent="0">
              <a:lnSpc>
                <a:spcPct val="150000"/>
              </a:lnSpc>
              <a:buNone/>
            </a:pPr>
            <a:endParaRPr lang="en-GB" sz="2800" dirty="0"/>
          </a:p>
          <a:p>
            <a:pPr marL="0" lvl="2" indent="0">
              <a:lnSpc>
                <a:spcPct val="150000"/>
              </a:lnSpc>
              <a:buNone/>
            </a:pPr>
            <a:endParaRPr lang="en-GB" sz="2800" dirty="0"/>
          </a:p>
          <a:p>
            <a:pPr marL="0" lvl="2" indent="0">
              <a:lnSpc>
                <a:spcPct val="150000"/>
              </a:lnSpc>
              <a:buNone/>
            </a:pPr>
            <a:endParaRPr lang="en-GB" sz="2800" dirty="0"/>
          </a:p>
          <a:p>
            <a:pPr marL="0" lvl="2" indent="0">
              <a:lnSpc>
                <a:spcPct val="150000"/>
              </a:lnSpc>
              <a:buNone/>
            </a:pPr>
            <a:endParaRPr lang="en-GB" sz="2800" dirty="0"/>
          </a:p>
          <a:p>
            <a:pPr marL="0" lvl="2" indent="0">
              <a:lnSpc>
                <a:spcPct val="150000"/>
              </a:lnSpc>
              <a:buNone/>
            </a:pPr>
            <a:endParaRPr lang="en-GB" sz="2800" dirty="0"/>
          </a:p>
          <a:p>
            <a:pPr marL="0" lvl="2" indent="0">
              <a:lnSpc>
                <a:spcPct val="150000"/>
              </a:lnSpc>
              <a:buNone/>
            </a:pPr>
            <a:r>
              <a:rPr lang="en-GB" sz="2800" dirty="0"/>
              <a:t>Taking a Bell measurement w.r.t AD (local) we obtain a particular (global) Bell state w.r.t BC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057275" y="1298457"/>
          <a:ext cx="561977" cy="561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Equation" r:id="rId5" imgW="253800" imgH="253800" progId="Equation.DSMT4">
                  <p:embed/>
                </p:oleObj>
              </mc:Choice>
              <mc:Fallback>
                <p:oleObj name="Equation" r:id="rId5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7275" y="1298457"/>
                        <a:ext cx="561977" cy="561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380999" y="1949216"/>
          <a:ext cx="11623351" cy="3485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Equation" r:id="rId7" imgW="6349680" imgH="1904760" progId="Equation.DSMT4">
                  <p:embed/>
                </p:oleObj>
              </mc:Choice>
              <mc:Fallback>
                <p:oleObj name="Equation" r:id="rId7" imgW="634968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0999" y="1949216"/>
                        <a:ext cx="11623351" cy="3485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7662862" y="1257975"/>
          <a:ext cx="561977" cy="561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Equation" r:id="rId9" imgW="253800" imgH="253800" progId="Equation.DSMT4">
                  <p:embed/>
                </p:oleObj>
              </mc:Choice>
              <mc:Fallback>
                <p:oleObj name="Equation" r:id="rId9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62862" y="1257975"/>
                        <a:ext cx="561977" cy="561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0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9819"/>
          </a:xfrm>
        </p:spPr>
        <p:txBody>
          <a:bodyPr/>
          <a:lstStyle/>
          <a:p>
            <a:r>
              <a:rPr lang="en-GB" dirty="0"/>
              <a:t>Entanglement Swapping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10972800" cy="5562600"/>
          </a:xfrm>
        </p:spPr>
        <p:txBody>
          <a:bodyPr>
            <a:normAutofit/>
          </a:bodyPr>
          <a:lstStyle/>
          <a:p>
            <a:pPr lvl="2">
              <a:lnSpc>
                <a:spcPct val="150000"/>
              </a:lnSpc>
            </a:pPr>
            <a:r>
              <a:rPr lang="en-GB" sz="2800" dirty="0"/>
              <a:t>Taking a local measurement of the two satellite photons at A and D results in establishing a global EPR channel between B and C </a:t>
            </a:r>
          </a:p>
        </p:txBody>
      </p:sp>
      <p:sp>
        <p:nvSpPr>
          <p:cNvPr id="4" name="Rectangle 3"/>
          <p:cNvSpPr/>
          <p:nvPr/>
        </p:nvSpPr>
        <p:spPr>
          <a:xfrm>
            <a:off x="7848600" y="5246132"/>
            <a:ext cx="1066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562600" y="2952274"/>
            <a:ext cx="1066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352800" y="5246132"/>
            <a:ext cx="1066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Curved Connector 7"/>
          <p:cNvCxnSpPr/>
          <p:nvPr/>
        </p:nvCxnSpPr>
        <p:spPr>
          <a:xfrm rot="10800000">
            <a:off x="4267200" y="5627133"/>
            <a:ext cx="3752850" cy="111818"/>
          </a:xfrm>
          <a:prstGeom prst="curved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endCxn id="12" idx="2"/>
          </p:cNvCxnSpPr>
          <p:nvPr/>
        </p:nvCxnSpPr>
        <p:spPr>
          <a:xfrm rot="10800000">
            <a:off x="5715000" y="3405664"/>
            <a:ext cx="742046" cy="11668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303633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01013" y="30645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62400" y="562272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39100" y="561058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324921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Satellite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52800" y="6229447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Router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19357" y="621775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Router 2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5626100" y="3768725"/>
          <a:ext cx="8080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Equation" r:id="rId3" imgW="495000" imgH="253800" progId="Equation.DSMT4">
                  <p:embed/>
                </p:oleObj>
              </mc:Choice>
              <mc:Fallback>
                <p:oleObj name="Equation" r:id="rId3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26100" y="3768725"/>
                        <a:ext cx="808038" cy="414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/>
          </p:nvPr>
        </p:nvGraphicFramePr>
        <p:xfrm>
          <a:off x="5715000" y="5790961"/>
          <a:ext cx="8080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5" imgW="495000" imgH="253800" progId="Equation.DSMT4">
                  <p:embed/>
                </p:oleObj>
              </mc:Choice>
              <mc:Fallback>
                <p:oleObj name="Equation" r:id="rId5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15000" y="5790961"/>
                        <a:ext cx="808038" cy="414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3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 - Definition and Motivation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7950200" cy="838200"/>
          </a:xfrm>
        </p:spPr>
        <p:txBody>
          <a:bodyPr/>
          <a:lstStyle/>
          <a:p>
            <a:pPr algn="l"/>
            <a:r>
              <a:rPr lang="en-GB" sz="3200" dirty="0">
                <a:solidFill>
                  <a:srgbClr val="00B0F0"/>
                </a:solidFill>
              </a:rPr>
              <a:t>Quantum Heterogeneity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47800"/>
            <a:ext cx="8153400" cy="4724400"/>
          </a:xfrm>
        </p:spPr>
        <p:txBody>
          <a:bodyPr>
            <a:normAutofit fontScale="85000" lnSpcReduction="20000"/>
          </a:bodyPr>
          <a:lstStyle/>
          <a:p>
            <a:r>
              <a:rPr lang="en-GB" sz="2400" dirty="0"/>
              <a:t>Quantum Networks</a:t>
            </a:r>
          </a:p>
          <a:p>
            <a:pPr lvl="1"/>
            <a:r>
              <a:rPr lang="en-GB" sz="2000" dirty="0"/>
              <a:t>Fibre Optic Networks, Free Space Networks, Cavity – QED Networks</a:t>
            </a:r>
          </a:p>
          <a:p>
            <a:pPr lvl="1"/>
            <a:r>
              <a:rPr lang="en-GB" sz="2000" dirty="0"/>
              <a:t>DARPA QKD Network (2001), </a:t>
            </a:r>
          </a:p>
          <a:p>
            <a:pPr lvl="1"/>
            <a:r>
              <a:rPr lang="en-GB" sz="2000" dirty="0"/>
              <a:t>SECOQC QKD Network (Vienna) Secure Communication based on Quantum Cryptography, (2003)</a:t>
            </a:r>
          </a:p>
          <a:p>
            <a:pPr lvl="1"/>
            <a:r>
              <a:rPr lang="en-GB" sz="2000" dirty="0"/>
              <a:t>Tokyo QKD Network, (2009)</a:t>
            </a:r>
          </a:p>
          <a:p>
            <a:pPr lvl="1"/>
            <a:r>
              <a:rPr lang="en-GB" sz="2000" dirty="0"/>
              <a:t>Hierarchical Network, </a:t>
            </a:r>
            <a:r>
              <a:rPr lang="en-GB" sz="2000" dirty="0" err="1"/>
              <a:t>Wuho</a:t>
            </a:r>
            <a:r>
              <a:rPr lang="en-GB" sz="2000" dirty="0"/>
              <a:t>, China, (2009)</a:t>
            </a:r>
          </a:p>
          <a:p>
            <a:pPr lvl="1"/>
            <a:r>
              <a:rPr lang="en-GB" sz="2000" dirty="0"/>
              <a:t>Geneva Area Network (</a:t>
            </a:r>
            <a:r>
              <a:rPr lang="en-GB" sz="2000" dirty="0" err="1"/>
              <a:t>SwissQuantum</a:t>
            </a:r>
            <a:r>
              <a:rPr lang="en-GB" sz="2000" dirty="0" smtClean="0"/>
              <a:t>)</a:t>
            </a:r>
          </a:p>
          <a:p>
            <a:pPr lvl="1"/>
            <a:r>
              <a:rPr lang="en-GB" sz="2000" dirty="0" smtClean="0"/>
              <a:t>Shanghai – Beijing 2000km Network (2016)</a:t>
            </a:r>
            <a:endParaRPr lang="en-GB" sz="2000" dirty="0"/>
          </a:p>
          <a:p>
            <a:r>
              <a:rPr lang="en-GB" sz="2400" dirty="0"/>
              <a:t>Quantum Hardware</a:t>
            </a:r>
          </a:p>
          <a:p>
            <a:r>
              <a:rPr lang="en-GB" sz="2400" dirty="0"/>
              <a:t>Quantum Operating Systems</a:t>
            </a:r>
          </a:p>
          <a:p>
            <a:pPr lvl="1"/>
            <a:r>
              <a:rPr lang="en-GB" sz="2000" dirty="0"/>
              <a:t>Cambridge Quantum Computing (CQCL) new o/s </a:t>
            </a:r>
            <a:r>
              <a:rPr lang="en-GB" sz="2000" dirty="0" err="1"/>
              <a:t>t|ket</a:t>
            </a:r>
            <a:r>
              <a:rPr lang="en-GB" sz="2000" dirty="0"/>
              <a:t>&gt;</a:t>
            </a:r>
          </a:p>
          <a:p>
            <a:r>
              <a:rPr lang="en-GB" sz="2400" dirty="0"/>
              <a:t>Quantum Programming Languages</a:t>
            </a:r>
          </a:p>
          <a:p>
            <a:pPr lvl="1"/>
            <a:r>
              <a:rPr lang="en-GB" sz="2000" dirty="0"/>
              <a:t>Quantum Imperative Paradigm</a:t>
            </a:r>
          </a:p>
          <a:p>
            <a:pPr lvl="2"/>
            <a:r>
              <a:rPr lang="en-GB" sz="1600" dirty="0"/>
              <a:t>Quantum Pseudocode, QCL - Quantum Computing Language, Q Language, </a:t>
            </a:r>
            <a:r>
              <a:rPr lang="en-GB" sz="1600" dirty="0" err="1"/>
              <a:t>qGCL</a:t>
            </a:r>
            <a:r>
              <a:rPr lang="en-GB" sz="1600" dirty="0"/>
              <a:t>, </a:t>
            </a:r>
            <a:r>
              <a:rPr lang="en-GB" sz="1600" dirty="0" smtClean="0"/>
              <a:t>LanQ, </a:t>
            </a:r>
            <a:r>
              <a:rPr lang="en-GB" sz="1600" dirty="0" err="1" smtClean="0"/>
              <a:t>Qiskit</a:t>
            </a:r>
            <a:endParaRPr lang="en-GB" sz="1600" dirty="0"/>
          </a:p>
          <a:p>
            <a:pPr lvl="1"/>
            <a:r>
              <a:rPr lang="en-GB" sz="2000" dirty="0"/>
              <a:t>Quantum Functional Paradigm</a:t>
            </a:r>
          </a:p>
          <a:p>
            <a:pPr lvl="2"/>
            <a:r>
              <a:rPr lang="en-GB" sz="1600" dirty="0"/>
              <a:t>QFC, QPL, QML, Quipper</a:t>
            </a:r>
          </a:p>
          <a:p>
            <a:pPr lvl="1"/>
            <a:endParaRPr lang="en-GB" sz="2000" dirty="0"/>
          </a:p>
          <a:p>
            <a:endParaRPr lang="en-GB" sz="2400" dirty="0"/>
          </a:p>
        </p:txBody>
      </p:sp>
      <p:sp>
        <p:nvSpPr>
          <p:cNvPr id="165893" name="Line 5"/>
          <p:cNvSpPr>
            <a:spLocks noChangeShapeType="1"/>
          </p:cNvSpPr>
          <p:nvPr/>
        </p:nvSpPr>
        <p:spPr bwMode="auto">
          <a:xfrm>
            <a:off x="2057400" y="13716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65894" name="Line 6"/>
          <p:cNvSpPr>
            <a:spLocks noChangeShapeType="1"/>
          </p:cNvSpPr>
          <p:nvPr/>
        </p:nvSpPr>
        <p:spPr bwMode="auto">
          <a:xfrm>
            <a:off x="2057400" y="61722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8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States and Superposition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511905"/>
            <a:ext cx="10515600" cy="48444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Standard </a:t>
            </a:r>
            <a:r>
              <a:rPr lang="en-GB" dirty="0" err="1" smtClean="0"/>
              <a:t>cbits</a:t>
            </a:r>
            <a:r>
              <a:rPr lang="en-GB" dirty="0" smtClean="0"/>
              <a:t> 		       are represented as vectors in a Hilbert Space</a:t>
            </a:r>
          </a:p>
          <a:p>
            <a:pPr marL="457200" lvl="1" indent="0">
              <a:buNone/>
            </a:pPr>
            <a:r>
              <a:rPr lang="en-GB" dirty="0" smtClean="0"/>
              <a:t>These may be used to form either the Z basis                or the X basis </a:t>
            </a:r>
          </a:p>
          <a:p>
            <a:pPr marL="457200" lvl="1" indent="0">
              <a:buNone/>
            </a:pPr>
            <a:r>
              <a:rPr lang="en-GB" dirty="0" smtClean="0"/>
              <a:t>From which qubits are formed as a superposition of their basis vectors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en-GB" sz="1800" dirty="0" smtClean="0"/>
              <a:t>Recall:</a:t>
            </a:r>
          </a:p>
          <a:p>
            <a:pPr marL="457200" lvl="1" indent="0">
              <a:buNone/>
            </a:pPr>
            <a:r>
              <a:rPr lang="en-GB" sz="1800" dirty="0" err="1" smtClean="0"/>
              <a:t>Schrodingers</a:t>
            </a:r>
            <a:r>
              <a:rPr lang="en-GB" sz="1800" dirty="0" smtClean="0"/>
              <a:t> Cat</a:t>
            </a:r>
            <a:endParaRPr lang="en-GB" sz="1800" dirty="0"/>
          </a:p>
          <a:p>
            <a:pPr marL="457200" lvl="1" indent="0">
              <a:buNone/>
            </a:pPr>
            <a:endParaRPr lang="en-GB" sz="1600" dirty="0" smtClean="0"/>
          </a:p>
          <a:p>
            <a:pPr marL="457200" lvl="1" indent="0">
              <a:buNone/>
            </a:pPr>
            <a:r>
              <a:rPr lang="en-GB" sz="1600" dirty="0" smtClean="0"/>
              <a:t>In Quantum world:</a:t>
            </a:r>
          </a:p>
          <a:p>
            <a:pPr marL="457200" lvl="1" indent="0">
              <a:buNone/>
            </a:pPr>
            <a:r>
              <a:rPr lang="en-GB" sz="1600" dirty="0" smtClean="0"/>
              <a:t>Cat both </a:t>
            </a:r>
            <a:r>
              <a:rPr lang="en-GB" sz="1600" dirty="0"/>
              <a:t>D</a:t>
            </a:r>
            <a:r>
              <a:rPr lang="en-GB" sz="1600" dirty="0" smtClean="0"/>
              <a:t>ead and Alive</a:t>
            </a:r>
          </a:p>
          <a:p>
            <a:pPr marL="457200" lvl="1" indent="0">
              <a:buNone/>
            </a:pPr>
            <a:r>
              <a:rPr lang="en-GB" sz="1600" dirty="0" smtClean="0"/>
              <a:t>In Classical world:</a:t>
            </a:r>
          </a:p>
          <a:p>
            <a:pPr marL="457200" lvl="1" indent="0">
              <a:buNone/>
            </a:pPr>
            <a:r>
              <a:rPr lang="en-GB" sz="1600" dirty="0" smtClean="0"/>
              <a:t>Cat Dead or Alive after </a:t>
            </a:r>
          </a:p>
          <a:p>
            <a:pPr marL="457200" lvl="1" indent="0">
              <a:buNone/>
            </a:pPr>
            <a:r>
              <a:rPr lang="en-GB" sz="1600" dirty="0" smtClean="0"/>
              <a:t>measurement</a:t>
            </a:r>
            <a:endParaRPr lang="en-GB" sz="1600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200400" y="1491248"/>
          <a:ext cx="1808118" cy="502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Equation" r:id="rId3" imgW="914400" imgH="253800" progId="Equation.DSMT4">
                  <p:embed/>
                </p:oleObj>
              </mc:Choice>
              <mc:Fallback>
                <p:oleObj name="Equation" r:id="rId3" imgW="914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0" y="1491248"/>
                        <a:ext cx="1808118" cy="502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6934200" y="1860550"/>
          <a:ext cx="10541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Equation" r:id="rId5" imgW="533160" imgH="253800" progId="Equation.DSMT4">
                  <p:embed/>
                </p:oleObj>
              </mc:Choice>
              <mc:Fallback>
                <p:oleObj name="Equation" r:id="rId5" imgW="533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34200" y="1860550"/>
                        <a:ext cx="1054100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9690807" y="1849925"/>
          <a:ext cx="115411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Equation" r:id="rId7" imgW="583920" imgH="253800" progId="Equation.DSMT4">
                  <p:embed/>
                </p:oleObj>
              </mc:Choice>
              <mc:Fallback>
                <p:oleObj name="Equation" r:id="rId7" imgW="5839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690807" y="1849925"/>
                        <a:ext cx="1154112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506085" y="2950361"/>
          <a:ext cx="9020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Equation" r:id="rId11" imgW="5270400" imgH="253800" progId="Equation.DSMT4">
                  <p:embed/>
                </p:oleObj>
              </mc:Choice>
              <mc:Fallback>
                <p:oleObj name="Equation" r:id="rId11" imgW="5270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06085" y="2950361"/>
                        <a:ext cx="9020175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Equation" r:id="rId13" imgW="914400" imgH="198720" progId="Equation.DSMT4">
                  <p:embed/>
                </p:oleObj>
              </mc:Choice>
              <mc:Fallback>
                <p:oleObj name="Equation" r:id="rId1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1"/>
          <p:cNvSpPr/>
          <p:nvPr/>
        </p:nvSpPr>
        <p:spPr>
          <a:xfrm>
            <a:off x="3429000" y="4191000"/>
            <a:ext cx="1879600" cy="1981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7495721" y="4191000"/>
            <a:ext cx="1879600" cy="1981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>
            <a:endCxn id="12" idx="0"/>
          </p:cNvCxnSpPr>
          <p:nvPr/>
        </p:nvCxnSpPr>
        <p:spPr>
          <a:xfrm flipH="1" flipV="1">
            <a:off x="4368800" y="4191000"/>
            <a:ext cx="25400" cy="997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8469086" y="4191000"/>
            <a:ext cx="0" cy="997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2" idx="6"/>
          </p:cNvCxnSpPr>
          <p:nvPr/>
        </p:nvCxnSpPr>
        <p:spPr>
          <a:xfrm>
            <a:off x="4394200" y="5181600"/>
            <a:ext cx="914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3" idx="6"/>
          </p:cNvCxnSpPr>
          <p:nvPr/>
        </p:nvCxnSpPr>
        <p:spPr>
          <a:xfrm>
            <a:off x="8458200" y="5181600"/>
            <a:ext cx="9171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3" idx="7"/>
          </p:cNvCxnSpPr>
          <p:nvPr/>
        </p:nvCxnSpPr>
        <p:spPr>
          <a:xfrm flipV="1">
            <a:off x="8458200" y="4481140"/>
            <a:ext cx="641860" cy="700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3" idx="5"/>
          </p:cNvCxnSpPr>
          <p:nvPr/>
        </p:nvCxnSpPr>
        <p:spPr>
          <a:xfrm>
            <a:off x="8458200" y="5188857"/>
            <a:ext cx="641860" cy="693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30"/>
          <p:cNvGraphicFramePr>
            <a:graphicFrameLocks noChangeAspect="1"/>
          </p:cNvGraphicFramePr>
          <p:nvPr>
            <p:extLst/>
          </p:nvPr>
        </p:nvGraphicFramePr>
        <p:xfrm>
          <a:off x="9239957" y="4177688"/>
          <a:ext cx="4508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Equation" r:id="rId14" imgW="228600" imgH="253800" progId="Equation.DSMT4">
                  <p:embed/>
                </p:oleObj>
              </mc:Choice>
              <mc:Fallback>
                <p:oleObj name="Equation" r:id="rId14" imgW="228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239957" y="4177688"/>
                        <a:ext cx="450850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/>
          </p:nvPr>
        </p:nvGraphicFramePr>
        <p:xfrm>
          <a:off x="4206081" y="3718074"/>
          <a:ext cx="3762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Equation" r:id="rId16" imgW="190440" imgH="253800" progId="Equation.DSMT4">
                  <p:embed/>
                </p:oleObj>
              </mc:Choice>
              <mc:Fallback>
                <p:oleObj name="Equation" r:id="rId16" imgW="190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206081" y="3718074"/>
                        <a:ext cx="376238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/>
          </p:nvPr>
        </p:nvGraphicFramePr>
        <p:xfrm>
          <a:off x="5349422" y="4938032"/>
          <a:ext cx="42703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6" name="Equation" r:id="rId18" imgW="215640" imgH="253800" progId="Equation.DSMT4">
                  <p:embed/>
                </p:oleObj>
              </mc:Choice>
              <mc:Fallback>
                <p:oleObj name="Equation" r:id="rId18" imgW="215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349422" y="4938032"/>
                        <a:ext cx="427037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/>
          </p:nvPr>
        </p:nvGraphicFramePr>
        <p:xfrm>
          <a:off x="9226550" y="5695950"/>
          <a:ext cx="4508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Equation" r:id="rId20" imgW="228600" imgH="253800" progId="Equation.DSMT4">
                  <p:embed/>
                </p:oleObj>
              </mc:Choice>
              <mc:Fallback>
                <p:oleObj name="Equation" r:id="rId20" imgW="228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226550" y="5695950"/>
                        <a:ext cx="450850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996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 - Definition and Motivation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7950200" cy="838200"/>
          </a:xfrm>
        </p:spPr>
        <p:txBody>
          <a:bodyPr/>
          <a:lstStyle/>
          <a:p>
            <a:pPr algn="l"/>
            <a:r>
              <a:rPr lang="en-GB" sz="3200" dirty="0" smtClean="0">
                <a:solidFill>
                  <a:srgbClr val="00B0F0"/>
                </a:solidFill>
              </a:rPr>
              <a:t>BB84</a:t>
            </a:r>
            <a:endParaRPr lang="en-GB" sz="3200" dirty="0">
              <a:solidFill>
                <a:srgbClr val="00B0F0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547812"/>
            <a:ext cx="8153400" cy="462438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1. Alice chooses </a:t>
            </a:r>
            <a:r>
              <a:rPr lang="el-GR" sz="2400" dirty="0"/>
              <a:t>(4 +δ )</a:t>
            </a:r>
            <a:r>
              <a:rPr lang="en-GB" sz="2400" i="1" dirty="0" smtClean="0"/>
              <a:t>n </a:t>
            </a:r>
            <a:r>
              <a:rPr lang="en-GB" sz="2400" dirty="0" smtClean="0"/>
              <a:t>random </a:t>
            </a:r>
            <a:r>
              <a:rPr lang="en-GB" sz="2400" dirty="0"/>
              <a:t>data bits </a:t>
            </a:r>
            <a:r>
              <a:rPr lang="en-GB" sz="2400" i="1" dirty="0" smtClean="0"/>
              <a:t>a </a:t>
            </a:r>
            <a:r>
              <a:rPr lang="en-GB" sz="2400" dirty="0" smtClean="0"/>
              <a:t>where </a:t>
            </a:r>
            <a:r>
              <a:rPr lang="en-GB" sz="2400" i="1" dirty="0"/>
              <a:t>n </a:t>
            </a:r>
            <a:r>
              <a:rPr lang="en-GB" sz="2400" dirty="0"/>
              <a:t>&gt;&gt; m the length of </a:t>
            </a:r>
            <a:r>
              <a:rPr lang="en-GB" sz="2400" dirty="0" smtClean="0"/>
              <a:t>the </a:t>
            </a:r>
            <a:r>
              <a:rPr lang="en-GB" sz="2400" dirty="0"/>
              <a:t>sought key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2. Alice chooses a </a:t>
            </a:r>
            <a:r>
              <a:rPr lang="el-GR" sz="2400" dirty="0"/>
              <a:t>(4 +δ )</a:t>
            </a:r>
            <a:r>
              <a:rPr lang="en-GB" sz="2400" i="1" dirty="0" smtClean="0"/>
              <a:t>n </a:t>
            </a:r>
            <a:r>
              <a:rPr lang="en-GB" sz="2400" dirty="0" smtClean="0"/>
              <a:t>random </a:t>
            </a:r>
            <a:r>
              <a:rPr lang="en-GB" sz="2400" dirty="0"/>
              <a:t>- bit string </a:t>
            </a:r>
            <a:r>
              <a:rPr lang="en-GB" sz="2400" i="1" dirty="0"/>
              <a:t>b</a:t>
            </a:r>
            <a:r>
              <a:rPr lang="en-GB" sz="24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 smtClean="0"/>
              <a:t>She </a:t>
            </a:r>
            <a:r>
              <a:rPr lang="en-GB" sz="2400" dirty="0"/>
              <a:t>encodes each data bit as {|0&gt;, |1&gt;} if </a:t>
            </a:r>
            <a:r>
              <a:rPr lang="en-GB" sz="2400" dirty="0" smtClean="0"/>
              <a:t>the corresponding  bit </a:t>
            </a:r>
            <a:r>
              <a:rPr lang="en-GB" sz="2400" dirty="0"/>
              <a:t>of </a:t>
            </a:r>
            <a:r>
              <a:rPr lang="en-GB" sz="2400" i="1" dirty="0"/>
              <a:t>b </a:t>
            </a:r>
            <a:r>
              <a:rPr lang="en-GB" sz="2400" dirty="0"/>
              <a:t>is 0 or {|+&gt;, |-&gt;} </a:t>
            </a:r>
            <a:r>
              <a:rPr lang="en-GB" sz="2400" i="1" dirty="0"/>
              <a:t>b </a:t>
            </a:r>
            <a:r>
              <a:rPr lang="en-GB" sz="2400" dirty="0"/>
              <a:t>is 1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3. Alice sends the </a:t>
            </a:r>
            <a:r>
              <a:rPr lang="en-GB" sz="2400" dirty="0" smtClean="0"/>
              <a:t>resulting </a:t>
            </a:r>
            <a:r>
              <a:rPr lang="en-GB" sz="2400" dirty="0"/>
              <a:t>state to Bob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4. Bob receives the </a:t>
            </a:r>
            <a:r>
              <a:rPr lang="el-GR" sz="2400" dirty="0"/>
              <a:t>(4 +δ )</a:t>
            </a:r>
            <a:r>
              <a:rPr lang="en-GB" sz="2400" i="1" dirty="0" smtClean="0"/>
              <a:t>n </a:t>
            </a:r>
            <a:r>
              <a:rPr lang="en-GB" sz="2400" dirty="0" smtClean="0"/>
              <a:t>qubits</a:t>
            </a:r>
            <a:r>
              <a:rPr lang="en-GB" sz="2400" dirty="0"/>
              <a:t>, </a:t>
            </a:r>
            <a:r>
              <a:rPr lang="en-GB" sz="2400" dirty="0" smtClean="0"/>
              <a:t>announces this </a:t>
            </a:r>
            <a:r>
              <a:rPr lang="en-GB" sz="2400" dirty="0"/>
              <a:t>fact, and measures each qubit in the X </a:t>
            </a:r>
            <a:r>
              <a:rPr lang="en-GB" sz="2400" dirty="0" smtClean="0"/>
              <a:t>or Z </a:t>
            </a:r>
            <a:r>
              <a:rPr lang="en-GB" sz="2400" dirty="0"/>
              <a:t>basis at random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5. </a:t>
            </a:r>
            <a:r>
              <a:rPr lang="en-GB" sz="2400" dirty="0" smtClean="0"/>
              <a:t>Alice </a:t>
            </a:r>
            <a:r>
              <a:rPr lang="en-GB" sz="2400" dirty="0"/>
              <a:t>announces </a:t>
            </a:r>
            <a:r>
              <a:rPr lang="en-GB" sz="2400" dirty="0" smtClean="0"/>
              <a:t>b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6. Alice and Bob discard any bits where </a:t>
            </a:r>
            <a:r>
              <a:rPr lang="en-GB" sz="2400" dirty="0" smtClean="0"/>
              <a:t>Bob measured </a:t>
            </a:r>
            <a:r>
              <a:rPr lang="en-GB" sz="2400" dirty="0"/>
              <a:t>a different basis than </a:t>
            </a:r>
            <a:r>
              <a:rPr lang="en-GB" sz="2400" dirty="0" smtClean="0"/>
              <a:t>Alice prepared</a:t>
            </a:r>
            <a:r>
              <a:rPr lang="en-GB" sz="2400" dirty="0"/>
              <a:t>. With high probability there are </a:t>
            </a:r>
            <a:r>
              <a:rPr lang="en-GB" sz="2400" dirty="0" smtClean="0"/>
              <a:t>at least </a:t>
            </a:r>
            <a:r>
              <a:rPr lang="en-GB" sz="2400" dirty="0"/>
              <a:t>2n bits left (if not abort the protocol</a:t>
            </a:r>
            <a:r>
              <a:rPr lang="en-GB" sz="2400" dirty="0" smtClean="0"/>
              <a:t>). They </a:t>
            </a:r>
            <a:r>
              <a:rPr lang="en-GB" sz="2400" dirty="0"/>
              <a:t>keep 2n bits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165893" name="Line 5"/>
          <p:cNvSpPr>
            <a:spLocks noChangeShapeType="1"/>
          </p:cNvSpPr>
          <p:nvPr/>
        </p:nvSpPr>
        <p:spPr bwMode="auto">
          <a:xfrm>
            <a:off x="2057400" y="13716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65894" name="Line 6"/>
          <p:cNvSpPr>
            <a:spLocks noChangeShapeType="1"/>
          </p:cNvSpPr>
          <p:nvPr/>
        </p:nvSpPr>
        <p:spPr bwMode="auto">
          <a:xfrm>
            <a:off x="2057400" y="61722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16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 - Definition and Motivation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7950200" cy="838200"/>
          </a:xfrm>
        </p:spPr>
        <p:txBody>
          <a:bodyPr/>
          <a:lstStyle/>
          <a:p>
            <a:pPr algn="l"/>
            <a:r>
              <a:rPr lang="en-GB" sz="3200" dirty="0" smtClean="0">
                <a:solidFill>
                  <a:srgbClr val="00B0F0"/>
                </a:solidFill>
              </a:rPr>
              <a:t>BB84</a:t>
            </a:r>
            <a:endParaRPr lang="en-GB" sz="3200" dirty="0">
              <a:solidFill>
                <a:srgbClr val="00B0F0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47800"/>
            <a:ext cx="8153400" cy="47244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7. Alice selects a subset of n bits that serve as the ‘check bits’, a check on Eves interference, and tells Bob which bits were </a:t>
            </a:r>
            <a:r>
              <a:rPr lang="en-GB" sz="2400" dirty="0" smtClean="0"/>
              <a:t>selected</a:t>
            </a:r>
          </a:p>
          <a:p>
            <a:pPr marL="0" indent="0">
              <a:buNone/>
            </a:pPr>
            <a:r>
              <a:rPr lang="en-GB" sz="2400" dirty="0"/>
              <a:t>8. Alice and Bob announce and compare </a:t>
            </a:r>
            <a:r>
              <a:rPr lang="en-GB" sz="2400" dirty="0" smtClean="0"/>
              <a:t>the values </a:t>
            </a:r>
            <a:r>
              <a:rPr lang="en-GB" sz="2400" dirty="0"/>
              <a:t>of the n ‘check bits’. If more than </a:t>
            </a:r>
            <a:r>
              <a:rPr lang="en-GB" sz="2400" dirty="0" smtClean="0"/>
              <a:t>an acceptable </a:t>
            </a:r>
            <a:r>
              <a:rPr lang="en-GB" sz="2400" dirty="0"/>
              <a:t>number disagree then they </a:t>
            </a:r>
            <a:r>
              <a:rPr lang="en-GB" sz="2400" dirty="0" smtClean="0"/>
              <a:t>abort the </a:t>
            </a:r>
            <a:r>
              <a:rPr lang="en-GB" sz="2400" dirty="0"/>
              <a:t>protocol</a:t>
            </a:r>
          </a:p>
          <a:p>
            <a:pPr marL="0" indent="0">
              <a:buNone/>
            </a:pPr>
            <a:r>
              <a:rPr lang="en-GB" sz="2400" dirty="0"/>
              <a:t>9. Alice and Bob perform </a:t>
            </a:r>
            <a:r>
              <a:rPr lang="en-GB" sz="2400" dirty="0" smtClean="0"/>
              <a:t>information reconciliation </a:t>
            </a:r>
            <a:r>
              <a:rPr lang="en-GB" sz="2400" dirty="0"/>
              <a:t>and privacy amplification </a:t>
            </a:r>
            <a:r>
              <a:rPr lang="en-GB" sz="2400" dirty="0" smtClean="0"/>
              <a:t>on the </a:t>
            </a:r>
            <a:r>
              <a:rPr lang="en-GB" sz="2400" dirty="0"/>
              <a:t>remaining </a:t>
            </a:r>
            <a:r>
              <a:rPr lang="en-GB" sz="2400" i="1" dirty="0"/>
              <a:t>n </a:t>
            </a:r>
            <a:r>
              <a:rPr lang="en-GB" sz="2400" dirty="0"/>
              <a:t>bits to obtain </a:t>
            </a:r>
            <a:r>
              <a:rPr lang="en-GB" sz="2400" i="1" dirty="0"/>
              <a:t>m </a:t>
            </a:r>
            <a:r>
              <a:rPr lang="en-GB" sz="2400" dirty="0"/>
              <a:t>shared </a:t>
            </a:r>
            <a:r>
              <a:rPr lang="en-GB" sz="2400" dirty="0" smtClean="0"/>
              <a:t>key bits</a:t>
            </a:r>
            <a:endParaRPr lang="en-GB" sz="2400" dirty="0"/>
          </a:p>
        </p:txBody>
      </p:sp>
      <p:sp>
        <p:nvSpPr>
          <p:cNvPr id="165893" name="Line 5"/>
          <p:cNvSpPr>
            <a:spLocks noChangeShapeType="1"/>
          </p:cNvSpPr>
          <p:nvPr/>
        </p:nvSpPr>
        <p:spPr bwMode="auto">
          <a:xfrm>
            <a:off x="2057400" y="13716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65894" name="Line 6"/>
          <p:cNvSpPr>
            <a:spLocks noChangeShapeType="1"/>
          </p:cNvSpPr>
          <p:nvPr/>
        </p:nvSpPr>
        <p:spPr bwMode="auto">
          <a:xfrm>
            <a:off x="2057400" y="61722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9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 - Definition and Motivation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7950200" cy="838200"/>
          </a:xfrm>
        </p:spPr>
        <p:txBody>
          <a:bodyPr/>
          <a:lstStyle/>
          <a:p>
            <a:pPr algn="l"/>
            <a:r>
              <a:rPr lang="en-GB" sz="3200" dirty="0" smtClean="0">
                <a:solidFill>
                  <a:srgbClr val="00B0F0"/>
                </a:solidFill>
              </a:rPr>
              <a:t>B92</a:t>
            </a:r>
            <a:endParaRPr lang="en-GB" sz="3200" dirty="0">
              <a:solidFill>
                <a:srgbClr val="00B0F0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47800"/>
            <a:ext cx="8153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We consider what happens to one bit at a </a:t>
            </a:r>
            <a:r>
              <a:rPr lang="en-GB" sz="2400" dirty="0" smtClean="0"/>
              <a:t>time. Generalisation </a:t>
            </a:r>
            <a:r>
              <a:rPr lang="en-GB" sz="2400" dirty="0"/>
              <a:t>to a block follow naturally as with BB84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Alice </a:t>
            </a:r>
            <a:r>
              <a:rPr lang="en-GB" sz="2400" dirty="0"/>
              <a:t>prepares one random classical bit </a:t>
            </a:r>
            <a:r>
              <a:rPr lang="en-GB" sz="2400" i="1" dirty="0"/>
              <a:t>a, </a:t>
            </a:r>
            <a:r>
              <a:rPr lang="en-GB" sz="2400" dirty="0" smtClean="0"/>
              <a:t>and depending </a:t>
            </a:r>
            <a:r>
              <a:rPr lang="en-GB" sz="2400" dirty="0"/>
              <a:t>upon the result sends </a:t>
            </a:r>
            <a:r>
              <a:rPr lang="en-GB" sz="2400" dirty="0" smtClean="0"/>
              <a:t>Bob</a:t>
            </a:r>
          </a:p>
          <a:p>
            <a:pPr marL="457200" indent="-457200">
              <a:buAutoNum type="arabicPeriod"/>
            </a:pPr>
            <a:endParaRPr lang="en-GB" sz="2400" dirty="0"/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2. Depending upon the random classical bit a’ that </a:t>
            </a:r>
            <a:r>
              <a:rPr lang="en-GB" sz="2400" dirty="0" smtClean="0"/>
              <a:t>Bob generated</a:t>
            </a:r>
            <a:r>
              <a:rPr lang="en-GB" sz="2400" dirty="0"/>
              <a:t>, Bob uses either the Z or X basis </a:t>
            </a:r>
            <a:r>
              <a:rPr lang="en-GB" sz="2400" dirty="0" smtClean="0"/>
              <a:t>and obtains </a:t>
            </a:r>
            <a:r>
              <a:rPr lang="en-GB" sz="2400" dirty="0"/>
              <a:t>his result b - which is either a 0 or a </a:t>
            </a:r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165893" name="Line 5"/>
          <p:cNvSpPr>
            <a:spLocks noChangeShapeType="1"/>
          </p:cNvSpPr>
          <p:nvPr/>
        </p:nvSpPr>
        <p:spPr bwMode="auto">
          <a:xfrm>
            <a:off x="2057400" y="13716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65894" name="Line 6"/>
          <p:cNvSpPr>
            <a:spLocks noChangeShapeType="1"/>
          </p:cNvSpPr>
          <p:nvPr/>
        </p:nvSpPr>
        <p:spPr bwMode="auto">
          <a:xfrm>
            <a:off x="2057400" y="61722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014858"/>
              </p:ext>
            </p:extLst>
          </p:nvPr>
        </p:nvGraphicFramePr>
        <p:xfrm>
          <a:off x="4960938" y="3078163"/>
          <a:ext cx="3106737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4" imgW="1206360" imgH="482400" progId="Equation.DSMT4">
                  <p:embed/>
                </p:oleObj>
              </mc:Choice>
              <mc:Fallback>
                <p:oleObj name="Equation" r:id="rId4" imgW="12063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60938" y="3078163"/>
                        <a:ext cx="3106737" cy="1241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507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 - Definition and Motivation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7950200" cy="838200"/>
          </a:xfrm>
        </p:spPr>
        <p:txBody>
          <a:bodyPr/>
          <a:lstStyle/>
          <a:p>
            <a:pPr algn="l"/>
            <a:r>
              <a:rPr lang="en-GB" sz="3200" dirty="0" smtClean="0">
                <a:solidFill>
                  <a:srgbClr val="00B0F0"/>
                </a:solidFill>
              </a:rPr>
              <a:t>B92</a:t>
            </a:r>
            <a:endParaRPr lang="en-GB" sz="3200" dirty="0">
              <a:solidFill>
                <a:srgbClr val="00B0F0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47800"/>
            <a:ext cx="8153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3</a:t>
            </a:r>
            <a:r>
              <a:rPr lang="en-GB" sz="2400" dirty="0"/>
              <a:t>. Bob announces </a:t>
            </a:r>
            <a:r>
              <a:rPr lang="en-GB" sz="2400" i="1" dirty="0"/>
              <a:t>b </a:t>
            </a:r>
            <a:r>
              <a:rPr lang="en-GB" sz="2400" dirty="0"/>
              <a:t>but keeps </a:t>
            </a:r>
            <a:r>
              <a:rPr lang="en-GB" sz="2400" i="1" dirty="0"/>
              <a:t>a’ </a:t>
            </a:r>
            <a:r>
              <a:rPr lang="en-GB" sz="2400" dirty="0"/>
              <a:t>secret</a:t>
            </a:r>
          </a:p>
          <a:p>
            <a:pPr marL="0" indent="0">
              <a:buNone/>
            </a:pPr>
            <a:r>
              <a:rPr lang="en-GB" sz="2400" dirty="0"/>
              <a:t>4. Alice and Bob conduct a public discussion </a:t>
            </a:r>
            <a:r>
              <a:rPr lang="en-GB" sz="2400" dirty="0" smtClean="0"/>
              <a:t>keeping only </a:t>
            </a:r>
            <a:r>
              <a:rPr lang="en-GB" sz="2400" dirty="0"/>
              <a:t>those pairs {</a:t>
            </a:r>
            <a:r>
              <a:rPr lang="en-GB" sz="2400" i="1" dirty="0"/>
              <a:t>a, a’</a:t>
            </a:r>
            <a:r>
              <a:rPr lang="en-GB" sz="2400" dirty="0"/>
              <a:t>} for which </a:t>
            </a:r>
            <a:r>
              <a:rPr lang="en-GB" sz="2400" i="1" dirty="0"/>
              <a:t>b = 1. </a:t>
            </a:r>
            <a:r>
              <a:rPr lang="en-GB" sz="2400" dirty="0" smtClean="0"/>
              <a:t>Note that </a:t>
            </a:r>
            <a:r>
              <a:rPr lang="en-GB" sz="2400" dirty="0"/>
              <a:t>when </a:t>
            </a:r>
            <a:r>
              <a:rPr lang="en-GB" sz="2400" i="1" dirty="0"/>
              <a:t>a = a’, </a:t>
            </a:r>
            <a:r>
              <a:rPr lang="en-GB" sz="2400" dirty="0"/>
              <a:t>then </a:t>
            </a:r>
            <a:r>
              <a:rPr lang="en-GB" sz="2400" i="1" dirty="0"/>
              <a:t>b = 0. </a:t>
            </a:r>
            <a:r>
              <a:rPr lang="en-GB" sz="2400" dirty="0"/>
              <a:t>Only when </a:t>
            </a:r>
            <a:r>
              <a:rPr lang="en-GB" sz="2400" i="1" dirty="0"/>
              <a:t>a’ = 1 – </a:t>
            </a:r>
            <a:r>
              <a:rPr lang="en-GB" sz="2400" i="1" dirty="0" smtClean="0"/>
              <a:t>a </a:t>
            </a:r>
            <a:r>
              <a:rPr lang="en-GB" sz="2400" dirty="0" smtClean="0"/>
              <a:t>does </a:t>
            </a:r>
            <a:r>
              <a:rPr lang="en-GB" sz="2400" i="1" dirty="0"/>
              <a:t>b = 1 </a:t>
            </a:r>
            <a:r>
              <a:rPr lang="en-GB" sz="2400" dirty="0"/>
              <a:t>and this occurs with probability </a:t>
            </a:r>
            <a:r>
              <a:rPr lang="en-GB" sz="2400" i="1" dirty="0"/>
              <a:t>½</a:t>
            </a:r>
          </a:p>
          <a:p>
            <a:pPr marL="0" indent="0">
              <a:buNone/>
            </a:pPr>
            <a:r>
              <a:rPr lang="en-GB" sz="2400" dirty="0"/>
              <a:t>5. The final key is </a:t>
            </a:r>
            <a:r>
              <a:rPr lang="en-GB" sz="2400" i="1" dirty="0"/>
              <a:t>a for Alice and 1 – a’ for Bob</a:t>
            </a:r>
            <a:endParaRPr lang="en-GB" sz="2400" dirty="0"/>
          </a:p>
        </p:txBody>
      </p:sp>
      <p:sp>
        <p:nvSpPr>
          <p:cNvPr id="165893" name="Line 5"/>
          <p:cNvSpPr>
            <a:spLocks noChangeShapeType="1"/>
          </p:cNvSpPr>
          <p:nvPr/>
        </p:nvSpPr>
        <p:spPr bwMode="auto">
          <a:xfrm>
            <a:off x="2057400" y="13716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65894" name="Line 6"/>
          <p:cNvSpPr>
            <a:spLocks noChangeShapeType="1"/>
          </p:cNvSpPr>
          <p:nvPr/>
        </p:nvSpPr>
        <p:spPr bwMode="auto">
          <a:xfrm>
            <a:off x="2057400" y="61722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51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Communication via Qubits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 smtClean="0"/>
              <a:t>Parties share EPR pairs but communication is via a classical bit channel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7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Teleportation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2"/>
          </a:xfrm>
        </p:spPr>
        <p:txBody>
          <a:bodyPr>
            <a:normAutofit/>
          </a:bodyPr>
          <a:lstStyle/>
          <a:p>
            <a:pPr marL="85725" lvl="2" indent="0">
              <a:lnSpc>
                <a:spcPct val="150000"/>
              </a:lnSpc>
              <a:buNone/>
            </a:pP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2528703"/>
            <a:ext cx="2590800" cy="2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31242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flipV="1">
            <a:off x="2933700" y="2435222"/>
            <a:ext cx="228600" cy="2143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 flipV="1">
            <a:off x="2933700" y="3016251"/>
            <a:ext cx="228600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11" idx="4"/>
            <a:endCxn id="11" idx="0"/>
          </p:cNvCxnSpPr>
          <p:nvPr/>
        </p:nvCxnSpPr>
        <p:spPr>
          <a:xfrm>
            <a:off x="3048000" y="3016251"/>
            <a:ext cx="0" cy="2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95600" y="3123407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>
          <a:xfrm>
            <a:off x="3048000" y="2649535"/>
            <a:ext cx="0" cy="581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38600" y="2371387"/>
            <a:ext cx="304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343400" y="2562731"/>
            <a:ext cx="1591128" cy="2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60142" y="2378065"/>
            <a:ext cx="1143000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GB" dirty="0"/>
              <a:t>Measure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60142" y="2831585"/>
            <a:ext cx="114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Measure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447800" y="3962400"/>
            <a:ext cx="6477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800" y="3962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867400" y="2435222"/>
            <a:ext cx="114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Measure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3863226"/>
            <a:ext cx="42743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X</a:t>
            </a:r>
            <a:r>
              <a:rPr lang="en-GB" baseline="30000" dirty="0" err="1"/>
              <a:t>m</a:t>
            </a:r>
            <a:endParaRPr lang="en-GB" dirty="0"/>
          </a:p>
        </p:txBody>
      </p:sp>
      <p:cxnSp>
        <p:nvCxnSpPr>
          <p:cNvPr id="33" name="Straight Connector 32"/>
          <p:cNvCxnSpPr>
            <a:stCxn id="31" idx="3"/>
          </p:cNvCxnSpPr>
          <p:nvPr/>
        </p:nvCxnSpPr>
        <p:spPr>
          <a:xfrm>
            <a:off x="8352230" y="4047892"/>
            <a:ext cx="334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686800" y="3869979"/>
            <a:ext cx="39084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r>
              <a:rPr lang="en-GB" baseline="30000" dirty="0"/>
              <a:t>n</a:t>
            </a:r>
            <a:endParaRPr lang="en-GB" dirty="0"/>
          </a:p>
        </p:txBody>
      </p:sp>
      <p:cxnSp>
        <p:nvCxnSpPr>
          <p:cNvPr id="36" name="Straight Connector 35"/>
          <p:cNvCxnSpPr>
            <a:stCxn id="34" idx="3"/>
          </p:cNvCxnSpPr>
          <p:nvPr/>
        </p:nvCxnSpPr>
        <p:spPr>
          <a:xfrm flipV="1">
            <a:off x="9077644" y="4047893"/>
            <a:ext cx="1209356" cy="6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3"/>
          </p:cNvCxnSpPr>
          <p:nvPr/>
        </p:nvCxnSpPr>
        <p:spPr>
          <a:xfrm>
            <a:off x="7003142" y="3016251"/>
            <a:ext cx="107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8063952" y="3016251"/>
            <a:ext cx="13248" cy="945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003142" y="3123407"/>
            <a:ext cx="921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949653" y="3123407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017658" y="2658972"/>
            <a:ext cx="1821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8791482" y="2696714"/>
            <a:ext cx="9616" cy="1211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010400" y="2740719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696195" y="2747397"/>
            <a:ext cx="0" cy="1215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58"/>
          <p:cNvGraphicFramePr>
            <a:graphicFrameLocks noChangeAspect="1"/>
          </p:cNvGraphicFramePr>
          <p:nvPr>
            <p:extLst/>
          </p:nvPr>
        </p:nvGraphicFramePr>
        <p:xfrm>
          <a:off x="856714" y="2294192"/>
          <a:ext cx="496372" cy="49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Equation" r:id="rId3" imgW="253800" imgH="253800" progId="Equation.DSMT4">
                  <p:embed/>
                </p:oleObj>
              </mc:Choice>
              <mc:Fallback>
                <p:oleObj name="Equation" r:id="rId3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6714" y="2294192"/>
                        <a:ext cx="496372" cy="4963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/>
          </p:nvPr>
        </p:nvGraphicFramePr>
        <p:xfrm>
          <a:off x="844550" y="3354898"/>
          <a:ext cx="4127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Equation" r:id="rId5" imgW="304560" imgH="279360" progId="Equation.DSMT4">
                  <p:embed/>
                </p:oleObj>
              </mc:Choice>
              <mc:Fallback>
                <p:oleObj name="Equation" r:id="rId5" imgW="3045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4550" y="3354898"/>
                        <a:ext cx="412750" cy="379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Left Brace 60"/>
          <p:cNvSpPr/>
          <p:nvPr/>
        </p:nvSpPr>
        <p:spPr>
          <a:xfrm>
            <a:off x="1295400" y="3016251"/>
            <a:ext cx="198119" cy="10316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/>
          </p:nvPr>
        </p:nvGraphicFramePr>
        <p:xfrm>
          <a:off x="1495591" y="2649534"/>
          <a:ext cx="992847" cy="375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Equation" r:id="rId7" imgW="469800" imgH="177480" progId="Equation.DSMT4">
                  <p:embed/>
                </p:oleObj>
              </mc:Choice>
              <mc:Fallback>
                <p:oleObj name="Equation" r:id="rId7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95591" y="2649534"/>
                        <a:ext cx="992847" cy="375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/>
          </p:nvPr>
        </p:nvGraphicFramePr>
        <p:xfrm>
          <a:off x="1409700" y="4017963"/>
          <a:ext cx="12366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tion" r:id="rId9" imgW="583920" imgH="177480" progId="Equation.DSMT4">
                  <p:embed/>
                </p:oleObj>
              </mc:Choice>
              <mc:Fallback>
                <p:oleObj name="Equation" r:id="rId9" imgW="583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9700" y="4017963"/>
                        <a:ext cx="1236663" cy="376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/>
          </p:nvPr>
        </p:nvGraphicFramePr>
        <p:xfrm>
          <a:off x="10370458" y="3609685"/>
          <a:ext cx="496372" cy="49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Equation" r:id="rId11" imgW="253800" imgH="253800" progId="Equation.DSMT4">
                  <p:embed/>
                </p:oleObj>
              </mc:Choice>
              <mc:Fallback>
                <p:oleObj name="Equation" r:id="rId11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70458" y="3609685"/>
                        <a:ext cx="496372" cy="4963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79342" y="3150449"/>
            <a:ext cx="384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m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028914" y="2264232"/>
            <a:ext cx="384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3962" y="5291003"/>
            <a:ext cx="9096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gate based circuit for teleporting a state from sender to receiver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766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1117</Words>
  <Application>Microsoft Office PowerPoint</Application>
  <PresentationFormat>Widescreen</PresentationFormat>
  <Paragraphs>200</Paragraphs>
  <Slides>23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Equation</vt:lpstr>
      <vt:lpstr>Entanglement and Entanglement Swapping</vt:lpstr>
      <vt:lpstr>Communication via Qubits</vt:lpstr>
      <vt:lpstr>States and Superposition</vt:lpstr>
      <vt:lpstr>BB84</vt:lpstr>
      <vt:lpstr>BB84</vt:lpstr>
      <vt:lpstr>B92</vt:lpstr>
      <vt:lpstr>B92</vt:lpstr>
      <vt:lpstr>Communication via Qubits</vt:lpstr>
      <vt:lpstr>Teleportation</vt:lpstr>
      <vt:lpstr>Multipartite States</vt:lpstr>
      <vt:lpstr>Teleportation</vt:lpstr>
      <vt:lpstr>Entangled States – Major Resource</vt:lpstr>
      <vt:lpstr>Gate Based</vt:lpstr>
      <vt:lpstr>Teleportation</vt:lpstr>
      <vt:lpstr>Teleportation</vt:lpstr>
      <vt:lpstr>Teleportation Protocol</vt:lpstr>
      <vt:lpstr>Teleportation</vt:lpstr>
      <vt:lpstr>Communication via Qubits</vt:lpstr>
      <vt:lpstr>Entanglement Swapping</vt:lpstr>
      <vt:lpstr>Entanglement Swapping</vt:lpstr>
      <vt:lpstr>Entanglement Swapping</vt:lpstr>
      <vt:lpstr>Entanglement Swapping</vt:lpstr>
      <vt:lpstr>Quantum Heterogeneity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Distributed Systems</dc:title>
  <dc:creator>comqjs1</dc:creator>
  <cp:lastModifiedBy>William Spring</cp:lastModifiedBy>
  <cp:revision>19</cp:revision>
  <dcterms:created xsi:type="dcterms:W3CDTF">2019-03-03T23:24:31Z</dcterms:created>
  <dcterms:modified xsi:type="dcterms:W3CDTF">2019-11-16T14:06:57Z</dcterms:modified>
</cp:coreProperties>
</file>