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2" r:id="rId4"/>
    <p:sldId id="263" r:id="rId5"/>
    <p:sldId id="264" r:id="rId6"/>
    <p:sldId id="266" r:id="rId7"/>
    <p:sldId id="259" r:id="rId8"/>
    <p:sldId id="260"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948176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61133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55494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41148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B564E-648F-4E0F-BCFC-38740356320E}" type="datetimeFigureOut">
              <a:rPr lang="en-GB" smtClean="0"/>
              <a:t>08/01/2020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83860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BB564E-648F-4E0F-BCFC-38740356320E}"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49044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BB564E-648F-4E0F-BCFC-38740356320E}" type="datetimeFigureOut">
              <a:rPr lang="en-GB" smtClean="0"/>
              <a:t>08/01/2020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23273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BB564E-648F-4E0F-BCFC-38740356320E}" type="datetimeFigureOut">
              <a:rPr lang="en-GB" smtClean="0"/>
              <a:t>08/01/2020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10802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B564E-648F-4E0F-BCFC-38740356320E}" type="datetimeFigureOut">
              <a:rPr lang="en-GB" smtClean="0"/>
              <a:t>08/01/2020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501370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564E-648F-4E0F-BCFC-38740356320E}"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240798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564E-648F-4E0F-BCFC-38740356320E}" type="datetimeFigureOut">
              <a:rPr lang="en-GB" smtClean="0"/>
              <a:t>08/01/2020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220533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B564E-648F-4E0F-BCFC-38740356320E}" type="datetimeFigureOut">
              <a:rPr lang="en-GB" smtClean="0"/>
              <a:t>08/01/2020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E4C7F-F24D-424E-9DFF-696F56139B84}" type="slidenum">
              <a:rPr lang="en-GB" smtClean="0"/>
              <a:t>‹#›</a:t>
            </a:fld>
            <a:endParaRPr lang="en-GB"/>
          </a:p>
        </p:txBody>
      </p:sp>
    </p:spTree>
    <p:extLst>
      <p:ext uri="{BB962C8B-B14F-4D97-AF65-F5344CB8AC3E}">
        <p14:creationId xmlns:p14="http://schemas.microsoft.com/office/powerpoint/2010/main" val="3534265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rxiv.org/search/quant-ph?searchtype=author&amp;query=Anisimov,+P+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arxiv.org/abs/1002.336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295" y="968188"/>
            <a:ext cx="10307387" cy="3070411"/>
          </a:xfrm>
        </p:spPr>
        <p:txBody>
          <a:bodyPr>
            <a:normAutofit fontScale="90000"/>
          </a:bodyPr>
          <a:lstStyle/>
          <a:p>
            <a: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Integrating Quantum Concepts into Cyber Security</a:t>
            </a:r>
            <a:b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
            </a:r>
            <a:b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r>
              <a:rPr lang="en-GB" sz="44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Session </a:t>
            </a:r>
            <a:r>
              <a:rPr lang="en-GB" sz="440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4: Attack Vectors and their Defence</a:t>
            </a:r>
            <a:r>
              <a:rPr lang="en-GB" sz="48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
            </a:r>
            <a:br>
              <a:rPr lang="en-GB" sz="48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endParaRPr lang="en-GB" sz="31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endParaRPr>
          </a:p>
        </p:txBody>
      </p:sp>
      <p:sp>
        <p:nvSpPr>
          <p:cNvPr id="3" name="Subtitle 2"/>
          <p:cNvSpPr>
            <a:spLocks noGrp="1"/>
          </p:cNvSpPr>
          <p:nvPr>
            <p:ph type="subTitle" idx="1"/>
          </p:nvPr>
        </p:nvSpPr>
        <p:spPr>
          <a:xfrm>
            <a:off x="1000295" y="4148604"/>
            <a:ext cx="10048705" cy="2097740"/>
          </a:xfrm>
        </p:spPr>
        <p:txBody>
          <a:bodyPr>
            <a:normAutofit/>
          </a:bodyPr>
          <a:lstStyle/>
          <a:p>
            <a:r>
              <a:rPr lang="en-GB" sz="3200" dirty="0">
                <a:latin typeface="Arial" charset="0"/>
                <a:ea typeface="Arial" charset="0"/>
                <a:cs typeface="Arial" charset="0"/>
              </a:rPr>
              <a:t>Dr William Joseph Spring</a:t>
            </a:r>
          </a:p>
          <a:p>
            <a:endParaRPr lang="en-GB" sz="3200" dirty="0">
              <a:latin typeface="Arial" charset="0"/>
              <a:ea typeface="Arial" charset="0"/>
              <a:cs typeface="Arial" charset="0"/>
            </a:endParaRPr>
          </a:p>
          <a:p>
            <a:r>
              <a:rPr lang="en-GB" sz="2600" dirty="0">
                <a:latin typeface="Arial" charset="0"/>
                <a:ea typeface="Arial" charset="0"/>
                <a:cs typeface="Arial" charset="0"/>
              </a:rPr>
              <a:t>ACSAC </a:t>
            </a:r>
            <a:r>
              <a:rPr lang="en-GB" sz="2600" dirty="0" smtClean="0">
                <a:latin typeface="Arial" charset="0"/>
                <a:ea typeface="Arial" charset="0"/>
                <a:cs typeface="Arial" charset="0"/>
              </a:rPr>
              <a:t>35, </a:t>
            </a:r>
            <a:r>
              <a:rPr lang="en-GB" sz="2600" dirty="0">
                <a:latin typeface="Arial" charset="0"/>
                <a:ea typeface="Arial" charset="0"/>
                <a:cs typeface="Arial" charset="0"/>
              </a:rPr>
              <a:t>Condado Plaza Hilton, San Juan, Puerto Rico, USA</a:t>
            </a:r>
          </a:p>
          <a:p>
            <a:r>
              <a:rPr lang="en-GB" sz="2600" dirty="0" smtClean="0">
                <a:latin typeface="Arial" charset="0"/>
                <a:ea typeface="Arial" charset="0"/>
                <a:cs typeface="Arial" charset="0"/>
              </a:rPr>
              <a:t>9</a:t>
            </a:r>
            <a:r>
              <a:rPr lang="en-GB" sz="2600" baseline="30000" dirty="0" smtClean="0">
                <a:latin typeface="Arial" charset="0"/>
                <a:ea typeface="Arial" charset="0"/>
                <a:cs typeface="Arial" charset="0"/>
              </a:rPr>
              <a:t>th</a:t>
            </a:r>
            <a:r>
              <a:rPr lang="en-GB" sz="2600" dirty="0" smtClean="0">
                <a:latin typeface="Arial" charset="0"/>
                <a:ea typeface="Arial" charset="0"/>
                <a:cs typeface="Arial" charset="0"/>
              </a:rPr>
              <a:t> – 13</a:t>
            </a:r>
            <a:r>
              <a:rPr lang="en-GB" sz="2600" baseline="30000" dirty="0" smtClean="0">
                <a:latin typeface="Arial" charset="0"/>
                <a:ea typeface="Arial" charset="0"/>
                <a:cs typeface="Arial" charset="0"/>
              </a:rPr>
              <a:t>th</a:t>
            </a:r>
            <a:r>
              <a:rPr lang="en-GB" sz="2600" dirty="0" smtClean="0">
                <a:latin typeface="Arial" charset="0"/>
                <a:ea typeface="Arial" charset="0"/>
                <a:cs typeface="Arial" charset="0"/>
              </a:rPr>
              <a:t> December 2019</a:t>
            </a:r>
            <a:endParaRPr lang="en-GB" sz="2600" dirty="0">
              <a:latin typeface="Arial" charset="0"/>
              <a:ea typeface="Arial" charset="0"/>
              <a:cs typeface="Arial" charset="0"/>
            </a:endParaRPr>
          </a:p>
          <a:p>
            <a:endParaRPr lang="en-GB" sz="3200"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48F63A3B-78C7-47BE-AE5E-E10140E04643}" type="slidenum">
              <a:rPr lang="en-US" smtClean="0"/>
              <a:t>1</a:t>
            </a:fld>
            <a:endParaRPr lang="en-US" dirty="0"/>
          </a:p>
        </p:txBody>
      </p:sp>
    </p:spTree>
    <p:extLst>
      <p:ext uri="{BB962C8B-B14F-4D97-AF65-F5344CB8AC3E}">
        <p14:creationId xmlns:p14="http://schemas.microsoft.com/office/powerpoint/2010/main" val="2609816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Intrusion Prevention and Detection</a:t>
            </a:r>
            <a:endParaRPr lang="en-GB" sz="2800" dirty="0"/>
          </a:p>
        </p:txBody>
      </p:sp>
      <p:sp>
        <p:nvSpPr>
          <p:cNvPr id="3" name="Text Placeholder 2"/>
          <p:cNvSpPr>
            <a:spLocks noGrp="1"/>
          </p:cNvSpPr>
          <p:nvPr>
            <p:ph type="body" idx="1"/>
          </p:nvPr>
        </p:nvSpPr>
        <p:spPr/>
        <p:txBody>
          <a:bodyPr>
            <a:normAutofit fontScale="92500" lnSpcReduction="20000"/>
          </a:bodyPr>
          <a:lstStyle/>
          <a:p>
            <a:pPr lvl="2"/>
            <a:r>
              <a:rPr lang="en-GB" sz="2800" dirty="0"/>
              <a:t>Authentication </a:t>
            </a:r>
            <a:endParaRPr lang="en-GB" sz="2800" dirty="0" smtClean="0"/>
          </a:p>
          <a:p>
            <a:pPr lvl="2"/>
            <a:r>
              <a:rPr lang="en-GB" sz="2800" dirty="0" smtClean="0"/>
              <a:t>[</a:t>
            </a:r>
            <a:r>
              <a:rPr lang="en-GB" sz="2800" dirty="0"/>
              <a:t>Piotr </a:t>
            </a:r>
            <a:r>
              <a:rPr lang="en-GB" sz="2800" dirty="0" err="1"/>
              <a:t>Zawadski</a:t>
            </a:r>
            <a:r>
              <a:rPr lang="en-GB" sz="2800" dirty="0"/>
              <a:t>, </a:t>
            </a:r>
            <a:r>
              <a:rPr lang="en-GB" sz="2800" dirty="0" smtClean="0"/>
              <a:t>2019 https://doi.org/10.1007/s11128-018-2124-2]</a:t>
            </a:r>
            <a:endParaRPr lang="en-GB" sz="2800" dirty="0" smtClean="0"/>
          </a:p>
          <a:p>
            <a:pPr lvl="2"/>
            <a:r>
              <a:rPr lang="en-GB" sz="2800" dirty="0" smtClean="0"/>
              <a:t>Quantum </a:t>
            </a:r>
            <a:r>
              <a:rPr lang="en-GB" sz="2800" dirty="0" smtClean="0"/>
              <a:t>Tripwire </a:t>
            </a:r>
          </a:p>
          <a:p>
            <a:pPr lvl="2"/>
            <a:r>
              <a:rPr lang="en-GB" sz="2800" dirty="0" smtClean="0"/>
              <a:t>[</a:t>
            </a:r>
            <a:r>
              <a:rPr lang="en-GB" sz="2800" dirty="0" err="1" smtClean="0"/>
              <a:t>Anisimov</a:t>
            </a:r>
            <a:r>
              <a:rPr lang="en-GB" sz="2800" dirty="0" smtClean="0"/>
              <a:t> et al; arXiv:1002.3362v2 [quant-</a:t>
            </a:r>
            <a:r>
              <a:rPr lang="en-GB" sz="2800" dirty="0" err="1" smtClean="0"/>
              <a:t>ph</a:t>
            </a:r>
            <a:r>
              <a:rPr lang="en-GB" sz="2800" dirty="0" smtClean="0"/>
              <a:t>]</a:t>
            </a:r>
            <a:endParaRPr lang="en-GB" sz="2800" dirty="0"/>
          </a:p>
        </p:txBody>
      </p:sp>
    </p:spTree>
    <p:extLst>
      <p:ext uri="{BB962C8B-B14F-4D97-AF65-F5344CB8AC3E}">
        <p14:creationId xmlns:p14="http://schemas.microsoft.com/office/powerpoint/2010/main" val="4225533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Authentication </a:t>
            </a:r>
            <a:endParaRPr lang="en-GB" dirty="0"/>
          </a:p>
        </p:txBody>
      </p:sp>
      <p:sp>
        <p:nvSpPr>
          <p:cNvPr id="3" name="Content Placeholder 2"/>
          <p:cNvSpPr>
            <a:spLocks noGrp="1"/>
          </p:cNvSpPr>
          <p:nvPr>
            <p:ph idx="1"/>
          </p:nvPr>
        </p:nvSpPr>
        <p:spPr>
          <a:xfrm>
            <a:off x="838199" y="1438836"/>
            <a:ext cx="11035553" cy="5042646"/>
          </a:xfrm>
        </p:spPr>
        <p:txBody>
          <a:bodyPr>
            <a:normAutofit fontScale="92500" lnSpcReduction="10000"/>
          </a:bodyPr>
          <a:lstStyle/>
          <a:p>
            <a:r>
              <a:rPr lang="en-GB" dirty="0" smtClean="0"/>
              <a:t>User authentication is said to be reliant upon:</a:t>
            </a:r>
          </a:p>
          <a:p>
            <a:pPr lvl="1"/>
            <a:r>
              <a:rPr lang="en-GB" dirty="0" smtClean="0"/>
              <a:t>What we know (user name and password)</a:t>
            </a:r>
          </a:p>
          <a:p>
            <a:pPr lvl="1"/>
            <a:r>
              <a:rPr lang="en-GB" dirty="0" smtClean="0"/>
              <a:t>What we have (a shared secret)</a:t>
            </a:r>
          </a:p>
          <a:p>
            <a:pPr lvl="1"/>
            <a:r>
              <a:rPr lang="en-GB" dirty="0" smtClean="0"/>
              <a:t>What we are (fingerprints, face recognition, gait, …)</a:t>
            </a:r>
          </a:p>
          <a:p>
            <a:pPr marL="457200" lvl="1" indent="0">
              <a:buNone/>
            </a:pPr>
            <a:endParaRPr lang="en-GB" dirty="0"/>
          </a:p>
          <a:p>
            <a:pPr marL="342900" lvl="1" indent="-342900"/>
            <a:r>
              <a:rPr lang="en-GB" dirty="0" smtClean="0"/>
              <a:t>One example of quantum based authentication </a:t>
            </a:r>
            <a:r>
              <a:rPr lang="en-GB" smtClean="0"/>
              <a:t>protocol </a:t>
            </a:r>
            <a:r>
              <a:rPr lang="en-GB" smtClean="0"/>
              <a:t>is the </a:t>
            </a:r>
            <a:r>
              <a:rPr lang="en-GB" dirty="0" smtClean="0"/>
              <a:t>following:</a:t>
            </a:r>
          </a:p>
          <a:p>
            <a:pPr marL="914400" lvl="2" indent="-457200">
              <a:buFont typeface="+mj-lt"/>
              <a:buAutoNum type="arabicPeriod"/>
            </a:pPr>
            <a:r>
              <a:rPr lang="en-GB" dirty="0" smtClean="0"/>
              <a:t>Alice and Bob share a secret. An even numbered sequence of bits They set their counter n to zero</a:t>
            </a:r>
          </a:p>
          <a:p>
            <a:pPr marL="914400" lvl="2" indent="-457200">
              <a:buFont typeface="+mj-lt"/>
              <a:buAutoNum type="arabicPeriod"/>
            </a:pPr>
            <a:r>
              <a:rPr lang="en-GB" dirty="0" smtClean="0"/>
              <a:t>Alice selects message mode or control mode randomly and looks at the first 2 bits: </a:t>
            </a:r>
          </a:p>
          <a:p>
            <a:pPr marL="457200" lvl="2" indent="0">
              <a:buNone/>
            </a:pPr>
            <a:r>
              <a:rPr lang="en-GB" dirty="0"/>
              <a:t>	</a:t>
            </a:r>
            <a:r>
              <a:rPr lang="en-GB" dirty="0" smtClean="0"/>
              <a:t>	00 is encoded as the qubit </a:t>
            </a:r>
          </a:p>
          <a:p>
            <a:pPr marL="457200" lvl="2" indent="0">
              <a:buNone/>
            </a:pPr>
            <a:r>
              <a:rPr lang="en-GB" dirty="0" smtClean="0"/>
              <a:t>		01 …………………………………..</a:t>
            </a:r>
          </a:p>
          <a:p>
            <a:pPr marL="457200" lvl="2" indent="0">
              <a:buNone/>
            </a:pPr>
            <a:r>
              <a:rPr lang="en-GB" dirty="0" smtClean="0"/>
              <a:t>		10 ………………………………….. </a:t>
            </a:r>
            <a:endParaRPr lang="en-GB" dirty="0"/>
          </a:p>
          <a:p>
            <a:pPr marL="457200" lvl="2" indent="0">
              <a:buNone/>
            </a:pPr>
            <a:r>
              <a:rPr lang="en-GB" dirty="0" smtClean="0"/>
              <a:t>		11 …………………………………..</a:t>
            </a:r>
          </a:p>
          <a:p>
            <a:pPr marL="457200" lvl="2" indent="0">
              <a:buNone/>
            </a:pPr>
            <a:r>
              <a:rPr lang="en-GB" dirty="0"/>
              <a:t>	</a:t>
            </a:r>
            <a:r>
              <a:rPr lang="en-GB" dirty="0" smtClean="0"/>
              <a:t>Alice will continue to encode the bit pairs following the above rule until the sequence is 	completed</a:t>
            </a:r>
          </a:p>
          <a:p>
            <a:pPr marL="457200" lvl="2" indent="0">
              <a:buNone/>
            </a:pPr>
            <a:r>
              <a:rPr lang="en-GB" dirty="0" smtClean="0"/>
              <a:t>3. 	Alice sends each qubit to Bob who measures the incoming state using the even bit in the sequence 	that Bob has to determine the measuring basis (0 for the Z basis, 1 for the X basis)</a:t>
            </a:r>
          </a:p>
        </p:txBody>
      </p:sp>
      <p:graphicFrame>
        <p:nvGraphicFramePr>
          <p:cNvPr id="4" name="Object 3"/>
          <p:cNvGraphicFramePr>
            <a:graphicFrameLocks noChangeAspect="1"/>
          </p:cNvGraphicFramePr>
          <p:nvPr>
            <p:extLst>
              <p:ext uri="{D42A27DB-BD31-4B8C-83A1-F6EECF244321}">
                <p14:modId xmlns:p14="http://schemas.microsoft.com/office/powerpoint/2010/main" val="4275096601"/>
              </p:ext>
            </p:extLst>
          </p:nvPr>
        </p:nvGraphicFramePr>
        <p:xfrm>
          <a:off x="5356222" y="4061479"/>
          <a:ext cx="323929" cy="381093"/>
        </p:xfrm>
        <a:graphic>
          <a:graphicData uri="http://schemas.openxmlformats.org/presentationml/2006/ole">
            <mc:AlternateContent xmlns:mc="http://schemas.openxmlformats.org/markup-compatibility/2006">
              <mc:Choice xmlns:v="urn:schemas-microsoft-com:vml" Requires="v">
                <p:oleObj spid="_x0000_s1073" name="Equation" r:id="rId3" imgW="215640" imgH="253800" progId="Equation.DSMT4">
                  <p:embed/>
                </p:oleObj>
              </mc:Choice>
              <mc:Fallback>
                <p:oleObj name="Equation" r:id="rId3" imgW="215640" imgH="253800" progId="Equation.DSMT4">
                  <p:embed/>
                  <p:pic>
                    <p:nvPicPr>
                      <p:cNvPr id="0" name=""/>
                      <p:cNvPicPr/>
                      <p:nvPr/>
                    </p:nvPicPr>
                    <p:blipFill>
                      <a:blip r:embed="rId4"/>
                      <a:stretch>
                        <a:fillRect/>
                      </a:stretch>
                    </p:blipFill>
                    <p:spPr>
                      <a:xfrm>
                        <a:off x="5356222" y="4061479"/>
                        <a:ext cx="323929" cy="381093"/>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62257879"/>
              </p:ext>
            </p:extLst>
          </p:nvPr>
        </p:nvGraphicFramePr>
        <p:xfrm>
          <a:off x="5394402" y="4317576"/>
          <a:ext cx="285750" cy="381000"/>
        </p:xfrm>
        <a:graphic>
          <a:graphicData uri="http://schemas.openxmlformats.org/presentationml/2006/ole">
            <mc:AlternateContent xmlns:mc="http://schemas.openxmlformats.org/markup-compatibility/2006">
              <mc:Choice xmlns:v="urn:schemas-microsoft-com:vml" Requires="v">
                <p:oleObj spid="_x0000_s1074" name="Equation" r:id="rId5" imgW="190440" imgH="253800" progId="Equation.DSMT4">
                  <p:embed/>
                </p:oleObj>
              </mc:Choice>
              <mc:Fallback>
                <p:oleObj name="Equation" r:id="rId5" imgW="190440" imgH="253800" progId="Equation.DSMT4">
                  <p:embed/>
                  <p:pic>
                    <p:nvPicPr>
                      <p:cNvPr id="0" name=""/>
                      <p:cNvPicPr/>
                      <p:nvPr/>
                    </p:nvPicPr>
                    <p:blipFill>
                      <a:blip r:embed="rId6"/>
                      <a:stretch>
                        <a:fillRect/>
                      </a:stretch>
                    </p:blipFill>
                    <p:spPr>
                      <a:xfrm>
                        <a:off x="5394402" y="4317576"/>
                        <a:ext cx="285750" cy="3810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166579350"/>
              </p:ext>
            </p:extLst>
          </p:nvPr>
        </p:nvGraphicFramePr>
        <p:xfrm>
          <a:off x="5394401" y="4613391"/>
          <a:ext cx="342900" cy="381000"/>
        </p:xfrm>
        <a:graphic>
          <a:graphicData uri="http://schemas.openxmlformats.org/presentationml/2006/ole">
            <mc:AlternateContent xmlns:mc="http://schemas.openxmlformats.org/markup-compatibility/2006">
              <mc:Choice xmlns:v="urn:schemas-microsoft-com:vml" Requires="v">
                <p:oleObj spid="_x0000_s1075" name="Equation" r:id="rId7" imgW="228600" imgH="253800" progId="Equation.DSMT4">
                  <p:embed/>
                </p:oleObj>
              </mc:Choice>
              <mc:Fallback>
                <p:oleObj name="Equation" r:id="rId7" imgW="228600" imgH="253800" progId="Equation.DSMT4">
                  <p:embed/>
                  <p:pic>
                    <p:nvPicPr>
                      <p:cNvPr id="0" name=""/>
                      <p:cNvPicPr/>
                      <p:nvPr/>
                    </p:nvPicPr>
                    <p:blipFill>
                      <a:blip r:embed="rId8"/>
                      <a:stretch>
                        <a:fillRect/>
                      </a:stretch>
                    </p:blipFill>
                    <p:spPr>
                      <a:xfrm>
                        <a:off x="5394401" y="4613391"/>
                        <a:ext cx="342900" cy="3810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26914124"/>
              </p:ext>
            </p:extLst>
          </p:nvPr>
        </p:nvGraphicFramePr>
        <p:xfrm>
          <a:off x="5388608" y="4890807"/>
          <a:ext cx="342900" cy="381000"/>
        </p:xfrm>
        <a:graphic>
          <a:graphicData uri="http://schemas.openxmlformats.org/presentationml/2006/ole">
            <mc:AlternateContent xmlns:mc="http://schemas.openxmlformats.org/markup-compatibility/2006">
              <mc:Choice xmlns:v="urn:schemas-microsoft-com:vml" Requires="v">
                <p:oleObj spid="_x0000_s1076" name="Equation" r:id="rId9" imgW="228600" imgH="253800" progId="Equation.DSMT4">
                  <p:embed/>
                </p:oleObj>
              </mc:Choice>
              <mc:Fallback>
                <p:oleObj name="Equation" r:id="rId9" imgW="228600" imgH="253800" progId="Equation.DSMT4">
                  <p:embed/>
                  <p:pic>
                    <p:nvPicPr>
                      <p:cNvPr id="0" name=""/>
                      <p:cNvPicPr/>
                      <p:nvPr/>
                    </p:nvPicPr>
                    <p:blipFill>
                      <a:blip r:embed="rId10"/>
                      <a:stretch>
                        <a:fillRect/>
                      </a:stretch>
                    </p:blipFill>
                    <p:spPr>
                      <a:xfrm>
                        <a:off x="5388608" y="4890807"/>
                        <a:ext cx="342900" cy="381000"/>
                      </a:xfrm>
                      <a:prstGeom prst="rect">
                        <a:avLst/>
                      </a:prstGeom>
                    </p:spPr>
                  </p:pic>
                </p:oleObj>
              </mc:Fallback>
            </mc:AlternateContent>
          </a:graphicData>
        </a:graphic>
      </p:graphicFrame>
    </p:spTree>
    <p:extLst>
      <p:ext uri="{BB962C8B-B14F-4D97-AF65-F5344CB8AC3E}">
        <p14:creationId xmlns:p14="http://schemas.microsoft.com/office/powerpoint/2010/main" val="3937187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Authentication </a:t>
            </a:r>
            <a:endParaRPr lang="en-GB" dirty="0"/>
          </a:p>
        </p:txBody>
      </p:sp>
      <p:sp>
        <p:nvSpPr>
          <p:cNvPr id="3" name="Content Placeholder 2"/>
          <p:cNvSpPr>
            <a:spLocks noGrp="1"/>
          </p:cNvSpPr>
          <p:nvPr>
            <p:ph idx="1"/>
          </p:nvPr>
        </p:nvSpPr>
        <p:spPr>
          <a:xfrm>
            <a:off x="838199" y="1425388"/>
            <a:ext cx="11035553" cy="5056093"/>
          </a:xfrm>
        </p:spPr>
        <p:txBody>
          <a:bodyPr>
            <a:normAutofit/>
          </a:bodyPr>
          <a:lstStyle/>
          <a:p>
            <a:pPr marL="0" indent="0">
              <a:buNone/>
              <a:tabLst>
                <a:tab pos="712788" algn="l"/>
                <a:tab pos="1076325" algn="l"/>
                <a:tab pos="1250950" algn="l"/>
              </a:tabLst>
            </a:pPr>
            <a:r>
              <a:rPr lang="en-GB" dirty="0"/>
              <a:t>	</a:t>
            </a:r>
            <a:r>
              <a:rPr lang="en-GB" dirty="0" smtClean="0"/>
              <a:t>4. Bob announces that the qubit has been received and Alice 			confirms that they are measuring either in message mode</a:t>
            </a:r>
          </a:p>
          <a:p>
            <a:pPr marL="0" indent="0">
              <a:buNone/>
              <a:tabLst>
                <a:tab pos="712788" algn="l"/>
                <a:tab pos="1076325" algn="l"/>
                <a:tab pos="1250950" algn="l"/>
              </a:tabLst>
            </a:pPr>
            <a:r>
              <a:rPr lang="en-GB" dirty="0"/>
              <a:t>	</a:t>
            </a:r>
            <a:r>
              <a:rPr lang="en-GB" dirty="0" smtClean="0"/>
              <a:t>5.	Bob compares the measured value and the sequence value that he 		has. </a:t>
            </a:r>
          </a:p>
          <a:p>
            <a:pPr lvl="4">
              <a:tabLst>
                <a:tab pos="712788" algn="l"/>
                <a:tab pos="1076325" algn="l"/>
                <a:tab pos="1250950" algn="l"/>
              </a:tabLst>
            </a:pPr>
            <a:r>
              <a:rPr lang="en-GB" sz="2400" dirty="0" smtClean="0"/>
              <a:t>If they agree then Bob announces success. They both assign 	</a:t>
            </a:r>
          </a:p>
          <a:p>
            <a:pPr marL="1828800" lvl="4" indent="0">
              <a:buNone/>
              <a:tabLst>
                <a:tab pos="712788" algn="l"/>
                <a:tab pos="1076325" algn="l"/>
                <a:tab pos="1250950" algn="l"/>
                <a:tab pos="2057400" algn="l"/>
              </a:tabLst>
            </a:pPr>
            <a:r>
              <a:rPr lang="en-GB" sz="2400" dirty="0"/>
              <a:t>	</a:t>
            </a:r>
            <a:r>
              <a:rPr lang="en-GB" sz="2400" dirty="0" smtClean="0"/>
              <a:t>n = n + 2 and check to see if the sequence has now been completed. If 	not they continue, otherwise they stop</a:t>
            </a:r>
          </a:p>
          <a:p>
            <a:pPr lvl="4">
              <a:tabLst>
                <a:tab pos="712788" algn="l"/>
                <a:tab pos="1076325" algn="l"/>
                <a:tab pos="1250950" algn="l"/>
                <a:tab pos="2057400" algn="l"/>
              </a:tabLst>
            </a:pPr>
            <a:r>
              <a:rPr lang="en-GB" sz="2400" dirty="0" smtClean="0"/>
              <a:t>If the bits are not the same then the abort the exchange and authentication fails</a:t>
            </a:r>
            <a:r>
              <a:rPr lang="en-GB" dirty="0" smtClean="0"/>
              <a:t>	</a:t>
            </a:r>
          </a:p>
          <a:p>
            <a:pPr marL="457200" lvl="1" indent="0">
              <a:buNone/>
              <a:tabLst>
                <a:tab pos="712788" algn="l"/>
                <a:tab pos="1076325" algn="l"/>
                <a:tab pos="1250950" algn="l"/>
                <a:tab pos="2057400" algn="l"/>
              </a:tabLst>
            </a:pPr>
            <a:endParaRPr lang="en-GB" dirty="0" smtClean="0"/>
          </a:p>
        </p:txBody>
      </p:sp>
    </p:spTree>
    <p:extLst>
      <p:ext uri="{BB962C8B-B14F-4D97-AF65-F5344CB8AC3E}">
        <p14:creationId xmlns:p14="http://schemas.microsoft.com/office/powerpoint/2010/main" val="48885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Authentication </a:t>
            </a:r>
            <a:endParaRPr lang="en-GB" dirty="0"/>
          </a:p>
        </p:txBody>
      </p:sp>
      <p:sp>
        <p:nvSpPr>
          <p:cNvPr id="3" name="Content Placeholder 2"/>
          <p:cNvSpPr>
            <a:spLocks noGrp="1"/>
          </p:cNvSpPr>
          <p:nvPr>
            <p:ph idx="1"/>
          </p:nvPr>
        </p:nvSpPr>
        <p:spPr>
          <a:xfrm>
            <a:off x="838199" y="1425388"/>
            <a:ext cx="11035553" cy="5056093"/>
          </a:xfrm>
        </p:spPr>
        <p:txBody>
          <a:bodyPr>
            <a:normAutofit/>
          </a:bodyPr>
          <a:lstStyle/>
          <a:p>
            <a:pPr marL="0" indent="0">
              <a:buNone/>
              <a:tabLst>
                <a:tab pos="712788" algn="l"/>
                <a:tab pos="1076325" algn="l"/>
                <a:tab pos="1250950" algn="l"/>
              </a:tabLst>
            </a:pPr>
            <a:r>
              <a:rPr lang="en-GB" dirty="0" smtClean="0"/>
              <a:t>Control mode (Check bits)</a:t>
            </a:r>
          </a:p>
          <a:p>
            <a:pPr>
              <a:tabLst>
                <a:tab pos="712788" algn="l"/>
                <a:tab pos="1076325" algn="l"/>
                <a:tab pos="1250950" algn="l"/>
              </a:tabLst>
            </a:pPr>
            <a:r>
              <a:rPr lang="en-GB" dirty="0" smtClean="0"/>
              <a:t>The protocol proceeds as above except that for each pair in the sequence the second bit is allotted a new random bit (d = 0 or 1).</a:t>
            </a:r>
          </a:p>
          <a:p>
            <a:pPr>
              <a:tabLst>
                <a:tab pos="712788" algn="l"/>
                <a:tab pos="1076325" algn="l"/>
                <a:tab pos="1250950" algn="l"/>
              </a:tabLst>
            </a:pPr>
            <a:r>
              <a:rPr lang="en-GB" dirty="0" smtClean="0"/>
              <a:t>Bob measures as in the message mode and obtains d’</a:t>
            </a:r>
          </a:p>
          <a:p>
            <a:pPr>
              <a:tabLst>
                <a:tab pos="712788" algn="l"/>
                <a:tab pos="1076325" algn="l"/>
                <a:tab pos="1250950" algn="l"/>
              </a:tabLst>
            </a:pPr>
            <a:r>
              <a:rPr lang="en-GB" dirty="0" smtClean="0"/>
              <a:t>He informs Alice that he has received the qubit. Alice announces that this stage is in control mode and the value of the random bit d</a:t>
            </a:r>
          </a:p>
          <a:p>
            <a:pPr>
              <a:tabLst>
                <a:tab pos="712788" algn="l"/>
                <a:tab pos="1076325" algn="l"/>
                <a:tab pos="1250950" algn="l"/>
              </a:tabLst>
            </a:pPr>
            <a:r>
              <a:rPr lang="en-GB" dirty="0"/>
              <a:t>If d = d’ then then Bob announces success. They both assign </a:t>
            </a:r>
            <a:r>
              <a:rPr lang="en-GB" dirty="0" smtClean="0"/>
              <a:t>n </a:t>
            </a:r>
            <a:r>
              <a:rPr lang="en-GB" dirty="0"/>
              <a:t>= n + 2 </a:t>
            </a:r>
            <a:r>
              <a:rPr lang="en-GB" dirty="0" smtClean="0"/>
              <a:t>and check to see if the sequence has completed. If so then success they are authenticated</a:t>
            </a:r>
          </a:p>
          <a:p>
            <a:pPr>
              <a:tabLst>
                <a:tab pos="712788" algn="l"/>
                <a:tab pos="1076325" algn="l"/>
                <a:tab pos="1250950" algn="l"/>
              </a:tabLst>
            </a:pPr>
            <a:r>
              <a:rPr lang="en-GB" dirty="0" smtClean="0"/>
              <a:t>If d </a:t>
            </a:r>
            <a:r>
              <a:rPr lang="en-GB" dirty="0"/>
              <a:t>is not the same as </a:t>
            </a:r>
            <a:r>
              <a:rPr lang="en-GB" dirty="0" smtClean="0"/>
              <a:t>d’ then the protocol is aborted</a:t>
            </a:r>
            <a:endParaRPr lang="en-GB" dirty="0"/>
          </a:p>
        </p:txBody>
      </p:sp>
    </p:spTree>
    <p:extLst>
      <p:ext uri="{BB962C8B-B14F-4D97-AF65-F5344CB8AC3E}">
        <p14:creationId xmlns:p14="http://schemas.microsoft.com/office/powerpoint/2010/main" val="2473514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Quantum Tripwire</a:t>
            </a:r>
            <a:endParaRPr lang="en-GB" dirty="0"/>
          </a:p>
        </p:txBody>
      </p:sp>
      <p:sp>
        <p:nvSpPr>
          <p:cNvPr id="3" name="Content Placeholder 2"/>
          <p:cNvSpPr>
            <a:spLocks noGrp="1"/>
          </p:cNvSpPr>
          <p:nvPr>
            <p:ph idx="1"/>
          </p:nvPr>
        </p:nvSpPr>
        <p:spPr>
          <a:xfrm>
            <a:off x="838200" y="1425388"/>
            <a:ext cx="10515600" cy="4751575"/>
          </a:xfrm>
        </p:spPr>
        <p:txBody>
          <a:bodyPr>
            <a:normAutofit fontScale="62500" lnSpcReduction="20000"/>
          </a:bodyPr>
          <a:lstStyle/>
          <a:p>
            <a:pPr marL="0" indent="0">
              <a:buNone/>
            </a:pPr>
            <a:r>
              <a:rPr lang="en-GB" dirty="0" smtClean="0"/>
              <a:t>This protocol is a method for detecting an intruder on a system by: </a:t>
            </a:r>
          </a:p>
          <a:p>
            <a:pPr marL="0" indent="0">
              <a:buNone/>
            </a:pPr>
            <a:r>
              <a:rPr lang="en-GB" dirty="0" smtClean="0"/>
              <a:t>Petr</a:t>
            </a:r>
            <a:r>
              <a:rPr lang="en-GB" dirty="0" smtClean="0">
                <a:hlinkClick r:id="rId2"/>
              </a:rPr>
              <a:t> </a:t>
            </a:r>
            <a:r>
              <a:rPr lang="en-GB" dirty="0"/>
              <a:t>M. </a:t>
            </a:r>
            <a:r>
              <a:rPr lang="en-GB" dirty="0" err="1"/>
              <a:t>Anisimov</a:t>
            </a:r>
            <a:r>
              <a:rPr lang="en-GB" dirty="0"/>
              <a:t>, Daniel J. </a:t>
            </a:r>
            <a:r>
              <a:rPr lang="en-GB" dirty="0" err="1"/>
              <a:t>Lum</a:t>
            </a:r>
            <a:r>
              <a:rPr lang="en-GB" dirty="0"/>
              <a:t>, S. Blane McCracken, Hwang Lee, Jonathan P. </a:t>
            </a:r>
            <a:r>
              <a:rPr lang="en-GB" dirty="0" smtClean="0"/>
              <a:t>Dowling</a:t>
            </a:r>
          </a:p>
          <a:p>
            <a:pPr marL="0" indent="0">
              <a:buNone/>
            </a:pPr>
            <a:endParaRPr lang="en-GB" dirty="0" smtClean="0"/>
          </a:p>
          <a:p>
            <a:pPr marL="0" indent="0">
              <a:buNone/>
            </a:pPr>
            <a:r>
              <a:rPr lang="en-GB" dirty="0" smtClean="0"/>
              <a:t>The abstract runs as follows</a:t>
            </a:r>
          </a:p>
          <a:p>
            <a:pPr marL="0" indent="0">
              <a:lnSpc>
                <a:spcPct val="120000"/>
              </a:lnSpc>
              <a:buNone/>
            </a:pPr>
            <a:r>
              <a:rPr lang="en-GB" dirty="0">
                <a:latin typeface="Arial" panose="020B0604020202020204" pitchFamily="34" charset="0"/>
                <a:cs typeface="Arial" panose="020B0604020202020204" pitchFamily="34" charset="0"/>
              </a:rPr>
              <a:t>We present here a quantum tripwire, which is a quantum optical interrogation technique capable of detecting an intrusion with very low probability of the tripwire being revealed to the intruder. Our scheme combines interaction-free measurement with the quantum Zeno effect in order to interrogate the presence of the intruder without interaction. The tripwire exploits a curious nonlinear behaviour of the quantum Zeno effect we discovered, which occurs in a </a:t>
            </a:r>
            <a:r>
              <a:rPr lang="en-GB" dirty="0" err="1">
                <a:latin typeface="Arial" panose="020B0604020202020204" pitchFamily="34" charset="0"/>
                <a:cs typeface="Arial" panose="020B0604020202020204" pitchFamily="34" charset="0"/>
              </a:rPr>
              <a:t>lossy</a:t>
            </a:r>
            <a:r>
              <a:rPr lang="en-GB" dirty="0">
                <a:latin typeface="Arial" panose="020B0604020202020204" pitchFamily="34" charset="0"/>
                <a:cs typeface="Arial" panose="020B0604020202020204" pitchFamily="34" charset="0"/>
              </a:rPr>
              <a:t> system. We also employ a statistical hypothesis testing protocol, allowing us to calculate a confidence level of interaction-free measurement after a given number of trials. As a result, our quantum intruder alert system is robust against photon loss and dephasing under realistic atmospheric conditions and its design minimizes the probabilities of false positives and false negatives as well as the probability of becoming visible to the intruder.</a:t>
            </a:r>
            <a:endParaRPr lang="en-GB" dirty="0" smtClean="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2220548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Quantum Malware</a:t>
            </a:r>
            <a:endParaRPr lang="en-GB" sz="2800" dirty="0"/>
          </a:p>
        </p:txBody>
      </p:sp>
      <p:sp>
        <p:nvSpPr>
          <p:cNvPr id="3" name="Text Placeholder 2"/>
          <p:cNvSpPr>
            <a:spLocks noGrp="1"/>
          </p:cNvSpPr>
          <p:nvPr>
            <p:ph type="body" idx="1"/>
          </p:nvPr>
        </p:nvSpPr>
        <p:spPr/>
        <p:txBody>
          <a:bodyPr>
            <a:normAutofit/>
          </a:bodyPr>
          <a:lstStyle/>
          <a:p>
            <a:pPr marL="1371600" lvl="2" indent="-457200">
              <a:buFont typeface="Arial" panose="020B0604020202020204" pitchFamily="34" charset="0"/>
              <a:buChar char="•"/>
            </a:pPr>
            <a:r>
              <a:rPr lang="en-GB" sz="2800" dirty="0" smtClean="0"/>
              <a:t>Quantum Man on the </a:t>
            </a:r>
            <a:r>
              <a:rPr lang="en-GB" sz="2800" dirty="0"/>
              <a:t>S</a:t>
            </a:r>
            <a:r>
              <a:rPr lang="en-GB" sz="2800" dirty="0" smtClean="0"/>
              <a:t>ide Attack</a:t>
            </a:r>
            <a:endParaRPr lang="en-GB" sz="2800" dirty="0"/>
          </a:p>
        </p:txBody>
      </p:sp>
    </p:spTree>
    <p:extLst>
      <p:ext uri="{BB962C8B-B14F-4D97-AF65-F5344CB8AC3E}">
        <p14:creationId xmlns:p14="http://schemas.microsoft.com/office/powerpoint/2010/main" val="755266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Activity 4</a:t>
            </a:r>
            <a:endParaRPr lang="en-GB" sz="2800" dirty="0"/>
          </a:p>
        </p:txBody>
      </p:sp>
      <p:sp>
        <p:nvSpPr>
          <p:cNvPr id="3" name="Text Placeholder 2"/>
          <p:cNvSpPr>
            <a:spLocks noGrp="1"/>
          </p:cNvSpPr>
          <p:nvPr>
            <p:ph type="body" idx="1"/>
          </p:nvPr>
        </p:nvSpPr>
        <p:spPr/>
        <p:txBody>
          <a:bodyPr>
            <a:normAutofit/>
          </a:bodyPr>
          <a:lstStyle/>
          <a:p>
            <a:pPr lvl="2"/>
            <a:endParaRPr lang="en-GB" sz="2800" dirty="0"/>
          </a:p>
        </p:txBody>
      </p:sp>
    </p:spTree>
    <p:extLst>
      <p:ext uri="{BB962C8B-B14F-4D97-AF65-F5344CB8AC3E}">
        <p14:creationId xmlns:p14="http://schemas.microsoft.com/office/powerpoint/2010/main" val="2493619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4</a:t>
            </a:r>
            <a:endParaRPr lang="en-GB" dirty="0"/>
          </a:p>
        </p:txBody>
      </p:sp>
      <p:sp>
        <p:nvSpPr>
          <p:cNvPr id="3" name="Content Placeholder 2"/>
          <p:cNvSpPr>
            <a:spLocks noGrp="1"/>
          </p:cNvSpPr>
          <p:nvPr>
            <p:ph idx="1"/>
          </p:nvPr>
        </p:nvSpPr>
        <p:spPr>
          <a:xfrm>
            <a:off x="838200" y="1331260"/>
            <a:ext cx="10515600" cy="5163670"/>
          </a:xfrm>
        </p:spPr>
        <p:txBody>
          <a:bodyPr>
            <a:normAutofit fontScale="92500" lnSpcReduction="10000"/>
          </a:bodyPr>
          <a:lstStyle/>
          <a:p>
            <a:pPr marL="514350" indent="-514350">
              <a:buFont typeface="+mj-lt"/>
              <a:buAutoNum type="arabicPeriod"/>
            </a:pPr>
            <a:r>
              <a:rPr lang="en-GB" dirty="0" smtClean="0"/>
              <a:t>Using a shared sequence as in the above authentication protocol simulate a possible exchange </a:t>
            </a:r>
            <a:r>
              <a:rPr lang="en-GB" dirty="0"/>
              <a:t>between Alice and </a:t>
            </a:r>
            <a:r>
              <a:rPr lang="en-GB" dirty="0" smtClean="0"/>
              <a:t>Bob</a:t>
            </a:r>
          </a:p>
          <a:p>
            <a:pPr marL="514350" indent="-514350">
              <a:buFont typeface="+mj-lt"/>
              <a:buAutoNum type="arabicPeriod"/>
            </a:pPr>
            <a:r>
              <a:rPr lang="en-GB" dirty="0" smtClean="0"/>
              <a:t>What would be the effect of a man in the middle attack on the authentication protocol?</a:t>
            </a:r>
          </a:p>
          <a:p>
            <a:pPr marL="514350" indent="-514350">
              <a:buFont typeface="+mj-lt"/>
              <a:buAutoNum type="arabicPeriod"/>
            </a:pPr>
            <a:r>
              <a:rPr lang="en-GB" dirty="0" smtClean="0"/>
              <a:t>Follow the link </a:t>
            </a:r>
            <a:r>
              <a:rPr lang="en-GB" dirty="0">
                <a:hlinkClick r:id="rId2"/>
              </a:rPr>
              <a:t>https://arxiv.org/abs/1002.3362 </a:t>
            </a:r>
            <a:r>
              <a:rPr lang="en-GB" dirty="0" smtClean="0"/>
              <a:t> to the quantum tripwire paper and using a search engine as required explain the following:</a:t>
            </a:r>
          </a:p>
          <a:p>
            <a:pPr marL="971550" lvl="1" indent="-514350">
              <a:buFont typeface="+mj-lt"/>
              <a:buAutoNum type="arabicPeriod"/>
            </a:pPr>
            <a:r>
              <a:rPr lang="en-GB" dirty="0" smtClean="0"/>
              <a:t>What is Interaction Free Measurement?</a:t>
            </a:r>
          </a:p>
          <a:p>
            <a:pPr marL="971550" lvl="1" indent="-514350">
              <a:buFont typeface="+mj-lt"/>
              <a:buAutoNum type="arabicPeriod"/>
            </a:pPr>
            <a:r>
              <a:rPr lang="en-GB" dirty="0"/>
              <a:t>What is a lossless Mach-</a:t>
            </a:r>
            <a:r>
              <a:rPr lang="en-GB" dirty="0" err="1"/>
              <a:t>Zehnder</a:t>
            </a:r>
            <a:r>
              <a:rPr lang="en-GB" dirty="0"/>
              <a:t> </a:t>
            </a:r>
            <a:r>
              <a:rPr lang="en-GB" dirty="0" smtClean="0"/>
              <a:t>interferometer and a Dark Port?</a:t>
            </a:r>
          </a:p>
          <a:p>
            <a:pPr marL="971550" lvl="1" indent="-514350">
              <a:buFont typeface="+mj-lt"/>
              <a:buAutoNum type="arabicPeriod"/>
            </a:pPr>
            <a:r>
              <a:rPr lang="en-GB" dirty="0" smtClean="0"/>
              <a:t>What is the quantum Zeno Effect?</a:t>
            </a:r>
            <a:endParaRPr lang="en-GB" dirty="0"/>
          </a:p>
          <a:p>
            <a:pPr marL="971550" lvl="1" indent="-514350">
              <a:buFont typeface="+mj-lt"/>
              <a:buAutoNum type="arabicPeriod"/>
            </a:pPr>
            <a:r>
              <a:rPr lang="en-GB" dirty="0" smtClean="0"/>
              <a:t>Explain in overview how an intruder is detected using this system without knowing</a:t>
            </a:r>
          </a:p>
          <a:p>
            <a:pPr marL="514350" indent="-514350">
              <a:buFont typeface="+mj-lt"/>
              <a:buAutoNum type="arabicPeriod"/>
            </a:pPr>
            <a:r>
              <a:rPr lang="en-GB" dirty="0" smtClean="0"/>
              <a:t>What is a Quantum Man on the side attack? </a:t>
            </a:r>
          </a:p>
          <a:p>
            <a:pPr marL="514350" indent="-514350">
              <a:buFont typeface="+mj-lt"/>
              <a:buAutoNum type="arabicPeriod"/>
            </a:pPr>
            <a:r>
              <a:rPr lang="en-GB" dirty="0" smtClean="0"/>
              <a:t>What other forms of Malware can you find. Include an explanation in overview of each attack.</a:t>
            </a:r>
            <a:endParaRPr lang="en-GB" dirty="0"/>
          </a:p>
        </p:txBody>
      </p:sp>
    </p:spTree>
    <p:extLst>
      <p:ext uri="{BB962C8B-B14F-4D97-AF65-F5344CB8AC3E}">
        <p14:creationId xmlns:p14="http://schemas.microsoft.com/office/powerpoint/2010/main" val="59273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5906</TotalTime>
  <Words>422</Words>
  <Application>Microsoft Office PowerPoint</Application>
  <PresentationFormat>Widescreen</PresentationFormat>
  <Paragraphs>58</Paragraphs>
  <Slides>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Calibri Light</vt:lpstr>
      <vt:lpstr>Office Theme</vt:lpstr>
      <vt:lpstr>Equation</vt:lpstr>
      <vt:lpstr>Integrating Quantum Concepts into Cyber Security  Session 4: Attack Vectors and their Defence </vt:lpstr>
      <vt:lpstr>Intrusion Prevention and Detection</vt:lpstr>
      <vt:lpstr>Authentication </vt:lpstr>
      <vt:lpstr>Authentication </vt:lpstr>
      <vt:lpstr>Authentication </vt:lpstr>
      <vt:lpstr>The Quantum Tripwire</vt:lpstr>
      <vt:lpstr>Quantum Malware</vt:lpstr>
      <vt:lpstr>Activity 4</vt:lpstr>
      <vt:lpstr>Activity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Spring</dc:creator>
  <cp:lastModifiedBy>William Spring</cp:lastModifiedBy>
  <cp:revision>22</cp:revision>
  <dcterms:created xsi:type="dcterms:W3CDTF">2019-10-26T15:47:35Z</dcterms:created>
  <dcterms:modified xsi:type="dcterms:W3CDTF">2020-01-08T14:54:32Z</dcterms:modified>
</cp:coreProperties>
</file>