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61" r:id="rId2"/>
    <p:sldId id="262" r:id="rId3"/>
    <p:sldId id="278" r:id="rId4"/>
    <p:sldId id="279" r:id="rId5"/>
    <p:sldId id="280" r:id="rId6"/>
    <p:sldId id="301" r:id="rId7"/>
    <p:sldId id="302" r:id="rId8"/>
    <p:sldId id="303" r:id="rId9"/>
    <p:sldId id="304" r:id="rId10"/>
    <p:sldId id="257" r:id="rId11"/>
    <p:sldId id="258" r:id="rId12"/>
    <p:sldId id="259" r:id="rId13"/>
    <p:sldId id="260" r:id="rId14"/>
    <p:sldId id="305" r:id="rId15"/>
    <p:sldId id="263" r:id="rId16"/>
    <p:sldId id="264" r:id="rId17"/>
    <p:sldId id="306" r:id="rId18"/>
    <p:sldId id="268" r:id="rId19"/>
    <p:sldId id="269"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276" r:id="rId34"/>
    <p:sldId id="322" r:id="rId35"/>
    <p:sldId id="274" r:id="rId36"/>
    <p:sldId id="320" r:id="rId37"/>
    <p:sldId id="277" r:id="rId38"/>
    <p:sldId id="265" r:id="rId39"/>
    <p:sldId id="324" r:id="rId40"/>
    <p:sldId id="321" r:id="rId41"/>
    <p:sldId id="271" r:id="rId42"/>
    <p:sldId id="272" r:id="rId43"/>
    <p:sldId id="273" r:id="rId44"/>
    <p:sldId id="286" r:id="rId45"/>
    <p:sldId id="287" r:id="rId46"/>
    <p:sldId id="288" r:id="rId47"/>
    <p:sldId id="290" r:id="rId48"/>
    <p:sldId id="291" r:id="rId49"/>
    <p:sldId id="292" r:id="rId50"/>
    <p:sldId id="293" r:id="rId51"/>
    <p:sldId id="294" r:id="rId52"/>
    <p:sldId id="295" r:id="rId53"/>
    <p:sldId id="296" r:id="rId54"/>
    <p:sldId id="297" r:id="rId55"/>
    <p:sldId id="298" r:id="rId56"/>
    <p:sldId id="299" r:id="rId57"/>
    <p:sldId id="300"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7" d="100"/>
          <a:sy n="67" d="100"/>
        </p:scale>
        <p:origin x="78" y="15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5" Type="http://schemas.openxmlformats.org/officeDocument/2006/relationships/image" Target="../media/image46.wmf"/><Relationship Id="rId4"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15.png"/></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15.png"/></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15.png"/></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image" Target="../media/image15.png"/></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image" Target="../media/image15.png"/></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4.emf"/><Relationship Id="rId1" Type="http://schemas.openxmlformats.org/officeDocument/2006/relationships/image" Target="../media/image15.png"/></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55.emf"/><Relationship Id="rId1" Type="http://schemas.openxmlformats.org/officeDocument/2006/relationships/image" Target="../media/image1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56.emf"/><Relationship Id="rId1" Type="http://schemas.openxmlformats.org/officeDocument/2006/relationships/image" Target="../media/image15.png"/></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image" Target="../media/image15.png"/></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58.wmf"/><Relationship Id="rId1" Type="http://schemas.openxmlformats.org/officeDocument/2006/relationships/image" Target="../media/image15.png"/></Relationships>
</file>

<file path=ppt/drawings/_rels/vmlDrawing33.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15.png"/></Relationships>
</file>

<file path=ppt/drawings/_rels/vmlDrawing34.v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image" Target="../media/image15.png"/></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61.wmf"/><Relationship Id="rId1" Type="http://schemas.openxmlformats.org/officeDocument/2006/relationships/image" Target="../media/image1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png"/></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87FDDD-9919-4224-92FA-EDD49957E699}" type="datetimeFigureOut">
              <a:rPr lang="en-GB" smtClean="0"/>
              <a:t>09/12/2019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BC1762-F160-4047-8CD1-359B621FB000}" type="slidenum">
              <a:rPr lang="en-GB" smtClean="0"/>
              <a:t>‹#›</a:t>
            </a:fld>
            <a:endParaRPr lang="en-GB"/>
          </a:p>
        </p:txBody>
      </p:sp>
    </p:spTree>
    <p:extLst>
      <p:ext uri="{BB962C8B-B14F-4D97-AF65-F5344CB8AC3E}">
        <p14:creationId xmlns:p14="http://schemas.microsoft.com/office/powerpoint/2010/main" val="1750399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10</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1793829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434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Baskerville" pitchFamily="18" charset="0"/>
              </a:defRPr>
            </a:lvl1pPr>
            <a:lvl2pPr marL="715963" indent="-274638">
              <a:defRPr sz="2400">
                <a:solidFill>
                  <a:schemeClr val="tx1"/>
                </a:solidFill>
                <a:latin typeface="Baskerville" pitchFamily="18" charset="0"/>
              </a:defRPr>
            </a:lvl2pPr>
            <a:lvl3pPr marL="1101725" indent="-219075">
              <a:defRPr sz="2400">
                <a:solidFill>
                  <a:schemeClr val="tx1"/>
                </a:solidFill>
                <a:latin typeface="Baskerville" pitchFamily="18" charset="0"/>
              </a:defRPr>
            </a:lvl3pPr>
            <a:lvl4pPr marL="1543050" indent="-219075">
              <a:defRPr sz="2400">
                <a:solidFill>
                  <a:schemeClr val="tx1"/>
                </a:solidFill>
                <a:latin typeface="Baskerville" pitchFamily="18" charset="0"/>
              </a:defRPr>
            </a:lvl4pPr>
            <a:lvl5pPr marL="1984375" indent="-219075">
              <a:defRPr sz="2400">
                <a:solidFill>
                  <a:schemeClr val="tx1"/>
                </a:solidFill>
                <a:latin typeface="Baskerville" pitchFamily="18" charset="0"/>
              </a:defRPr>
            </a:lvl5pPr>
            <a:lvl6pPr marL="2441575" indent="-219075" eaLnBrk="0" fontAlgn="base" hangingPunct="0">
              <a:spcBef>
                <a:spcPct val="0"/>
              </a:spcBef>
              <a:spcAft>
                <a:spcPct val="0"/>
              </a:spcAft>
              <a:defRPr sz="2400">
                <a:solidFill>
                  <a:schemeClr val="tx1"/>
                </a:solidFill>
                <a:latin typeface="Baskerville" pitchFamily="18" charset="0"/>
              </a:defRPr>
            </a:lvl6pPr>
            <a:lvl7pPr marL="2898775" indent="-219075" eaLnBrk="0" fontAlgn="base" hangingPunct="0">
              <a:spcBef>
                <a:spcPct val="0"/>
              </a:spcBef>
              <a:spcAft>
                <a:spcPct val="0"/>
              </a:spcAft>
              <a:defRPr sz="2400">
                <a:solidFill>
                  <a:schemeClr val="tx1"/>
                </a:solidFill>
                <a:latin typeface="Baskerville" pitchFamily="18" charset="0"/>
              </a:defRPr>
            </a:lvl7pPr>
            <a:lvl8pPr marL="3355975" indent="-219075" eaLnBrk="0" fontAlgn="base" hangingPunct="0">
              <a:spcBef>
                <a:spcPct val="0"/>
              </a:spcBef>
              <a:spcAft>
                <a:spcPct val="0"/>
              </a:spcAft>
              <a:defRPr sz="2400">
                <a:solidFill>
                  <a:schemeClr val="tx1"/>
                </a:solidFill>
                <a:latin typeface="Baskerville" pitchFamily="18" charset="0"/>
              </a:defRPr>
            </a:lvl8pPr>
            <a:lvl9pPr marL="3813175" indent="-219075" eaLnBrk="0" fontAlgn="base" hangingPunct="0">
              <a:spcBef>
                <a:spcPct val="0"/>
              </a:spcBef>
              <a:spcAft>
                <a:spcPct val="0"/>
              </a:spcAft>
              <a:defRPr sz="2400">
                <a:solidFill>
                  <a:schemeClr val="tx1"/>
                </a:solidFill>
                <a:latin typeface="Baskerville" pitchFamily="18" charset="0"/>
              </a:defRPr>
            </a:lvl9pPr>
          </a:lstStyle>
          <a:p>
            <a:r>
              <a:rPr lang="en-GB" altLang="en-US" sz="1200"/>
              <a:t>Lecture  - Ethernet</a:t>
            </a:r>
          </a:p>
        </p:txBody>
      </p:sp>
      <p:sp>
        <p:nvSpPr>
          <p:cNvPr id="1434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Baskerville" pitchFamily="18" charset="0"/>
              </a:defRPr>
            </a:lvl1pPr>
            <a:lvl2pPr marL="715963" indent="-274638">
              <a:defRPr sz="2400">
                <a:solidFill>
                  <a:schemeClr val="tx1"/>
                </a:solidFill>
                <a:latin typeface="Baskerville" pitchFamily="18" charset="0"/>
              </a:defRPr>
            </a:lvl2pPr>
            <a:lvl3pPr marL="1101725" indent="-219075">
              <a:defRPr sz="2400">
                <a:solidFill>
                  <a:schemeClr val="tx1"/>
                </a:solidFill>
                <a:latin typeface="Baskerville" pitchFamily="18" charset="0"/>
              </a:defRPr>
            </a:lvl3pPr>
            <a:lvl4pPr marL="1543050" indent="-219075">
              <a:defRPr sz="2400">
                <a:solidFill>
                  <a:schemeClr val="tx1"/>
                </a:solidFill>
                <a:latin typeface="Baskerville" pitchFamily="18" charset="0"/>
              </a:defRPr>
            </a:lvl4pPr>
            <a:lvl5pPr marL="1984375" indent="-219075">
              <a:defRPr sz="2400">
                <a:solidFill>
                  <a:schemeClr val="tx1"/>
                </a:solidFill>
                <a:latin typeface="Baskerville" pitchFamily="18" charset="0"/>
              </a:defRPr>
            </a:lvl5pPr>
            <a:lvl6pPr marL="2441575" indent="-219075" eaLnBrk="0" fontAlgn="base" hangingPunct="0">
              <a:spcBef>
                <a:spcPct val="0"/>
              </a:spcBef>
              <a:spcAft>
                <a:spcPct val="0"/>
              </a:spcAft>
              <a:defRPr sz="2400">
                <a:solidFill>
                  <a:schemeClr val="tx1"/>
                </a:solidFill>
                <a:latin typeface="Baskerville" pitchFamily="18" charset="0"/>
              </a:defRPr>
            </a:lvl6pPr>
            <a:lvl7pPr marL="2898775" indent="-219075" eaLnBrk="0" fontAlgn="base" hangingPunct="0">
              <a:spcBef>
                <a:spcPct val="0"/>
              </a:spcBef>
              <a:spcAft>
                <a:spcPct val="0"/>
              </a:spcAft>
              <a:defRPr sz="2400">
                <a:solidFill>
                  <a:schemeClr val="tx1"/>
                </a:solidFill>
                <a:latin typeface="Baskerville" pitchFamily="18" charset="0"/>
              </a:defRPr>
            </a:lvl7pPr>
            <a:lvl8pPr marL="3355975" indent="-219075" eaLnBrk="0" fontAlgn="base" hangingPunct="0">
              <a:spcBef>
                <a:spcPct val="0"/>
              </a:spcBef>
              <a:spcAft>
                <a:spcPct val="0"/>
              </a:spcAft>
              <a:defRPr sz="2400">
                <a:solidFill>
                  <a:schemeClr val="tx1"/>
                </a:solidFill>
                <a:latin typeface="Baskerville" pitchFamily="18" charset="0"/>
              </a:defRPr>
            </a:lvl8pPr>
            <a:lvl9pPr marL="3813175" indent="-219075" eaLnBrk="0" fontAlgn="base" hangingPunct="0">
              <a:spcBef>
                <a:spcPct val="0"/>
              </a:spcBef>
              <a:spcAft>
                <a:spcPct val="0"/>
              </a:spcAft>
              <a:defRPr sz="2400">
                <a:solidFill>
                  <a:schemeClr val="tx1"/>
                </a:solidFill>
                <a:latin typeface="Baskerville" pitchFamily="18" charset="0"/>
              </a:defRPr>
            </a:lvl9pPr>
          </a:lstStyle>
          <a:p>
            <a:fld id="{951975CD-9C63-438C-80A0-DB7D8491BD3E}" type="slidenum">
              <a:rPr lang="en-GB" altLang="en-US" sz="1200"/>
              <a:pPr/>
              <a:t>24</a:t>
            </a:fld>
            <a:endParaRPr lang="en-GB" altLang="en-US" sz="1200"/>
          </a:p>
        </p:txBody>
      </p:sp>
    </p:spTree>
    <p:extLst>
      <p:ext uri="{BB962C8B-B14F-4D97-AF65-F5344CB8AC3E}">
        <p14:creationId xmlns:p14="http://schemas.microsoft.com/office/powerpoint/2010/main" val="3706998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10"/>
          </p:nvPr>
        </p:nvSpPr>
        <p:spPr/>
        <p:txBody>
          <a:bodyPr/>
          <a:lstStyle/>
          <a:p>
            <a:pPr>
              <a:defRPr/>
            </a:pPr>
            <a:r>
              <a:rPr lang="en-GB" altLang="en-US" smtClean="0"/>
              <a:t>Lecture 1 - Quantum Postulates </a:t>
            </a:r>
            <a:endParaRPr lang="en-GB" altLang="en-US"/>
          </a:p>
        </p:txBody>
      </p:sp>
      <p:sp>
        <p:nvSpPr>
          <p:cNvPr id="5" name="Slide Number Placeholder 4"/>
          <p:cNvSpPr>
            <a:spLocks noGrp="1"/>
          </p:cNvSpPr>
          <p:nvPr>
            <p:ph type="sldNum" sz="quarter" idx="11"/>
          </p:nvPr>
        </p:nvSpPr>
        <p:spPr/>
        <p:txBody>
          <a:bodyPr/>
          <a:lstStyle/>
          <a:p>
            <a:pPr>
              <a:defRPr/>
            </a:pPr>
            <a:fld id="{BDF5A158-BC86-4E4D-8E23-36EDD9FEFFBB}" type="slidenum">
              <a:rPr lang="en-GB" altLang="en-US" smtClean="0"/>
              <a:pPr>
                <a:defRPr/>
              </a:pPr>
              <a:t>25</a:t>
            </a:fld>
            <a:endParaRPr lang="en-GB" altLang="en-US"/>
          </a:p>
        </p:txBody>
      </p:sp>
    </p:spTree>
    <p:extLst>
      <p:ext uri="{BB962C8B-B14F-4D97-AF65-F5344CB8AC3E}">
        <p14:creationId xmlns:p14="http://schemas.microsoft.com/office/powerpoint/2010/main" val="467005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endParaRPr lang="en-GB" altLang="en-US" smtClean="0"/>
          </a:p>
        </p:txBody>
      </p:sp>
      <p:sp>
        <p:nvSpPr>
          <p:cNvPr id="19460" name="Footer Placeholder 3"/>
          <p:cNvSpPr>
            <a:spLocks noGrp="1"/>
          </p:cNvSpPr>
          <p:nvPr>
            <p:ph type="ftr" sz="quarter" idx="4"/>
          </p:nvPr>
        </p:nvSpPr>
        <p:spPr>
          <a:noFill/>
        </p:spPr>
        <p:txBody>
          <a:bodyPr/>
          <a:lstStyle>
            <a:lvl1pPr>
              <a:defRPr sz="2400">
                <a:solidFill>
                  <a:schemeClr val="tx1"/>
                </a:solidFill>
                <a:latin typeface="Baskerville" pitchFamily="18" charset="0"/>
              </a:defRPr>
            </a:lvl1pPr>
            <a:lvl2pPr marL="742950" indent="-285750">
              <a:defRPr sz="2400">
                <a:solidFill>
                  <a:schemeClr val="tx1"/>
                </a:solidFill>
                <a:latin typeface="Baskerville" pitchFamily="18" charset="0"/>
              </a:defRPr>
            </a:lvl2pPr>
            <a:lvl3pPr marL="1143000" indent="-228600">
              <a:defRPr sz="2400">
                <a:solidFill>
                  <a:schemeClr val="tx1"/>
                </a:solidFill>
                <a:latin typeface="Baskerville" pitchFamily="18" charset="0"/>
              </a:defRPr>
            </a:lvl3pPr>
            <a:lvl4pPr marL="1600200" indent="-228600">
              <a:defRPr sz="2400">
                <a:solidFill>
                  <a:schemeClr val="tx1"/>
                </a:solidFill>
                <a:latin typeface="Baskerville" pitchFamily="18" charset="0"/>
              </a:defRPr>
            </a:lvl4pPr>
            <a:lvl5pPr marL="2057400" indent="-228600">
              <a:defRPr sz="2400">
                <a:solidFill>
                  <a:schemeClr val="tx1"/>
                </a:solidFill>
                <a:latin typeface="Baskerville" pitchFamily="18" charset="0"/>
              </a:defRPr>
            </a:lvl5pPr>
            <a:lvl6pPr marL="2514600" indent="-228600" eaLnBrk="0" fontAlgn="base" hangingPunct="0">
              <a:spcBef>
                <a:spcPct val="0"/>
              </a:spcBef>
              <a:spcAft>
                <a:spcPct val="0"/>
              </a:spcAft>
              <a:defRPr sz="2400">
                <a:solidFill>
                  <a:schemeClr val="tx1"/>
                </a:solidFill>
                <a:latin typeface="Baskerville" pitchFamily="18" charset="0"/>
              </a:defRPr>
            </a:lvl6pPr>
            <a:lvl7pPr marL="2971800" indent="-228600" eaLnBrk="0" fontAlgn="base" hangingPunct="0">
              <a:spcBef>
                <a:spcPct val="0"/>
              </a:spcBef>
              <a:spcAft>
                <a:spcPct val="0"/>
              </a:spcAft>
              <a:defRPr sz="2400">
                <a:solidFill>
                  <a:schemeClr val="tx1"/>
                </a:solidFill>
                <a:latin typeface="Baskerville" pitchFamily="18" charset="0"/>
              </a:defRPr>
            </a:lvl7pPr>
            <a:lvl8pPr marL="3429000" indent="-228600" eaLnBrk="0" fontAlgn="base" hangingPunct="0">
              <a:spcBef>
                <a:spcPct val="0"/>
              </a:spcBef>
              <a:spcAft>
                <a:spcPct val="0"/>
              </a:spcAft>
              <a:defRPr sz="2400">
                <a:solidFill>
                  <a:schemeClr val="tx1"/>
                </a:solidFill>
                <a:latin typeface="Baskerville" pitchFamily="18" charset="0"/>
              </a:defRPr>
            </a:lvl8pPr>
            <a:lvl9pPr marL="3886200" indent="-228600" eaLnBrk="0" fontAlgn="base" hangingPunct="0">
              <a:spcBef>
                <a:spcPct val="0"/>
              </a:spcBef>
              <a:spcAft>
                <a:spcPct val="0"/>
              </a:spcAft>
              <a:defRPr sz="2400">
                <a:solidFill>
                  <a:schemeClr val="tx1"/>
                </a:solidFill>
                <a:latin typeface="Baskerville" pitchFamily="18" charset="0"/>
              </a:defRPr>
            </a:lvl9pPr>
          </a:lstStyle>
          <a:p>
            <a:r>
              <a:rPr lang="en-GB" altLang="en-US" sz="1200"/>
              <a:t>Lecture 1 - Quantum Postulates </a:t>
            </a:r>
          </a:p>
        </p:txBody>
      </p:sp>
      <p:sp>
        <p:nvSpPr>
          <p:cNvPr id="19461" name="Slide Number Placeholder 4"/>
          <p:cNvSpPr>
            <a:spLocks noGrp="1"/>
          </p:cNvSpPr>
          <p:nvPr>
            <p:ph type="sldNum" sz="quarter" idx="5"/>
          </p:nvPr>
        </p:nvSpPr>
        <p:spPr>
          <a:noFill/>
        </p:spPr>
        <p:txBody>
          <a:bodyPr/>
          <a:lstStyle>
            <a:lvl1pPr>
              <a:defRPr sz="2400">
                <a:solidFill>
                  <a:schemeClr val="tx1"/>
                </a:solidFill>
                <a:latin typeface="Baskerville" pitchFamily="18" charset="0"/>
              </a:defRPr>
            </a:lvl1pPr>
            <a:lvl2pPr marL="742950" indent="-285750">
              <a:defRPr sz="2400">
                <a:solidFill>
                  <a:schemeClr val="tx1"/>
                </a:solidFill>
                <a:latin typeface="Baskerville" pitchFamily="18" charset="0"/>
              </a:defRPr>
            </a:lvl2pPr>
            <a:lvl3pPr marL="1143000" indent="-228600">
              <a:defRPr sz="2400">
                <a:solidFill>
                  <a:schemeClr val="tx1"/>
                </a:solidFill>
                <a:latin typeface="Baskerville" pitchFamily="18" charset="0"/>
              </a:defRPr>
            </a:lvl3pPr>
            <a:lvl4pPr marL="1600200" indent="-228600">
              <a:defRPr sz="2400">
                <a:solidFill>
                  <a:schemeClr val="tx1"/>
                </a:solidFill>
                <a:latin typeface="Baskerville" pitchFamily="18" charset="0"/>
              </a:defRPr>
            </a:lvl4pPr>
            <a:lvl5pPr marL="2057400" indent="-228600">
              <a:defRPr sz="2400">
                <a:solidFill>
                  <a:schemeClr val="tx1"/>
                </a:solidFill>
                <a:latin typeface="Baskerville" pitchFamily="18" charset="0"/>
              </a:defRPr>
            </a:lvl5pPr>
            <a:lvl6pPr marL="2514600" indent="-228600" eaLnBrk="0" fontAlgn="base" hangingPunct="0">
              <a:spcBef>
                <a:spcPct val="0"/>
              </a:spcBef>
              <a:spcAft>
                <a:spcPct val="0"/>
              </a:spcAft>
              <a:defRPr sz="2400">
                <a:solidFill>
                  <a:schemeClr val="tx1"/>
                </a:solidFill>
                <a:latin typeface="Baskerville" pitchFamily="18" charset="0"/>
              </a:defRPr>
            </a:lvl6pPr>
            <a:lvl7pPr marL="2971800" indent="-228600" eaLnBrk="0" fontAlgn="base" hangingPunct="0">
              <a:spcBef>
                <a:spcPct val="0"/>
              </a:spcBef>
              <a:spcAft>
                <a:spcPct val="0"/>
              </a:spcAft>
              <a:defRPr sz="2400">
                <a:solidFill>
                  <a:schemeClr val="tx1"/>
                </a:solidFill>
                <a:latin typeface="Baskerville" pitchFamily="18" charset="0"/>
              </a:defRPr>
            </a:lvl7pPr>
            <a:lvl8pPr marL="3429000" indent="-228600" eaLnBrk="0" fontAlgn="base" hangingPunct="0">
              <a:spcBef>
                <a:spcPct val="0"/>
              </a:spcBef>
              <a:spcAft>
                <a:spcPct val="0"/>
              </a:spcAft>
              <a:defRPr sz="2400">
                <a:solidFill>
                  <a:schemeClr val="tx1"/>
                </a:solidFill>
                <a:latin typeface="Baskerville" pitchFamily="18" charset="0"/>
              </a:defRPr>
            </a:lvl8pPr>
            <a:lvl9pPr marL="3886200" indent="-228600" eaLnBrk="0" fontAlgn="base" hangingPunct="0">
              <a:spcBef>
                <a:spcPct val="0"/>
              </a:spcBef>
              <a:spcAft>
                <a:spcPct val="0"/>
              </a:spcAft>
              <a:defRPr sz="2400">
                <a:solidFill>
                  <a:schemeClr val="tx1"/>
                </a:solidFill>
                <a:latin typeface="Baskerville" pitchFamily="18" charset="0"/>
              </a:defRPr>
            </a:lvl9pPr>
          </a:lstStyle>
          <a:p>
            <a:fld id="{329FED2C-929D-4AEA-BC85-D7C4C0243A97}" type="slidenum">
              <a:rPr lang="en-GB" altLang="en-US" sz="1200"/>
              <a:pPr/>
              <a:t>31</a:t>
            </a:fld>
            <a:endParaRPr lang="en-GB" altLang="en-US" sz="1200"/>
          </a:p>
        </p:txBody>
      </p:sp>
    </p:spTree>
    <p:extLst>
      <p:ext uri="{BB962C8B-B14F-4D97-AF65-F5344CB8AC3E}">
        <p14:creationId xmlns:p14="http://schemas.microsoft.com/office/powerpoint/2010/main" val="3672043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126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6125" indent="-287338">
              <a:defRPr sz="4000">
                <a:solidFill>
                  <a:schemeClr val="tx1"/>
                </a:solidFill>
                <a:latin typeface="Baskerville" pitchFamily="18" charset="0"/>
              </a:defRPr>
            </a:lvl2pPr>
            <a:lvl3pPr marL="1149350" indent="-228600">
              <a:defRPr sz="4000">
                <a:solidFill>
                  <a:schemeClr val="tx1"/>
                </a:solidFill>
                <a:latin typeface="Baskerville" pitchFamily="18" charset="0"/>
              </a:defRPr>
            </a:lvl3pPr>
            <a:lvl4pPr marL="1609725" indent="-228600">
              <a:defRPr sz="4000">
                <a:solidFill>
                  <a:schemeClr val="tx1"/>
                </a:solidFill>
                <a:latin typeface="Baskerville" pitchFamily="18" charset="0"/>
              </a:defRPr>
            </a:lvl4pPr>
            <a:lvl5pPr marL="2068513" indent="-228600">
              <a:defRPr sz="4000">
                <a:solidFill>
                  <a:schemeClr val="tx1"/>
                </a:solidFill>
                <a:latin typeface="Baskerville" pitchFamily="18" charset="0"/>
              </a:defRPr>
            </a:lvl5pPr>
            <a:lvl6pPr marL="2525713" indent="-228600" eaLnBrk="0" fontAlgn="base" hangingPunct="0">
              <a:spcBef>
                <a:spcPct val="0"/>
              </a:spcBef>
              <a:spcAft>
                <a:spcPct val="0"/>
              </a:spcAft>
              <a:defRPr sz="4000">
                <a:solidFill>
                  <a:schemeClr val="tx1"/>
                </a:solidFill>
                <a:latin typeface="Baskerville" pitchFamily="18" charset="0"/>
              </a:defRPr>
            </a:lvl6pPr>
            <a:lvl7pPr marL="2982913" indent="-228600" eaLnBrk="0" fontAlgn="base" hangingPunct="0">
              <a:spcBef>
                <a:spcPct val="0"/>
              </a:spcBef>
              <a:spcAft>
                <a:spcPct val="0"/>
              </a:spcAft>
              <a:defRPr sz="4000">
                <a:solidFill>
                  <a:schemeClr val="tx1"/>
                </a:solidFill>
                <a:latin typeface="Baskerville" pitchFamily="18" charset="0"/>
              </a:defRPr>
            </a:lvl7pPr>
            <a:lvl8pPr marL="3440113" indent="-228600" eaLnBrk="0" fontAlgn="base" hangingPunct="0">
              <a:spcBef>
                <a:spcPct val="0"/>
              </a:spcBef>
              <a:spcAft>
                <a:spcPct val="0"/>
              </a:spcAft>
              <a:defRPr sz="4000">
                <a:solidFill>
                  <a:schemeClr val="tx1"/>
                </a:solidFill>
                <a:latin typeface="Baskerville" pitchFamily="18" charset="0"/>
              </a:defRPr>
            </a:lvl8pPr>
            <a:lvl9pPr marL="3897313" indent="-228600" eaLnBrk="0" fontAlgn="base" hangingPunct="0">
              <a:spcBef>
                <a:spcPct val="0"/>
              </a:spcBef>
              <a:spcAft>
                <a:spcPct val="0"/>
              </a:spcAft>
              <a:defRPr sz="4000">
                <a:solidFill>
                  <a:schemeClr val="tx1"/>
                </a:solidFill>
                <a:latin typeface="Baskerville" pitchFamily="18" charset="0"/>
              </a:defRPr>
            </a:lvl9pPr>
          </a:lstStyle>
          <a:p>
            <a:fld id="{AC55E0AA-8419-4DF4-AD84-8384B3D9FB8A}" type="slidenum">
              <a:rPr lang="en-GB" altLang="en-US" sz="1200"/>
              <a:pPr/>
              <a:t>33</a:t>
            </a:fld>
            <a:endParaRPr lang="en-GB" altLang="en-US" sz="1200"/>
          </a:p>
        </p:txBody>
      </p:sp>
    </p:spTree>
    <p:extLst>
      <p:ext uri="{BB962C8B-B14F-4D97-AF65-F5344CB8AC3E}">
        <p14:creationId xmlns:p14="http://schemas.microsoft.com/office/powerpoint/2010/main" val="5995227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126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6125" indent="-287338">
              <a:defRPr sz="4000">
                <a:solidFill>
                  <a:schemeClr val="tx1"/>
                </a:solidFill>
                <a:latin typeface="Baskerville" pitchFamily="18" charset="0"/>
              </a:defRPr>
            </a:lvl2pPr>
            <a:lvl3pPr marL="1149350" indent="-228600">
              <a:defRPr sz="4000">
                <a:solidFill>
                  <a:schemeClr val="tx1"/>
                </a:solidFill>
                <a:latin typeface="Baskerville" pitchFamily="18" charset="0"/>
              </a:defRPr>
            </a:lvl3pPr>
            <a:lvl4pPr marL="1609725" indent="-228600">
              <a:defRPr sz="4000">
                <a:solidFill>
                  <a:schemeClr val="tx1"/>
                </a:solidFill>
                <a:latin typeface="Baskerville" pitchFamily="18" charset="0"/>
              </a:defRPr>
            </a:lvl4pPr>
            <a:lvl5pPr marL="2068513" indent="-228600">
              <a:defRPr sz="4000">
                <a:solidFill>
                  <a:schemeClr val="tx1"/>
                </a:solidFill>
                <a:latin typeface="Baskerville" pitchFamily="18" charset="0"/>
              </a:defRPr>
            </a:lvl5pPr>
            <a:lvl6pPr marL="2525713" indent="-228600" eaLnBrk="0" fontAlgn="base" hangingPunct="0">
              <a:spcBef>
                <a:spcPct val="0"/>
              </a:spcBef>
              <a:spcAft>
                <a:spcPct val="0"/>
              </a:spcAft>
              <a:defRPr sz="4000">
                <a:solidFill>
                  <a:schemeClr val="tx1"/>
                </a:solidFill>
                <a:latin typeface="Baskerville" pitchFamily="18" charset="0"/>
              </a:defRPr>
            </a:lvl6pPr>
            <a:lvl7pPr marL="2982913" indent="-228600" eaLnBrk="0" fontAlgn="base" hangingPunct="0">
              <a:spcBef>
                <a:spcPct val="0"/>
              </a:spcBef>
              <a:spcAft>
                <a:spcPct val="0"/>
              </a:spcAft>
              <a:defRPr sz="4000">
                <a:solidFill>
                  <a:schemeClr val="tx1"/>
                </a:solidFill>
                <a:latin typeface="Baskerville" pitchFamily="18" charset="0"/>
              </a:defRPr>
            </a:lvl7pPr>
            <a:lvl8pPr marL="3440113" indent="-228600" eaLnBrk="0" fontAlgn="base" hangingPunct="0">
              <a:spcBef>
                <a:spcPct val="0"/>
              </a:spcBef>
              <a:spcAft>
                <a:spcPct val="0"/>
              </a:spcAft>
              <a:defRPr sz="4000">
                <a:solidFill>
                  <a:schemeClr val="tx1"/>
                </a:solidFill>
                <a:latin typeface="Baskerville" pitchFamily="18" charset="0"/>
              </a:defRPr>
            </a:lvl8pPr>
            <a:lvl9pPr marL="3897313" indent="-228600" eaLnBrk="0" fontAlgn="base" hangingPunct="0">
              <a:spcBef>
                <a:spcPct val="0"/>
              </a:spcBef>
              <a:spcAft>
                <a:spcPct val="0"/>
              </a:spcAft>
              <a:defRPr sz="4000">
                <a:solidFill>
                  <a:schemeClr val="tx1"/>
                </a:solidFill>
                <a:latin typeface="Baskerville" pitchFamily="18" charset="0"/>
              </a:defRPr>
            </a:lvl9pPr>
          </a:lstStyle>
          <a:p>
            <a:fld id="{AC55E0AA-8419-4DF4-AD84-8384B3D9FB8A}" type="slidenum">
              <a:rPr lang="en-GB" altLang="en-US" sz="1200"/>
              <a:pPr/>
              <a:t>34</a:t>
            </a:fld>
            <a:endParaRPr lang="en-GB" altLang="en-US" sz="1200"/>
          </a:p>
        </p:txBody>
      </p:sp>
    </p:spTree>
    <p:extLst>
      <p:ext uri="{BB962C8B-B14F-4D97-AF65-F5344CB8AC3E}">
        <p14:creationId xmlns:p14="http://schemas.microsoft.com/office/powerpoint/2010/main" val="2858571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23556"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2950" indent="-285750">
              <a:defRPr sz="4000">
                <a:solidFill>
                  <a:schemeClr val="tx1"/>
                </a:solidFill>
                <a:latin typeface="Baskerville" pitchFamily="18" charset="0"/>
              </a:defRPr>
            </a:lvl2pPr>
            <a:lvl3pPr marL="1143000" indent="-228600">
              <a:defRPr sz="4000">
                <a:solidFill>
                  <a:schemeClr val="tx1"/>
                </a:solidFill>
                <a:latin typeface="Baskerville" pitchFamily="18" charset="0"/>
              </a:defRPr>
            </a:lvl3pPr>
            <a:lvl4pPr marL="1600200" indent="-228600">
              <a:defRPr sz="4000">
                <a:solidFill>
                  <a:schemeClr val="tx1"/>
                </a:solidFill>
                <a:latin typeface="Baskerville" pitchFamily="18" charset="0"/>
              </a:defRPr>
            </a:lvl4pPr>
            <a:lvl5pPr marL="2057400" indent="-228600">
              <a:defRPr sz="4000">
                <a:solidFill>
                  <a:schemeClr val="tx1"/>
                </a:solidFill>
                <a:latin typeface="Baskerville" pitchFamily="18" charset="0"/>
              </a:defRPr>
            </a:lvl5pPr>
            <a:lvl6pPr marL="2514600" indent="-228600" eaLnBrk="0" fontAlgn="base" hangingPunct="0">
              <a:spcBef>
                <a:spcPct val="0"/>
              </a:spcBef>
              <a:spcAft>
                <a:spcPct val="0"/>
              </a:spcAft>
              <a:defRPr sz="4000">
                <a:solidFill>
                  <a:schemeClr val="tx1"/>
                </a:solidFill>
                <a:latin typeface="Baskerville" pitchFamily="18" charset="0"/>
              </a:defRPr>
            </a:lvl6pPr>
            <a:lvl7pPr marL="2971800" indent="-228600" eaLnBrk="0" fontAlgn="base" hangingPunct="0">
              <a:spcBef>
                <a:spcPct val="0"/>
              </a:spcBef>
              <a:spcAft>
                <a:spcPct val="0"/>
              </a:spcAft>
              <a:defRPr sz="4000">
                <a:solidFill>
                  <a:schemeClr val="tx1"/>
                </a:solidFill>
                <a:latin typeface="Baskerville" pitchFamily="18" charset="0"/>
              </a:defRPr>
            </a:lvl7pPr>
            <a:lvl8pPr marL="3429000" indent="-228600" eaLnBrk="0" fontAlgn="base" hangingPunct="0">
              <a:spcBef>
                <a:spcPct val="0"/>
              </a:spcBef>
              <a:spcAft>
                <a:spcPct val="0"/>
              </a:spcAft>
              <a:defRPr sz="4000">
                <a:solidFill>
                  <a:schemeClr val="tx1"/>
                </a:solidFill>
                <a:latin typeface="Baskerville" pitchFamily="18" charset="0"/>
              </a:defRPr>
            </a:lvl8pPr>
            <a:lvl9pPr marL="3886200" indent="-228600" eaLnBrk="0" fontAlgn="base" hangingPunct="0">
              <a:spcBef>
                <a:spcPct val="0"/>
              </a:spcBef>
              <a:spcAft>
                <a:spcPct val="0"/>
              </a:spcAft>
              <a:defRPr sz="4000">
                <a:solidFill>
                  <a:schemeClr val="tx1"/>
                </a:solidFill>
                <a:latin typeface="Baskerville" pitchFamily="18" charset="0"/>
              </a:defRPr>
            </a:lvl9pPr>
          </a:lstStyle>
          <a:p>
            <a:fld id="{5E91440D-AA2C-4472-9F63-CFEEFE444FF4}" type="slidenum">
              <a:rPr lang="en-GB" altLang="en-US" sz="1200"/>
              <a:pPr/>
              <a:t>35</a:t>
            </a:fld>
            <a:endParaRPr lang="en-GB" altLang="en-US" sz="1200"/>
          </a:p>
        </p:txBody>
      </p:sp>
    </p:spTree>
    <p:extLst>
      <p:ext uri="{BB962C8B-B14F-4D97-AF65-F5344CB8AC3E}">
        <p14:creationId xmlns:p14="http://schemas.microsoft.com/office/powerpoint/2010/main" val="4818695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126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6125" indent="-287338">
              <a:defRPr sz="4000">
                <a:solidFill>
                  <a:schemeClr val="tx1"/>
                </a:solidFill>
                <a:latin typeface="Baskerville" pitchFamily="18" charset="0"/>
              </a:defRPr>
            </a:lvl2pPr>
            <a:lvl3pPr marL="1149350" indent="-228600">
              <a:defRPr sz="4000">
                <a:solidFill>
                  <a:schemeClr val="tx1"/>
                </a:solidFill>
                <a:latin typeface="Baskerville" pitchFamily="18" charset="0"/>
              </a:defRPr>
            </a:lvl3pPr>
            <a:lvl4pPr marL="1609725" indent="-228600">
              <a:defRPr sz="4000">
                <a:solidFill>
                  <a:schemeClr val="tx1"/>
                </a:solidFill>
                <a:latin typeface="Baskerville" pitchFamily="18" charset="0"/>
              </a:defRPr>
            </a:lvl4pPr>
            <a:lvl5pPr marL="2068513" indent="-228600">
              <a:defRPr sz="4000">
                <a:solidFill>
                  <a:schemeClr val="tx1"/>
                </a:solidFill>
                <a:latin typeface="Baskerville" pitchFamily="18" charset="0"/>
              </a:defRPr>
            </a:lvl5pPr>
            <a:lvl6pPr marL="2525713" indent="-228600" eaLnBrk="0" fontAlgn="base" hangingPunct="0">
              <a:spcBef>
                <a:spcPct val="0"/>
              </a:spcBef>
              <a:spcAft>
                <a:spcPct val="0"/>
              </a:spcAft>
              <a:defRPr sz="4000">
                <a:solidFill>
                  <a:schemeClr val="tx1"/>
                </a:solidFill>
                <a:latin typeface="Baskerville" pitchFamily="18" charset="0"/>
              </a:defRPr>
            </a:lvl6pPr>
            <a:lvl7pPr marL="2982913" indent="-228600" eaLnBrk="0" fontAlgn="base" hangingPunct="0">
              <a:spcBef>
                <a:spcPct val="0"/>
              </a:spcBef>
              <a:spcAft>
                <a:spcPct val="0"/>
              </a:spcAft>
              <a:defRPr sz="4000">
                <a:solidFill>
                  <a:schemeClr val="tx1"/>
                </a:solidFill>
                <a:latin typeface="Baskerville" pitchFamily="18" charset="0"/>
              </a:defRPr>
            </a:lvl7pPr>
            <a:lvl8pPr marL="3440113" indent="-228600" eaLnBrk="0" fontAlgn="base" hangingPunct="0">
              <a:spcBef>
                <a:spcPct val="0"/>
              </a:spcBef>
              <a:spcAft>
                <a:spcPct val="0"/>
              </a:spcAft>
              <a:defRPr sz="4000">
                <a:solidFill>
                  <a:schemeClr val="tx1"/>
                </a:solidFill>
                <a:latin typeface="Baskerville" pitchFamily="18" charset="0"/>
              </a:defRPr>
            </a:lvl8pPr>
            <a:lvl9pPr marL="3897313" indent="-228600" eaLnBrk="0" fontAlgn="base" hangingPunct="0">
              <a:spcBef>
                <a:spcPct val="0"/>
              </a:spcBef>
              <a:spcAft>
                <a:spcPct val="0"/>
              </a:spcAft>
              <a:defRPr sz="4000">
                <a:solidFill>
                  <a:schemeClr val="tx1"/>
                </a:solidFill>
                <a:latin typeface="Baskerville" pitchFamily="18" charset="0"/>
              </a:defRPr>
            </a:lvl9pPr>
          </a:lstStyle>
          <a:p>
            <a:fld id="{AC55E0AA-8419-4DF4-AD84-8384B3D9FB8A}" type="slidenum">
              <a:rPr lang="en-GB" altLang="en-US" sz="1200"/>
              <a:pPr/>
              <a:t>37</a:t>
            </a:fld>
            <a:endParaRPr lang="en-GB" altLang="en-US" sz="1200"/>
          </a:p>
        </p:txBody>
      </p:sp>
    </p:spTree>
    <p:extLst>
      <p:ext uri="{BB962C8B-B14F-4D97-AF65-F5344CB8AC3E}">
        <p14:creationId xmlns:p14="http://schemas.microsoft.com/office/powerpoint/2010/main" val="18601979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7412"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2950" indent="-285750">
              <a:defRPr sz="4000">
                <a:solidFill>
                  <a:schemeClr val="tx1"/>
                </a:solidFill>
                <a:latin typeface="Baskerville" pitchFamily="18" charset="0"/>
              </a:defRPr>
            </a:lvl2pPr>
            <a:lvl3pPr marL="1143000" indent="-228600">
              <a:defRPr sz="4000">
                <a:solidFill>
                  <a:schemeClr val="tx1"/>
                </a:solidFill>
                <a:latin typeface="Baskerville" pitchFamily="18" charset="0"/>
              </a:defRPr>
            </a:lvl3pPr>
            <a:lvl4pPr marL="1600200" indent="-228600">
              <a:defRPr sz="4000">
                <a:solidFill>
                  <a:schemeClr val="tx1"/>
                </a:solidFill>
                <a:latin typeface="Baskerville" pitchFamily="18" charset="0"/>
              </a:defRPr>
            </a:lvl4pPr>
            <a:lvl5pPr marL="2057400" indent="-228600">
              <a:defRPr sz="4000">
                <a:solidFill>
                  <a:schemeClr val="tx1"/>
                </a:solidFill>
                <a:latin typeface="Baskerville" pitchFamily="18" charset="0"/>
              </a:defRPr>
            </a:lvl5pPr>
            <a:lvl6pPr marL="2514600" indent="-228600" eaLnBrk="0" fontAlgn="base" hangingPunct="0">
              <a:spcBef>
                <a:spcPct val="0"/>
              </a:spcBef>
              <a:spcAft>
                <a:spcPct val="0"/>
              </a:spcAft>
              <a:defRPr sz="4000">
                <a:solidFill>
                  <a:schemeClr val="tx1"/>
                </a:solidFill>
                <a:latin typeface="Baskerville" pitchFamily="18" charset="0"/>
              </a:defRPr>
            </a:lvl6pPr>
            <a:lvl7pPr marL="2971800" indent="-228600" eaLnBrk="0" fontAlgn="base" hangingPunct="0">
              <a:spcBef>
                <a:spcPct val="0"/>
              </a:spcBef>
              <a:spcAft>
                <a:spcPct val="0"/>
              </a:spcAft>
              <a:defRPr sz="4000">
                <a:solidFill>
                  <a:schemeClr val="tx1"/>
                </a:solidFill>
                <a:latin typeface="Baskerville" pitchFamily="18" charset="0"/>
              </a:defRPr>
            </a:lvl7pPr>
            <a:lvl8pPr marL="3429000" indent="-228600" eaLnBrk="0" fontAlgn="base" hangingPunct="0">
              <a:spcBef>
                <a:spcPct val="0"/>
              </a:spcBef>
              <a:spcAft>
                <a:spcPct val="0"/>
              </a:spcAft>
              <a:defRPr sz="4000">
                <a:solidFill>
                  <a:schemeClr val="tx1"/>
                </a:solidFill>
                <a:latin typeface="Baskerville" pitchFamily="18" charset="0"/>
              </a:defRPr>
            </a:lvl8pPr>
            <a:lvl9pPr marL="3886200" indent="-228600" eaLnBrk="0" fontAlgn="base" hangingPunct="0">
              <a:spcBef>
                <a:spcPct val="0"/>
              </a:spcBef>
              <a:spcAft>
                <a:spcPct val="0"/>
              </a:spcAft>
              <a:defRPr sz="4000">
                <a:solidFill>
                  <a:schemeClr val="tx1"/>
                </a:solidFill>
                <a:latin typeface="Baskerville" pitchFamily="18" charset="0"/>
              </a:defRPr>
            </a:lvl9pPr>
          </a:lstStyle>
          <a:p>
            <a:fld id="{FB3C35F4-411B-4A5F-BD19-A57F93036F9E}" type="slidenum">
              <a:rPr lang="en-GB" altLang="en-US" sz="1200"/>
              <a:pPr/>
              <a:t>41</a:t>
            </a:fld>
            <a:endParaRPr lang="en-GB" altLang="en-US" sz="1200"/>
          </a:p>
        </p:txBody>
      </p:sp>
    </p:spTree>
    <p:extLst>
      <p:ext uri="{BB962C8B-B14F-4D97-AF65-F5344CB8AC3E}">
        <p14:creationId xmlns:p14="http://schemas.microsoft.com/office/powerpoint/2010/main" val="2772642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9460"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2950" indent="-285750">
              <a:defRPr sz="4000">
                <a:solidFill>
                  <a:schemeClr val="tx1"/>
                </a:solidFill>
                <a:latin typeface="Baskerville" pitchFamily="18" charset="0"/>
              </a:defRPr>
            </a:lvl2pPr>
            <a:lvl3pPr marL="1143000" indent="-228600">
              <a:defRPr sz="4000">
                <a:solidFill>
                  <a:schemeClr val="tx1"/>
                </a:solidFill>
                <a:latin typeface="Baskerville" pitchFamily="18" charset="0"/>
              </a:defRPr>
            </a:lvl3pPr>
            <a:lvl4pPr marL="1600200" indent="-228600">
              <a:defRPr sz="4000">
                <a:solidFill>
                  <a:schemeClr val="tx1"/>
                </a:solidFill>
                <a:latin typeface="Baskerville" pitchFamily="18" charset="0"/>
              </a:defRPr>
            </a:lvl4pPr>
            <a:lvl5pPr marL="2057400" indent="-228600">
              <a:defRPr sz="4000">
                <a:solidFill>
                  <a:schemeClr val="tx1"/>
                </a:solidFill>
                <a:latin typeface="Baskerville" pitchFamily="18" charset="0"/>
              </a:defRPr>
            </a:lvl5pPr>
            <a:lvl6pPr marL="2514600" indent="-228600" eaLnBrk="0" fontAlgn="base" hangingPunct="0">
              <a:spcBef>
                <a:spcPct val="0"/>
              </a:spcBef>
              <a:spcAft>
                <a:spcPct val="0"/>
              </a:spcAft>
              <a:defRPr sz="4000">
                <a:solidFill>
                  <a:schemeClr val="tx1"/>
                </a:solidFill>
                <a:latin typeface="Baskerville" pitchFamily="18" charset="0"/>
              </a:defRPr>
            </a:lvl6pPr>
            <a:lvl7pPr marL="2971800" indent="-228600" eaLnBrk="0" fontAlgn="base" hangingPunct="0">
              <a:spcBef>
                <a:spcPct val="0"/>
              </a:spcBef>
              <a:spcAft>
                <a:spcPct val="0"/>
              </a:spcAft>
              <a:defRPr sz="4000">
                <a:solidFill>
                  <a:schemeClr val="tx1"/>
                </a:solidFill>
                <a:latin typeface="Baskerville" pitchFamily="18" charset="0"/>
              </a:defRPr>
            </a:lvl7pPr>
            <a:lvl8pPr marL="3429000" indent="-228600" eaLnBrk="0" fontAlgn="base" hangingPunct="0">
              <a:spcBef>
                <a:spcPct val="0"/>
              </a:spcBef>
              <a:spcAft>
                <a:spcPct val="0"/>
              </a:spcAft>
              <a:defRPr sz="4000">
                <a:solidFill>
                  <a:schemeClr val="tx1"/>
                </a:solidFill>
                <a:latin typeface="Baskerville" pitchFamily="18" charset="0"/>
              </a:defRPr>
            </a:lvl8pPr>
            <a:lvl9pPr marL="3886200" indent="-228600" eaLnBrk="0" fontAlgn="base" hangingPunct="0">
              <a:spcBef>
                <a:spcPct val="0"/>
              </a:spcBef>
              <a:spcAft>
                <a:spcPct val="0"/>
              </a:spcAft>
              <a:defRPr sz="4000">
                <a:solidFill>
                  <a:schemeClr val="tx1"/>
                </a:solidFill>
                <a:latin typeface="Baskerville" pitchFamily="18" charset="0"/>
              </a:defRPr>
            </a:lvl9pPr>
          </a:lstStyle>
          <a:p>
            <a:fld id="{18F63A17-9619-4F3C-9541-FD80832392D9}" type="slidenum">
              <a:rPr lang="en-GB" altLang="en-US" sz="1200"/>
              <a:pPr/>
              <a:t>42</a:t>
            </a:fld>
            <a:endParaRPr lang="en-GB" altLang="en-US" sz="1200"/>
          </a:p>
        </p:txBody>
      </p:sp>
    </p:spTree>
    <p:extLst>
      <p:ext uri="{BB962C8B-B14F-4D97-AF65-F5344CB8AC3E}">
        <p14:creationId xmlns:p14="http://schemas.microsoft.com/office/powerpoint/2010/main" val="3041865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2150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2950" indent="-285750">
              <a:defRPr sz="4000">
                <a:solidFill>
                  <a:schemeClr val="tx1"/>
                </a:solidFill>
                <a:latin typeface="Baskerville" pitchFamily="18" charset="0"/>
              </a:defRPr>
            </a:lvl2pPr>
            <a:lvl3pPr marL="1143000" indent="-228600">
              <a:defRPr sz="4000">
                <a:solidFill>
                  <a:schemeClr val="tx1"/>
                </a:solidFill>
                <a:latin typeface="Baskerville" pitchFamily="18" charset="0"/>
              </a:defRPr>
            </a:lvl3pPr>
            <a:lvl4pPr marL="1600200" indent="-228600">
              <a:defRPr sz="4000">
                <a:solidFill>
                  <a:schemeClr val="tx1"/>
                </a:solidFill>
                <a:latin typeface="Baskerville" pitchFamily="18" charset="0"/>
              </a:defRPr>
            </a:lvl4pPr>
            <a:lvl5pPr marL="2057400" indent="-228600">
              <a:defRPr sz="4000">
                <a:solidFill>
                  <a:schemeClr val="tx1"/>
                </a:solidFill>
                <a:latin typeface="Baskerville" pitchFamily="18" charset="0"/>
              </a:defRPr>
            </a:lvl5pPr>
            <a:lvl6pPr marL="2514600" indent="-228600" eaLnBrk="0" fontAlgn="base" hangingPunct="0">
              <a:spcBef>
                <a:spcPct val="0"/>
              </a:spcBef>
              <a:spcAft>
                <a:spcPct val="0"/>
              </a:spcAft>
              <a:defRPr sz="4000">
                <a:solidFill>
                  <a:schemeClr val="tx1"/>
                </a:solidFill>
                <a:latin typeface="Baskerville" pitchFamily="18" charset="0"/>
              </a:defRPr>
            </a:lvl6pPr>
            <a:lvl7pPr marL="2971800" indent="-228600" eaLnBrk="0" fontAlgn="base" hangingPunct="0">
              <a:spcBef>
                <a:spcPct val="0"/>
              </a:spcBef>
              <a:spcAft>
                <a:spcPct val="0"/>
              </a:spcAft>
              <a:defRPr sz="4000">
                <a:solidFill>
                  <a:schemeClr val="tx1"/>
                </a:solidFill>
                <a:latin typeface="Baskerville" pitchFamily="18" charset="0"/>
              </a:defRPr>
            </a:lvl7pPr>
            <a:lvl8pPr marL="3429000" indent="-228600" eaLnBrk="0" fontAlgn="base" hangingPunct="0">
              <a:spcBef>
                <a:spcPct val="0"/>
              </a:spcBef>
              <a:spcAft>
                <a:spcPct val="0"/>
              </a:spcAft>
              <a:defRPr sz="4000">
                <a:solidFill>
                  <a:schemeClr val="tx1"/>
                </a:solidFill>
                <a:latin typeface="Baskerville" pitchFamily="18" charset="0"/>
              </a:defRPr>
            </a:lvl8pPr>
            <a:lvl9pPr marL="3886200" indent="-228600" eaLnBrk="0" fontAlgn="base" hangingPunct="0">
              <a:spcBef>
                <a:spcPct val="0"/>
              </a:spcBef>
              <a:spcAft>
                <a:spcPct val="0"/>
              </a:spcAft>
              <a:defRPr sz="4000">
                <a:solidFill>
                  <a:schemeClr val="tx1"/>
                </a:solidFill>
                <a:latin typeface="Baskerville" pitchFamily="18" charset="0"/>
              </a:defRPr>
            </a:lvl9pPr>
          </a:lstStyle>
          <a:p>
            <a:fld id="{B87DA7E6-E223-49A5-92A2-9D2F88CFFF26}" type="slidenum">
              <a:rPr lang="en-GB" altLang="en-US" sz="1200"/>
              <a:pPr/>
              <a:t>43</a:t>
            </a:fld>
            <a:endParaRPr lang="en-GB" altLang="en-US" sz="1200"/>
          </a:p>
        </p:txBody>
      </p:sp>
    </p:spTree>
    <p:extLst>
      <p:ext uri="{BB962C8B-B14F-4D97-AF65-F5344CB8AC3E}">
        <p14:creationId xmlns:p14="http://schemas.microsoft.com/office/powerpoint/2010/main" val="437475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11</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1961464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12</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3870057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13</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2413727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31"/>
          <p:cNvSpPr>
            <a:spLocks noGrp="1" noChangeArrowheads="1"/>
          </p:cNvSpPr>
          <p:nvPr>
            <p:ph type="sldNum" sz="quarter" idx="5"/>
          </p:nvPr>
        </p:nvSpPr>
        <p:spPr>
          <a:ln/>
        </p:spPr>
        <p:txBody>
          <a:bodyPr/>
          <a:lstStyle/>
          <a:p>
            <a:fld id="{05605AF7-1427-4E80-A0E8-4D33335247DC}" type="slidenum">
              <a:rPr lang="en-GB"/>
              <a:pPr/>
              <a:t>14</a:t>
            </a:fld>
            <a:endParaRPr lang="en-GB"/>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r>
              <a:rPr lang="en-GB"/>
              <a:t>e.g. Network communication and the representation of primitive data items and data structures in messages</a:t>
            </a:r>
          </a:p>
        </p:txBody>
      </p:sp>
    </p:spTree>
    <p:extLst>
      <p:ext uri="{BB962C8B-B14F-4D97-AF65-F5344CB8AC3E}">
        <p14:creationId xmlns:p14="http://schemas.microsoft.com/office/powerpoint/2010/main" val="3920382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1268"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6125" indent="-287338">
              <a:defRPr sz="4000">
                <a:solidFill>
                  <a:schemeClr val="tx1"/>
                </a:solidFill>
                <a:latin typeface="Baskerville" pitchFamily="18" charset="0"/>
              </a:defRPr>
            </a:lvl2pPr>
            <a:lvl3pPr marL="1149350" indent="-228600">
              <a:defRPr sz="4000">
                <a:solidFill>
                  <a:schemeClr val="tx1"/>
                </a:solidFill>
                <a:latin typeface="Baskerville" pitchFamily="18" charset="0"/>
              </a:defRPr>
            </a:lvl3pPr>
            <a:lvl4pPr marL="1609725" indent="-228600">
              <a:defRPr sz="4000">
                <a:solidFill>
                  <a:schemeClr val="tx1"/>
                </a:solidFill>
                <a:latin typeface="Baskerville" pitchFamily="18" charset="0"/>
              </a:defRPr>
            </a:lvl4pPr>
            <a:lvl5pPr marL="2068513" indent="-228600">
              <a:defRPr sz="4000">
                <a:solidFill>
                  <a:schemeClr val="tx1"/>
                </a:solidFill>
                <a:latin typeface="Baskerville" pitchFamily="18" charset="0"/>
              </a:defRPr>
            </a:lvl5pPr>
            <a:lvl6pPr marL="2525713" indent="-228600" eaLnBrk="0" fontAlgn="base" hangingPunct="0">
              <a:spcBef>
                <a:spcPct val="0"/>
              </a:spcBef>
              <a:spcAft>
                <a:spcPct val="0"/>
              </a:spcAft>
              <a:defRPr sz="4000">
                <a:solidFill>
                  <a:schemeClr val="tx1"/>
                </a:solidFill>
                <a:latin typeface="Baskerville" pitchFamily="18" charset="0"/>
              </a:defRPr>
            </a:lvl6pPr>
            <a:lvl7pPr marL="2982913" indent="-228600" eaLnBrk="0" fontAlgn="base" hangingPunct="0">
              <a:spcBef>
                <a:spcPct val="0"/>
              </a:spcBef>
              <a:spcAft>
                <a:spcPct val="0"/>
              </a:spcAft>
              <a:defRPr sz="4000">
                <a:solidFill>
                  <a:schemeClr val="tx1"/>
                </a:solidFill>
                <a:latin typeface="Baskerville" pitchFamily="18" charset="0"/>
              </a:defRPr>
            </a:lvl7pPr>
            <a:lvl8pPr marL="3440113" indent="-228600" eaLnBrk="0" fontAlgn="base" hangingPunct="0">
              <a:spcBef>
                <a:spcPct val="0"/>
              </a:spcBef>
              <a:spcAft>
                <a:spcPct val="0"/>
              </a:spcAft>
              <a:defRPr sz="4000">
                <a:solidFill>
                  <a:schemeClr val="tx1"/>
                </a:solidFill>
                <a:latin typeface="Baskerville" pitchFamily="18" charset="0"/>
              </a:defRPr>
            </a:lvl8pPr>
            <a:lvl9pPr marL="3897313" indent="-228600" eaLnBrk="0" fontAlgn="base" hangingPunct="0">
              <a:spcBef>
                <a:spcPct val="0"/>
              </a:spcBef>
              <a:spcAft>
                <a:spcPct val="0"/>
              </a:spcAft>
              <a:defRPr sz="4000">
                <a:solidFill>
                  <a:schemeClr val="tx1"/>
                </a:solidFill>
                <a:latin typeface="Baskerville" pitchFamily="18" charset="0"/>
              </a:defRPr>
            </a:lvl9pPr>
          </a:lstStyle>
          <a:p>
            <a:fld id="{AC55E0AA-8419-4DF4-AD84-8384B3D9FB8A}" type="slidenum">
              <a:rPr lang="en-GB" altLang="en-US" sz="1200"/>
              <a:pPr/>
              <a:t>18</a:t>
            </a:fld>
            <a:endParaRPr lang="en-GB" altLang="en-US" sz="1200"/>
          </a:p>
        </p:txBody>
      </p:sp>
    </p:spTree>
    <p:extLst>
      <p:ext uri="{BB962C8B-B14F-4D97-AF65-F5344CB8AC3E}">
        <p14:creationId xmlns:p14="http://schemas.microsoft.com/office/powerpoint/2010/main" val="3314549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
        <p:nvSpPr>
          <p:cNvPr id="13316"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4000">
                <a:solidFill>
                  <a:schemeClr val="tx1"/>
                </a:solidFill>
                <a:latin typeface="Baskerville" pitchFamily="18" charset="0"/>
              </a:defRPr>
            </a:lvl1pPr>
            <a:lvl2pPr marL="746125" indent="-287338">
              <a:defRPr sz="4000">
                <a:solidFill>
                  <a:schemeClr val="tx1"/>
                </a:solidFill>
                <a:latin typeface="Baskerville" pitchFamily="18" charset="0"/>
              </a:defRPr>
            </a:lvl2pPr>
            <a:lvl3pPr marL="1149350" indent="-228600">
              <a:defRPr sz="4000">
                <a:solidFill>
                  <a:schemeClr val="tx1"/>
                </a:solidFill>
                <a:latin typeface="Baskerville" pitchFamily="18" charset="0"/>
              </a:defRPr>
            </a:lvl3pPr>
            <a:lvl4pPr marL="1609725" indent="-228600">
              <a:defRPr sz="4000">
                <a:solidFill>
                  <a:schemeClr val="tx1"/>
                </a:solidFill>
                <a:latin typeface="Baskerville" pitchFamily="18" charset="0"/>
              </a:defRPr>
            </a:lvl4pPr>
            <a:lvl5pPr marL="2068513" indent="-228600">
              <a:defRPr sz="4000">
                <a:solidFill>
                  <a:schemeClr val="tx1"/>
                </a:solidFill>
                <a:latin typeface="Baskerville" pitchFamily="18" charset="0"/>
              </a:defRPr>
            </a:lvl5pPr>
            <a:lvl6pPr marL="2525713" indent="-228600" eaLnBrk="0" fontAlgn="base" hangingPunct="0">
              <a:spcBef>
                <a:spcPct val="0"/>
              </a:spcBef>
              <a:spcAft>
                <a:spcPct val="0"/>
              </a:spcAft>
              <a:defRPr sz="4000">
                <a:solidFill>
                  <a:schemeClr val="tx1"/>
                </a:solidFill>
                <a:latin typeface="Baskerville" pitchFamily="18" charset="0"/>
              </a:defRPr>
            </a:lvl6pPr>
            <a:lvl7pPr marL="2982913" indent="-228600" eaLnBrk="0" fontAlgn="base" hangingPunct="0">
              <a:spcBef>
                <a:spcPct val="0"/>
              </a:spcBef>
              <a:spcAft>
                <a:spcPct val="0"/>
              </a:spcAft>
              <a:defRPr sz="4000">
                <a:solidFill>
                  <a:schemeClr val="tx1"/>
                </a:solidFill>
                <a:latin typeface="Baskerville" pitchFamily="18" charset="0"/>
              </a:defRPr>
            </a:lvl7pPr>
            <a:lvl8pPr marL="3440113" indent="-228600" eaLnBrk="0" fontAlgn="base" hangingPunct="0">
              <a:spcBef>
                <a:spcPct val="0"/>
              </a:spcBef>
              <a:spcAft>
                <a:spcPct val="0"/>
              </a:spcAft>
              <a:defRPr sz="4000">
                <a:solidFill>
                  <a:schemeClr val="tx1"/>
                </a:solidFill>
                <a:latin typeface="Baskerville" pitchFamily="18" charset="0"/>
              </a:defRPr>
            </a:lvl8pPr>
            <a:lvl9pPr marL="3897313" indent="-228600" eaLnBrk="0" fontAlgn="base" hangingPunct="0">
              <a:spcBef>
                <a:spcPct val="0"/>
              </a:spcBef>
              <a:spcAft>
                <a:spcPct val="0"/>
              </a:spcAft>
              <a:defRPr sz="4000">
                <a:solidFill>
                  <a:schemeClr val="tx1"/>
                </a:solidFill>
                <a:latin typeface="Baskerville" pitchFamily="18" charset="0"/>
              </a:defRPr>
            </a:lvl9pPr>
          </a:lstStyle>
          <a:p>
            <a:fld id="{9C041AC4-BA43-4BF1-ABD1-26AB8A0DA2AF}" type="slidenum">
              <a:rPr lang="en-GB" altLang="en-US" sz="1200"/>
              <a:pPr/>
              <a:t>19</a:t>
            </a:fld>
            <a:endParaRPr lang="en-GB" altLang="en-US" sz="1200"/>
          </a:p>
        </p:txBody>
      </p:sp>
    </p:spTree>
    <p:extLst>
      <p:ext uri="{BB962C8B-B14F-4D97-AF65-F5344CB8AC3E}">
        <p14:creationId xmlns:p14="http://schemas.microsoft.com/office/powerpoint/2010/main" val="3986392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p:spPr>
        <p:txBody>
          <a:bodyPr/>
          <a:lstStyle/>
          <a:p>
            <a:endParaRPr lang="en-GB" altLang="en-US" smtClean="0"/>
          </a:p>
        </p:txBody>
      </p:sp>
      <p:sp>
        <p:nvSpPr>
          <p:cNvPr id="10244" name="Footer Placeholder 3"/>
          <p:cNvSpPr>
            <a:spLocks noGrp="1"/>
          </p:cNvSpPr>
          <p:nvPr>
            <p:ph type="ftr" sz="quarter" idx="4"/>
          </p:nvPr>
        </p:nvSpPr>
        <p:spPr>
          <a:noFill/>
        </p:spPr>
        <p:txBody>
          <a:bodyPr/>
          <a:lstStyle>
            <a:lvl1pPr>
              <a:defRPr sz="2400">
                <a:solidFill>
                  <a:schemeClr val="tx1"/>
                </a:solidFill>
                <a:latin typeface="Baskerville" pitchFamily="18" charset="0"/>
              </a:defRPr>
            </a:lvl1pPr>
            <a:lvl2pPr marL="742950" indent="-285750">
              <a:defRPr sz="2400">
                <a:solidFill>
                  <a:schemeClr val="tx1"/>
                </a:solidFill>
                <a:latin typeface="Baskerville" pitchFamily="18" charset="0"/>
              </a:defRPr>
            </a:lvl2pPr>
            <a:lvl3pPr marL="1143000" indent="-228600">
              <a:defRPr sz="2400">
                <a:solidFill>
                  <a:schemeClr val="tx1"/>
                </a:solidFill>
                <a:latin typeface="Baskerville" pitchFamily="18" charset="0"/>
              </a:defRPr>
            </a:lvl3pPr>
            <a:lvl4pPr marL="1600200" indent="-228600">
              <a:defRPr sz="2400">
                <a:solidFill>
                  <a:schemeClr val="tx1"/>
                </a:solidFill>
                <a:latin typeface="Baskerville" pitchFamily="18" charset="0"/>
              </a:defRPr>
            </a:lvl4pPr>
            <a:lvl5pPr marL="2057400" indent="-228600">
              <a:defRPr sz="2400">
                <a:solidFill>
                  <a:schemeClr val="tx1"/>
                </a:solidFill>
                <a:latin typeface="Baskerville" pitchFamily="18" charset="0"/>
              </a:defRPr>
            </a:lvl5pPr>
            <a:lvl6pPr marL="2514600" indent="-228600" eaLnBrk="0" fontAlgn="base" hangingPunct="0">
              <a:spcBef>
                <a:spcPct val="0"/>
              </a:spcBef>
              <a:spcAft>
                <a:spcPct val="0"/>
              </a:spcAft>
              <a:defRPr sz="2400">
                <a:solidFill>
                  <a:schemeClr val="tx1"/>
                </a:solidFill>
                <a:latin typeface="Baskerville" pitchFamily="18" charset="0"/>
              </a:defRPr>
            </a:lvl6pPr>
            <a:lvl7pPr marL="2971800" indent="-228600" eaLnBrk="0" fontAlgn="base" hangingPunct="0">
              <a:spcBef>
                <a:spcPct val="0"/>
              </a:spcBef>
              <a:spcAft>
                <a:spcPct val="0"/>
              </a:spcAft>
              <a:defRPr sz="2400">
                <a:solidFill>
                  <a:schemeClr val="tx1"/>
                </a:solidFill>
                <a:latin typeface="Baskerville" pitchFamily="18" charset="0"/>
              </a:defRPr>
            </a:lvl7pPr>
            <a:lvl8pPr marL="3429000" indent="-228600" eaLnBrk="0" fontAlgn="base" hangingPunct="0">
              <a:spcBef>
                <a:spcPct val="0"/>
              </a:spcBef>
              <a:spcAft>
                <a:spcPct val="0"/>
              </a:spcAft>
              <a:defRPr sz="2400">
                <a:solidFill>
                  <a:schemeClr val="tx1"/>
                </a:solidFill>
                <a:latin typeface="Baskerville" pitchFamily="18" charset="0"/>
              </a:defRPr>
            </a:lvl8pPr>
            <a:lvl9pPr marL="3886200" indent="-228600" eaLnBrk="0" fontAlgn="base" hangingPunct="0">
              <a:spcBef>
                <a:spcPct val="0"/>
              </a:spcBef>
              <a:spcAft>
                <a:spcPct val="0"/>
              </a:spcAft>
              <a:defRPr sz="2400">
                <a:solidFill>
                  <a:schemeClr val="tx1"/>
                </a:solidFill>
                <a:latin typeface="Baskerville" pitchFamily="18" charset="0"/>
              </a:defRPr>
            </a:lvl9pPr>
          </a:lstStyle>
          <a:p>
            <a:r>
              <a:rPr lang="en-GB" altLang="en-US" sz="1200"/>
              <a:t>Lecture 1 - Quantum Postulates </a:t>
            </a:r>
          </a:p>
        </p:txBody>
      </p:sp>
      <p:sp>
        <p:nvSpPr>
          <p:cNvPr id="10245" name="Slide Number Placeholder 4"/>
          <p:cNvSpPr>
            <a:spLocks noGrp="1"/>
          </p:cNvSpPr>
          <p:nvPr>
            <p:ph type="sldNum" sz="quarter" idx="5"/>
          </p:nvPr>
        </p:nvSpPr>
        <p:spPr>
          <a:noFill/>
        </p:spPr>
        <p:txBody>
          <a:bodyPr/>
          <a:lstStyle>
            <a:lvl1pPr>
              <a:defRPr sz="2400">
                <a:solidFill>
                  <a:schemeClr val="tx1"/>
                </a:solidFill>
                <a:latin typeface="Baskerville" pitchFamily="18" charset="0"/>
              </a:defRPr>
            </a:lvl1pPr>
            <a:lvl2pPr marL="742950" indent="-285750">
              <a:defRPr sz="2400">
                <a:solidFill>
                  <a:schemeClr val="tx1"/>
                </a:solidFill>
                <a:latin typeface="Baskerville" pitchFamily="18" charset="0"/>
              </a:defRPr>
            </a:lvl2pPr>
            <a:lvl3pPr marL="1143000" indent="-228600">
              <a:defRPr sz="2400">
                <a:solidFill>
                  <a:schemeClr val="tx1"/>
                </a:solidFill>
                <a:latin typeface="Baskerville" pitchFamily="18" charset="0"/>
              </a:defRPr>
            </a:lvl3pPr>
            <a:lvl4pPr marL="1600200" indent="-228600">
              <a:defRPr sz="2400">
                <a:solidFill>
                  <a:schemeClr val="tx1"/>
                </a:solidFill>
                <a:latin typeface="Baskerville" pitchFamily="18" charset="0"/>
              </a:defRPr>
            </a:lvl4pPr>
            <a:lvl5pPr marL="2057400" indent="-228600">
              <a:defRPr sz="2400">
                <a:solidFill>
                  <a:schemeClr val="tx1"/>
                </a:solidFill>
                <a:latin typeface="Baskerville" pitchFamily="18" charset="0"/>
              </a:defRPr>
            </a:lvl5pPr>
            <a:lvl6pPr marL="2514600" indent="-228600" eaLnBrk="0" fontAlgn="base" hangingPunct="0">
              <a:spcBef>
                <a:spcPct val="0"/>
              </a:spcBef>
              <a:spcAft>
                <a:spcPct val="0"/>
              </a:spcAft>
              <a:defRPr sz="2400">
                <a:solidFill>
                  <a:schemeClr val="tx1"/>
                </a:solidFill>
                <a:latin typeface="Baskerville" pitchFamily="18" charset="0"/>
              </a:defRPr>
            </a:lvl6pPr>
            <a:lvl7pPr marL="2971800" indent="-228600" eaLnBrk="0" fontAlgn="base" hangingPunct="0">
              <a:spcBef>
                <a:spcPct val="0"/>
              </a:spcBef>
              <a:spcAft>
                <a:spcPct val="0"/>
              </a:spcAft>
              <a:defRPr sz="2400">
                <a:solidFill>
                  <a:schemeClr val="tx1"/>
                </a:solidFill>
                <a:latin typeface="Baskerville" pitchFamily="18" charset="0"/>
              </a:defRPr>
            </a:lvl7pPr>
            <a:lvl8pPr marL="3429000" indent="-228600" eaLnBrk="0" fontAlgn="base" hangingPunct="0">
              <a:spcBef>
                <a:spcPct val="0"/>
              </a:spcBef>
              <a:spcAft>
                <a:spcPct val="0"/>
              </a:spcAft>
              <a:defRPr sz="2400">
                <a:solidFill>
                  <a:schemeClr val="tx1"/>
                </a:solidFill>
                <a:latin typeface="Baskerville" pitchFamily="18" charset="0"/>
              </a:defRPr>
            </a:lvl8pPr>
            <a:lvl9pPr marL="3886200" indent="-228600" eaLnBrk="0" fontAlgn="base" hangingPunct="0">
              <a:spcBef>
                <a:spcPct val="0"/>
              </a:spcBef>
              <a:spcAft>
                <a:spcPct val="0"/>
              </a:spcAft>
              <a:defRPr sz="2400">
                <a:solidFill>
                  <a:schemeClr val="tx1"/>
                </a:solidFill>
                <a:latin typeface="Baskerville" pitchFamily="18" charset="0"/>
              </a:defRPr>
            </a:lvl9pPr>
          </a:lstStyle>
          <a:p>
            <a:fld id="{E9D7BBDB-7946-444E-A045-00A8D8CD1AE9}" type="slidenum">
              <a:rPr lang="en-GB" altLang="en-US" sz="1200"/>
              <a:pPr/>
              <a:t>22</a:t>
            </a:fld>
            <a:endParaRPr lang="en-GB" altLang="en-US" sz="1200"/>
          </a:p>
        </p:txBody>
      </p:sp>
    </p:spTree>
    <p:extLst>
      <p:ext uri="{BB962C8B-B14F-4D97-AF65-F5344CB8AC3E}">
        <p14:creationId xmlns:p14="http://schemas.microsoft.com/office/powerpoint/2010/main" val="2039353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229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Baskerville" pitchFamily="18" charset="0"/>
              </a:defRPr>
            </a:lvl1pPr>
            <a:lvl2pPr marL="715963" indent="-274638">
              <a:defRPr sz="2400">
                <a:solidFill>
                  <a:schemeClr val="tx1"/>
                </a:solidFill>
                <a:latin typeface="Baskerville" pitchFamily="18" charset="0"/>
              </a:defRPr>
            </a:lvl2pPr>
            <a:lvl3pPr marL="1101725" indent="-219075">
              <a:defRPr sz="2400">
                <a:solidFill>
                  <a:schemeClr val="tx1"/>
                </a:solidFill>
                <a:latin typeface="Baskerville" pitchFamily="18" charset="0"/>
              </a:defRPr>
            </a:lvl3pPr>
            <a:lvl4pPr marL="1543050" indent="-219075">
              <a:defRPr sz="2400">
                <a:solidFill>
                  <a:schemeClr val="tx1"/>
                </a:solidFill>
                <a:latin typeface="Baskerville" pitchFamily="18" charset="0"/>
              </a:defRPr>
            </a:lvl4pPr>
            <a:lvl5pPr marL="1984375" indent="-219075">
              <a:defRPr sz="2400">
                <a:solidFill>
                  <a:schemeClr val="tx1"/>
                </a:solidFill>
                <a:latin typeface="Baskerville" pitchFamily="18" charset="0"/>
              </a:defRPr>
            </a:lvl5pPr>
            <a:lvl6pPr marL="2441575" indent="-219075" eaLnBrk="0" fontAlgn="base" hangingPunct="0">
              <a:spcBef>
                <a:spcPct val="0"/>
              </a:spcBef>
              <a:spcAft>
                <a:spcPct val="0"/>
              </a:spcAft>
              <a:defRPr sz="2400">
                <a:solidFill>
                  <a:schemeClr val="tx1"/>
                </a:solidFill>
                <a:latin typeface="Baskerville" pitchFamily="18" charset="0"/>
              </a:defRPr>
            </a:lvl6pPr>
            <a:lvl7pPr marL="2898775" indent="-219075" eaLnBrk="0" fontAlgn="base" hangingPunct="0">
              <a:spcBef>
                <a:spcPct val="0"/>
              </a:spcBef>
              <a:spcAft>
                <a:spcPct val="0"/>
              </a:spcAft>
              <a:defRPr sz="2400">
                <a:solidFill>
                  <a:schemeClr val="tx1"/>
                </a:solidFill>
                <a:latin typeface="Baskerville" pitchFamily="18" charset="0"/>
              </a:defRPr>
            </a:lvl7pPr>
            <a:lvl8pPr marL="3355975" indent="-219075" eaLnBrk="0" fontAlgn="base" hangingPunct="0">
              <a:spcBef>
                <a:spcPct val="0"/>
              </a:spcBef>
              <a:spcAft>
                <a:spcPct val="0"/>
              </a:spcAft>
              <a:defRPr sz="2400">
                <a:solidFill>
                  <a:schemeClr val="tx1"/>
                </a:solidFill>
                <a:latin typeface="Baskerville" pitchFamily="18" charset="0"/>
              </a:defRPr>
            </a:lvl8pPr>
            <a:lvl9pPr marL="3813175" indent="-219075" eaLnBrk="0" fontAlgn="base" hangingPunct="0">
              <a:spcBef>
                <a:spcPct val="0"/>
              </a:spcBef>
              <a:spcAft>
                <a:spcPct val="0"/>
              </a:spcAft>
              <a:defRPr sz="2400">
                <a:solidFill>
                  <a:schemeClr val="tx1"/>
                </a:solidFill>
                <a:latin typeface="Baskerville" pitchFamily="18" charset="0"/>
              </a:defRPr>
            </a:lvl9pPr>
          </a:lstStyle>
          <a:p>
            <a:r>
              <a:rPr lang="en-GB" altLang="en-US" sz="1200"/>
              <a:t>Lecture  - Ethernet</a:t>
            </a:r>
          </a:p>
        </p:txBody>
      </p:sp>
      <p:sp>
        <p:nvSpPr>
          <p:cNvPr id="1229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Baskerville" pitchFamily="18" charset="0"/>
              </a:defRPr>
            </a:lvl1pPr>
            <a:lvl2pPr marL="715963" indent="-274638">
              <a:defRPr sz="2400">
                <a:solidFill>
                  <a:schemeClr val="tx1"/>
                </a:solidFill>
                <a:latin typeface="Baskerville" pitchFamily="18" charset="0"/>
              </a:defRPr>
            </a:lvl2pPr>
            <a:lvl3pPr marL="1101725" indent="-219075">
              <a:defRPr sz="2400">
                <a:solidFill>
                  <a:schemeClr val="tx1"/>
                </a:solidFill>
                <a:latin typeface="Baskerville" pitchFamily="18" charset="0"/>
              </a:defRPr>
            </a:lvl3pPr>
            <a:lvl4pPr marL="1543050" indent="-219075">
              <a:defRPr sz="2400">
                <a:solidFill>
                  <a:schemeClr val="tx1"/>
                </a:solidFill>
                <a:latin typeface="Baskerville" pitchFamily="18" charset="0"/>
              </a:defRPr>
            </a:lvl4pPr>
            <a:lvl5pPr marL="1984375" indent="-219075">
              <a:defRPr sz="2400">
                <a:solidFill>
                  <a:schemeClr val="tx1"/>
                </a:solidFill>
                <a:latin typeface="Baskerville" pitchFamily="18" charset="0"/>
              </a:defRPr>
            </a:lvl5pPr>
            <a:lvl6pPr marL="2441575" indent="-219075" eaLnBrk="0" fontAlgn="base" hangingPunct="0">
              <a:spcBef>
                <a:spcPct val="0"/>
              </a:spcBef>
              <a:spcAft>
                <a:spcPct val="0"/>
              </a:spcAft>
              <a:defRPr sz="2400">
                <a:solidFill>
                  <a:schemeClr val="tx1"/>
                </a:solidFill>
                <a:latin typeface="Baskerville" pitchFamily="18" charset="0"/>
              </a:defRPr>
            </a:lvl6pPr>
            <a:lvl7pPr marL="2898775" indent="-219075" eaLnBrk="0" fontAlgn="base" hangingPunct="0">
              <a:spcBef>
                <a:spcPct val="0"/>
              </a:spcBef>
              <a:spcAft>
                <a:spcPct val="0"/>
              </a:spcAft>
              <a:defRPr sz="2400">
                <a:solidFill>
                  <a:schemeClr val="tx1"/>
                </a:solidFill>
                <a:latin typeface="Baskerville" pitchFamily="18" charset="0"/>
              </a:defRPr>
            </a:lvl7pPr>
            <a:lvl8pPr marL="3355975" indent="-219075" eaLnBrk="0" fontAlgn="base" hangingPunct="0">
              <a:spcBef>
                <a:spcPct val="0"/>
              </a:spcBef>
              <a:spcAft>
                <a:spcPct val="0"/>
              </a:spcAft>
              <a:defRPr sz="2400">
                <a:solidFill>
                  <a:schemeClr val="tx1"/>
                </a:solidFill>
                <a:latin typeface="Baskerville" pitchFamily="18" charset="0"/>
              </a:defRPr>
            </a:lvl8pPr>
            <a:lvl9pPr marL="3813175" indent="-219075" eaLnBrk="0" fontAlgn="base" hangingPunct="0">
              <a:spcBef>
                <a:spcPct val="0"/>
              </a:spcBef>
              <a:spcAft>
                <a:spcPct val="0"/>
              </a:spcAft>
              <a:defRPr sz="2400">
                <a:solidFill>
                  <a:schemeClr val="tx1"/>
                </a:solidFill>
                <a:latin typeface="Baskerville" pitchFamily="18" charset="0"/>
              </a:defRPr>
            </a:lvl9pPr>
          </a:lstStyle>
          <a:p>
            <a:fld id="{B1B9B33A-CC0E-41C2-ADCE-346BEC0C21E7}" type="slidenum">
              <a:rPr lang="en-GB" altLang="en-US" sz="1200"/>
              <a:pPr/>
              <a:t>23</a:t>
            </a:fld>
            <a:endParaRPr lang="en-GB" altLang="en-US" sz="1200"/>
          </a:p>
        </p:txBody>
      </p:sp>
    </p:spTree>
    <p:extLst>
      <p:ext uri="{BB962C8B-B14F-4D97-AF65-F5344CB8AC3E}">
        <p14:creationId xmlns:p14="http://schemas.microsoft.com/office/powerpoint/2010/main" val="814991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94817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61133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55494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BB564E-648F-4E0F-BCFC-38740356320E}"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1148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BB564E-648F-4E0F-BCFC-38740356320E}"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8386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BB564E-648F-4E0F-BCFC-38740356320E}"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4904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BB564E-648F-4E0F-BCFC-38740356320E}" type="datetimeFigureOut">
              <a:rPr lang="en-GB" smtClean="0"/>
              <a:t>09/12/2019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32734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BB564E-648F-4E0F-BCFC-38740356320E}" type="datetimeFigureOut">
              <a:rPr lang="en-GB" smtClean="0"/>
              <a:t>09/12/2019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10802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BB564E-648F-4E0F-BCFC-38740356320E}" type="datetimeFigureOut">
              <a:rPr lang="en-GB" smtClean="0"/>
              <a:t>09/12/2019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1501370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3240798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BB564E-648F-4E0F-BCFC-38740356320E}"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15E4C7F-F24D-424E-9DFF-696F56139B84}" type="slidenum">
              <a:rPr lang="en-GB" smtClean="0"/>
              <a:t>‹#›</a:t>
            </a:fld>
            <a:endParaRPr lang="en-GB"/>
          </a:p>
        </p:txBody>
      </p:sp>
    </p:spTree>
    <p:extLst>
      <p:ext uri="{BB962C8B-B14F-4D97-AF65-F5344CB8AC3E}">
        <p14:creationId xmlns:p14="http://schemas.microsoft.com/office/powerpoint/2010/main" val="220533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BB564E-648F-4E0F-BCFC-38740356320E}" type="datetimeFigureOut">
              <a:rPr lang="en-GB" smtClean="0"/>
              <a:t>09/12/2019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5E4C7F-F24D-424E-9DFF-696F56139B84}" type="slidenum">
              <a:rPr lang="en-GB" smtClean="0"/>
              <a:t>‹#›</a:t>
            </a:fld>
            <a:endParaRPr lang="en-GB"/>
          </a:p>
        </p:txBody>
      </p:sp>
    </p:spTree>
    <p:extLst>
      <p:ext uri="{BB962C8B-B14F-4D97-AF65-F5344CB8AC3E}">
        <p14:creationId xmlns:p14="http://schemas.microsoft.com/office/powerpoint/2010/main" val="3534265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5.png"/><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ux1.eiu.edu/~nilic/Nina's-article.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prola.aps.org/pdf/PRL/v67/i6/p661_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8.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9.bin"/><Relationship Id="rId5" Type="http://schemas.openxmlformats.org/officeDocument/2006/relationships/image" Target="../media/image17.wmf"/><Relationship Id="rId4"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9.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1.wmf"/><Relationship Id="rId5" Type="http://schemas.openxmlformats.org/officeDocument/2006/relationships/oleObject" Target="../embeddings/oleObject22.bin"/><Relationship Id="rId4" Type="http://schemas.openxmlformats.org/officeDocument/2006/relationships/image" Target="../media/image20.wmf"/></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2.wmf"/><Relationship Id="rId4" Type="http://schemas.openxmlformats.org/officeDocument/2006/relationships/oleObject" Target="../embeddings/oleObject23.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23.wmf"/><Relationship Id="rId4" Type="http://schemas.openxmlformats.org/officeDocument/2006/relationships/oleObject" Target="../embeddings/oleObject24.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5.wmf"/><Relationship Id="rId4" Type="http://schemas.openxmlformats.org/officeDocument/2006/relationships/oleObject" Target="../embeddings/oleObject26.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6.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7.wmf"/></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28.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9.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30.w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1.wmf"/><Relationship Id="rId4" Type="http://schemas.openxmlformats.org/officeDocument/2006/relationships/oleObject" Target="../embeddings/oleObject32.bin"/></Relationships>
</file>

<file path=ppt/slides/_rels/slide32.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3.bin"/><Relationship Id="rId7" Type="http://schemas.openxmlformats.org/officeDocument/2006/relationships/oleObject" Target="../embeddings/oleObject35.bin"/><Relationship Id="rId12" Type="http://schemas.openxmlformats.org/officeDocument/2006/relationships/image" Target="../media/image36.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33.wmf"/><Relationship Id="rId11" Type="http://schemas.openxmlformats.org/officeDocument/2006/relationships/oleObject" Target="../embeddings/oleObject37.bin"/><Relationship Id="rId5" Type="http://schemas.openxmlformats.org/officeDocument/2006/relationships/oleObject" Target="../embeddings/oleObject34.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36.bin"/></Relationships>
</file>

<file path=ppt/slides/_rels/slide33.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13.xml"/><Relationship Id="rId7" Type="http://schemas.openxmlformats.org/officeDocument/2006/relationships/image" Target="../media/image38.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39.bin"/><Relationship Id="rId11" Type="http://schemas.openxmlformats.org/officeDocument/2006/relationships/image" Target="../media/image40.wmf"/><Relationship Id="rId5" Type="http://schemas.openxmlformats.org/officeDocument/2006/relationships/image" Target="../media/image37.wmf"/><Relationship Id="rId10" Type="http://schemas.openxmlformats.org/officeDocument/2006/relationships/oleObject" Target="../embeddings/oleObject41.bin"/><Relationship Id="rId4" Type="http://schemas.openxmlformats.org/officeDocument/2006/relationships/oleObject" Target="../embeddings/oleObject38.bin"/><Relationship Id="rId9" Type="http://schemas.openxmlformats.org/officeDocument/2006/relationships/image" Target="../media/image39.wmf"/></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0.vml"/><Relationship Id="rId5" Type="http://schemas.openxmlformats.org/officeDocument/2006/relationships/image" Target="../media/image41.wmf"/><Relationship Id="rId4" Type="http://schemas.openxmlformats.org/officeDocument/2006/relationships/oleObject" Target="../embeddings/oleObject42.bin"/></Relationships>
</file>

<file path=ppt/slides/_rels/slide35.xml.rels><?xml version="1.0" encoding="UTF-8" standalone="yes"?>
<Relationships xmlns="http://schemas.openxmlformats.org/package/2006/relationships"><Relationship Id="rId3" Type="http://schemas.openxmlformats.org/officeDocument/2006/relationships/hyperlink" Target="http://arxiv.org/abs/1502.05926"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lightbluetouchpaper.org/2015/02/23/maxwell/"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hyperlink" Target="https://pqcrypto2020.inria.f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45.bin"/><Relationship Id="rId13" Type="http://schemas.openxmlformats.org/officeDocument/2006/relationships/image" Target="../media/image46.wmf"/><Relationship Id="rId3" Type="http://schemas.openxmlformats.org/officeDocument/2006/relationships/notesSlide" Target="../notesSlides/notesSlide19.xml"/><Relationship Id="rId7" Type="http://schemas.openxmlformats.org/officeDocument/2006/relationships/image" Target="../media/image43.wmf"/><Relationship Id="rId12"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44.bin"/><Relationship Id="rId11" Type="http://schemas.openxmlformats.org/officeDocument/2006/relationships/image" Target="../media/image45.wmf"/><Relationship Id="rId5" Type="http://schemas.openxmlformats.org/officeDocument/2006/relationships/image" Target="../media/image42.wmf"/><Relationship Id="rId10" Type="http://schemas.openxmlformats.org/officeDocument/2006/relationships/oleObject" Target="../embeddings/oleObject46.bin"/><Relationship Id="rId4" Type="http://schemas.openxmlformats.org/officeDocument/2006/relationships/oleObject" Target="../embeddings/oleObject43.bin"/><Relationship Id="rId9" Type="http://schemas.openxmlformats.org/officeDocument/2006/relationships/image" Target="../media/image44.wmf"/></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15.png"/></Relationships>
</file>

<file path=ppt/slides/_rels/slide45.xml.rels><?xml version="1.0" encoding="UTF-8" standalone="yes"?>
<Relationships xmlns="http://schemas.openxmlformats.org/package/2006/relationships"><Relationship Id="rId8" Type="http://schemas.openxmlformats.org/officeDocument/2006/relationships/image" Target="../media/image48.wmf"/><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47.wmf"/><Relationship Id="rId5" Type="http://schemas.openxmlformats.org/officeDocument/2006/relationships/oleObject" Target="../embeddings/oleObject50.bin"/><Relationship Id="rId4" Type="http://schemas.openxmlformats.org/officeDocument/2006/relationships/image" Target="../media/image15.png"/></Relationships>
</file>

<file path=ppt/slides/_rels/slide46.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52.bin"/><Relationship Id="rId7"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49.wmf"/><Relationship Id="rId5" Type="http://schemas.openxmlformats.org/officeDocument/2006/relationships/oleObject" Target="../embeddings/oleObject53.bin"/><Relationship Id="rId4" Type="http://schemas.openxmlformats.org/officeDocument/2006/relationships/image" Target="../media/image15.png"/></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51.wmf"/><Relationship Id="rId5" Type="http://schemas.openxmlformats.org/officeDocument/2006/relationships/oleObject" Target="../embeddings/oleObject56.bin"/><Relationship Id="rId4" Type="http://schemas.openxmlformats.org/officeDocument/2006/relationships/image" Target="../media/image15.png"/></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57.bin"/><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52.emf"/><Relationship Id="rId5" Type="http://schemas.openxmlformats.org/officeDocument/2006/relationships/oleObject" Target="../embeddings/oleObject58.bin"/><Relationship Id="rId4" Type="http://schemas.openxmlformats.org/officeDocument/2006/relationships/image" Target="../media/image15.png"/></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53.emf"/><Relationship Id="rId5" Type="http://schemas.openxmlformats.org/officeDocument/2006/relationships/oleObject" Target="../embeddings/oleObject60.bin"/><Relationship Id="rId4" Type="http://schemas.openxmlformats.org/officeDocument/2006/relationships/image" Target="../media/image1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61.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54.emf"/><Relationship Id="rId5" Type="http://schemas.openxmlformats.org/officeDocument/2006/relationships/oleObject" Target="../embeddings/oleObject62.bin"/><Relationship Id="rId4" Type="http://schemas.openxmlformats.org/officeDocument/2006/relationships/image" Target="../media/image15.png"/></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63.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55.emf"/><Relationship Id="rId5" Type="http://schemas.openxmlformats.org/officeDocument/2006/relationships/oleObject" Target="../embeddings/oleObject64.bin"/><Relationship Id="rId4" Type="http://schemas.openxmlformats.org/officeDocument/2006/relationships/image" Target="../media/image15.png"/></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56.emf"/><Relationship Id="rId5" Type="http://schemas.openxmlformats.org/officeDocument/2006/relationships/oleObject" Target="../embeddings/oleObject66.bin"/><Relationship Id="rId4" Type="http://schemas.openxmlformats.org/officeDocument/2006/relationships/image" Target="../media/image15.png"/></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67.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57.emf"/><Relationship Id="rId5" Type="http://schemas.openxmlformats.org/officeDocument/2006/relationships/oleObject" Target="../embeddings/oleObject68.bin"/><Relationship Id="rId4" Type="http://schemas.openxmlformats.org/officeDocument/2006/relationships/image" Target="../media/image15.png"/></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58.wmf"/><Relationship Id="rId5" Type="http://schemas.openxmlformats.org/officeDocument/2006/relationships/oleObject" Target="../embeddings/oleObject70.bin"/><Relationship Id="rId4" Type="http://schemas.openxmlformats.org/officeDocument/2006/relationships/image" Target="../media/image15.png"/></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3.vml"/><Relationship Id="rId6" Type="http://schemas.openxmlformats.org/officeDocument/2006/relationships/image" Target="../media/image59.wmf"/><Relationship Id="rId5" Type="http://schemas.openxmlformats.org/officeDocument/2006/relationships/oleObject" Target="../embeddings/oleObject72.bin"/><Relationship Id="rId4" Type="http://schemas.openxmlformats.org/officeDocument/2006/relationships/image" Target="../media/image15.png"/></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34.vml"/><Relationship Id="rId6" Type="http://schemas.openxmlformats.org/officeDocument/2006/relationships/image" Target="../media/image60.wmf"/><Relationship Id="rId5" Type="http://schemas.openxmlformats.org/officeDocument/2006/relationships/oleObject" Target="../embeddings/oleObject74.bin"/><Relationship Id="rId4" Type="http://schemas.openxmlformats.org/officeDocument/2006/relationships/image" Target="../media/image15.png"/></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35.vml"/><Relationship Id="rId6" Type="http://schemas.openxmlformats.org/officeDocument/2006/relationships/image" Target="../media/image61.wmf"/><Relationship Id="rId5" Type="http://schemas.openxmlformats.org/officeDocument/2006/relationships/oleObject" Target="../embeddings/oleObject76.bin"/><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8.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2.bin"/><Relationship Id="rId18" Type="http://schemas.openxmlformats.org/officeDocument/2006/relationships/image" Target="../media/image14.wmf"/><Relationship Id="rId3" Type="http://schemas.openxmlformats.org/officeDocument/2006/relationships/oleObject" Target="../embeddings/oleObject7.bin"/><Relationship Id="rId7" Type="http://schemas.openxmlformats.org/officeDocument/2006/relationships/oleObject" Target="../embeddings/oleObject9.bin"/><Relationship Id="rId12" Type="http://schemas.openxmlformats.org/officeDocument/2006/relationships/image" Target="../media/image11.wmf"/><Relationship Id="rId17" Type="http://schemas.openxmlformats.org/officeDocument/2006/relationships/oleObject" Target="../embeddings/oleObject14.bin"/><Relationship Id="rId2" Type="http://schemas.openxmlformats.org/officeDocument/2006/relationships/slideLayout" Target="../slideLayouts/slideLayout2.xml"/><Relationship Id="rId16" Type="http://schemas.openxmlformats.org/officeDocument/2006/relationships/image" Target="../media/image13.wmf"/><Relationship Id="rId1" Type="http://schemas.openxmlformats.org/officeDocument/2006/relationships/vmlDrawing" Target="../drawings/vmlDrawing2.vml"/><Relationship Id="rId6" Type="http://schemas.openxmlformats.org/officeDocument/2006/relationships/image" Target="../media/image8.wmf"/><Relationship Id="rId11" Type="http://schemas.openxmlformats.org/officeDocument/2006/relationships/oleObject" Target="../embeddings/oleObject11.bin"/><Relationship Id="rId5" Type="http://schemas.openxmlformats.org/officeDocument/2006/relationships/oleObject" Target="../embeddings/oleObject8.bin"/><Relationship Id="rId15" Type="http://schemas.openxmlformats.org/officeDocument/2006/relationships/oleObject" Target="../embeddings/oleObject13.bin"/><Relationship Id="rId10" Type="http://schemas.openxmlformats.org/officeDocument/2006/relationships/image" Target="../media/image10.wmf"/><Relationship Id="rId4" Type="http://schemas.openxmlformats.org/officeDocument/2006/relationships/image" Target="../media/image7.wmf"/><Relationship Id="rId9" Type="http://schemas.openxmlformats.org/officeDocument/2006/relationships/oleObject" Target="../embeddings/oleObject10.bin"/><Relationship Id="rId14" Type="http://schemas.openxmlformats.org/officeDocument/2006/relationships/image" Target="../media/image1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295" y="968188"/>
            <a:ext cx="10307387" cy="3070411"/>
          </a:xfrm>
        </p:spPr>
        <p:txBody>
          <a:bodyPr>
            <a:normAutofit fontScale="90000"/>
          </a:bodyPr>
          <a:lstStyle/>
          <a:p>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Integrating Quantum Concepts into Cyber Security</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r>
              <a:rPr lang="en-GB" sz="44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Session 3</a:t>
            </a:r>
            <a:r>
              <a:rPr lang="en-GB" sz="440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Algorithms</a:t>
            </a:r>
            <a: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t/>
            </a:r>
            <a:br>
              <a:rPr lang="en-GB" sz="48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rPr>
            </a:br>
            <a:endParaRPr lang="en-GB" sz="310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charset="0"/>
              <a:ea typeface="Arial" charset="0"/>
              <a:cs typeface="Arial" charset="0"/>
            </a:endParaRPr>
          </a:p>
        </p:txBody>
      </p:sp>
      <p:sp>
        <p:nvSpPr>
          <p:cNvPr id="3" name="Subtitle 2"/>
          <p:cNvSpPr>
            <a:spLocks noGrp="1"/>
          </p:cNvSpPr>
          <p:nvPr>
            <p:ph type="subTitle" idx="1"/>
          </p:nvPr>
        </p:nvSpPr>
        <p:spPr>
          <a:xfrm>
            <a:off x="1000295" y="4148604"/>
            <a:ext cx="10048705" cy="2097740"/>
          </a:xfrm>
        </p:spPr>
        <p:txBody>
          <a:bodyPr>
            <a:normAutofit/>
          </a:bodyPr>
          <a:lstStyle/>
          <a:p>
            <a:r>
              <a:rPr lang="en-GB" sz="3200" dirty="0">
                <a:latin typeface="Arial" charset="0"/>
                <a:ea typeface="Arial" charset="0"/>
                <a:cs typeface="Arial" charset="0"/>
              </a:rPr>
              <a:t>Dr William Joseph Spring</a:t>
            </a:r>
          </a:p>
          <a:p>
            <a:endParaRPr lang="en-GB" sz="3200" dirty="0">
              <a:latin typeface="Arial" charset="0"/>
              <a:ea typeface="Arial" charset="0"/>
              <a:cs typeface="Arial" charset="0"/>
            </a:endParaRPr>
          </a:p>
          <a:p>
            <a:r>
              <a:rPr lang="en-GB" sz="2600" dirty="0">
                <a:latin typeface="Arial" charset="0"/>
                <a:ea typeface="Arial" charset="0"/>
                <a:cs typeface="Arial" charset="0"/>
              </a:rPr>
              <a:t>ACSAC </a:t>
            </a:r>
            <a:r>
              <a:rPr lang="en-GB" sz="2600" dirty="0" smtClean="0">
                <a:latin typeface="Arial" charset="0"/>
                <a:ea typeface="Arial" charset="0"/>
                <a:cs typeface="Arial" charset="0"/>
              </a:rPr>
              <a:t>35, </a:t>
            </a:r>
            <a:r>
              <a:rPr lang="en-GB" sz="2600" dirty="0">
                <a:latin typeface="Arial" charset="0"/>
                <a:ea typeface="Arial" charset="0"/>
                <a:cs typeface="Arial" charset="0"/>
              </a:rPr>
              <a:t>Condado Plaza Hilton, San Juan, Puerto Rico, USA</a:t>
            </a:r>
          </a:p>
          <a:p>
            <a:r>
              <a:rPr lang="en-GB" sz="2600" dirty="0" smtClean="0">
                <a:latin typeface="Arial" charset="0"/>
                <a:ea typeface="Arial" charset="0"/>
                <a:cs typeface="Arial" charset="0"/>
              </a:rPr>
              <a:t>9</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 13</a:t>
            </a:r>
            <a:r>
              <a:rPr lang="en-GB" sz="2600" baseline="30000" dirty="0" smtClean="0">
                <a:latin typeface="Arial" charset="0"/>
                <a:ea typeface="Arial" charset="0"/>
                <a:cs typeface="Arial" charset="0"/>
              </a:rPr>
              <a:t>th</a:t>
            </a:r>
            <a:r>
              <a:rPr lang="en-GB" sz="2600" dirty="0" smtClean="0">
                <a:latin typeface="Arial" charset="0"/>
                <a:ea typeface="Arial" charset="0"/>
                <a:cs typeface="Arial" charset="0"/>
              </a:rPr>
              <a:t> December 2019</a:t>
            </a:r>
            <a:endParaRPr lang="en-GB" sz="2600" dirty="0">
              <a:latin typeface="Arial" charset="0"/>
              <a:ea typeface="Arial" charset="0"/>
              <a:cs typeface="Arial" charset="0"/>
            </a:endParaRPr>
          </a:p>
          <a:p>
            <a:endParaRPr lang="en-GB" sz="3200" dirty="0">
              <a:latin typeface="Arial" charset="0"/>
              <a:ea typeface="Arial" charset="0"/>
              <a:cs typeface="Arial" charset="0"/>
            </a:endParaRPr>
          </a:p>
        </p:txBody>
      </p:sp>
      <p:sp>
        <p:nvSpPr>
          <p:cNvPr id="4" name="Slide Number Placeholder 3"/>
          <p:cNvSpPr>
            <a:spLocks noGrp="1"/>
          </p:cNvSpPr>
          <p:nvPr>
            <p:ph type="sldNum" sz="quarter" idx="12"/>
          </p:nvPr>
        </p:nvSpPr>
        <p:spPr/>
        <p:txBody>
          <a:bodyPr/>
          <a:lstStyle/>
          <a:p>
            <a:fld id="{48F63A3B-78C7-47BE-AE5E-E10140E04643}" type="slidenum">
              <a:rPr lang="en-US" smtClean="0"/>
              <a:t>1</a:t>
            </a:fld>
            <a:endParaRPr lang="en-US" dirty="0"/>
          </a:p>
        </p:txBody>
      </p:sp>
    </p:spTree>
    <p:extLst>
      <p:ext uri="{BB962C8B-B14F-4D97-AF65-F5344CB8AC3E}">
        <p14:creationId xmlns:p14="http://schemas.microsoft.com/office/powerpoint/2010/main" val="652863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endParaRPr lang="en-US" dirty="0"/>
          </a:p>
        </p:txBody>
      </p:sp>
      <p:sp>
        <p:nvSpPr>
          <p:cNvPr id="165890" name="Rectangle 2"/>
          <p:cNvSpPr>
            <a:spLocks noGrp="1" noChangeArrowheads="1"/>
          </p:cNvSpPr>
          <p:nvPr>
            <p:ph type="title"/>
          </p:nvPr>
        </p:nvSpPr>
        <p:spPr>
          <a:xfrm>
            <a:off x="1981200" y="533400"/>
            <a:ext cx="7950200" cy="838200"/>
          </a:xfrm>
        </p:spPr>
        <p:txBody>
          <a:bodyPr/>
          <a:lstStyle/>
          <a:p>
            <a:pPr algn="l"/>
            <a:r>
              <a:rPr lang="en-GB" sz="3200" dirty="0" smtClean="0">
                <a:solidFill>
                  <a:srgbClr val="00B0F0"/>
                </a:solidFill>
              </a:rPr>
              <a:t>BB84</a:t>
            </a:r>
            <a:endParaRPr lang="en-GB" sz="3200" dirty="0">
              <a:solidFill>
                <a:srgbClr val="00B0F0"/>
              </a:solidFill>
            </a:endParaRPr>
          </a:p>
        </p:txBody>
      </p:sp>
      <p:sp>
        <p:nvSpPr>
          <p:cNvPr id="165891" name="Rectangle 3"/>
          <p:cNvSpPr>
            <a:spLocks noGrp="1" noChangeArrowheads="1"/>
          </p:cNvSpPr>
          <p:nvPr>
            <p:ph type="body" idx="1"/>
          </p:nvPr>
        </p:nvSpPr>
        <p:spPr>
          <a:xfrm>
            <a:off x="2133600" y="1547812"/>
            <a:ext cx="8153400" cy="4624388"/>
          </a:xfrm>
        </p:spPr>
        <p:txBody>
          <a:bodyPr>
            <a:normAutofit fontScale="85000" lnSpcReduction="20000"/>
          </a:bodyPr>
          <a:lstStyle/>
          <a:p>
            <a:pPr marL="0" indent="0">
              <a:lnSpc>
                <a:spcPct val="120000"/>
              </a:lnSpc>
              <a:buNone/>
            </a:pPr>
            <a:r>
              <a:rPr lang="en-GB" sz="2400" dirty="0"/>
              <a:t>1. Alice chooses </a:t>
            </a:r>
            <a:r>
              <a:rPr lang="el-GR" sz="2400" dirty="0"/>
              <a:t>(4 +δ )</a:t>
            </a:r>
            <a:r>
              <a:rPr lang="en-GB" sz="2400" i="1" dirty="0" smtClean="0"/>
              <a:t>n </a:t>
            </a:r>
            <a:r>
              <a:rPr lang="en-GB" sz="2400" dirty="0" smtClean="0"/>
              <a:t>random </a:t>
            </a:r>
            <a:r>
              <a:rPr lang="en-GB" sz="2400" dirty="0"/>
              <a:t>data bits </a:t>
            </a:r>
            <a:r>
              <a:rPr lang="en-GB" sz="2400" i="1" dirty="0" smtClean="0"/>
              <a:t>a </a:t>
            </a:r>
            <a:r>
              <a:rPr lang="en-GB" sz="2400" dirty="0" smtClean="0"/>
              <a:t>where </a:t>
            </a:r>
            <a:r>
              <a:rPr lang="en-GB" sz="2400" i="1" dirty="0"/>
              <a:t>n </a:t>
            </a:r>
            <a:r>
              <a:rPr lang="en-GB" sz="2400" dirty="0"/>
              <a:t>&gt;&gt; m the length of </a:t>
            </a:r>
            <a:r>
              <a:rPr lang="en-GB" sz="2400" dirty="0" smtClean="0"/>
              <a:t>the </a:t>
            </a:r>
            <a:r>
              <a:rPr lang="en-GB" sz="2400" dirty="0"/>
              <a:t>sought key</a:t>
            </a:r>
          </a:p>
          <a:p>
            <a:pPr marL="0" indent="0">
              <a:lnSpc>
                <a:spcPct val="120000"/>
              </a:lnSpc>
              <a:buNone/>
            </a:pPr>
            <a:r>
              <a:rPr lang="en-GB" sz="2400" dirty="0"/>
              <a:t>2. Alice chooses a </a:t>
            </a:r>
            <a:r>
              <a:rPr lang="el-GR" sz="2400" dirty="0"/>
              <a:t>(4 +δ )</a:t>
            </a:r>
            <a:r>
              <a:rPr lang="en-GB" sz="2400" i="1" dirty="0" smtClean="0"/>
              <a:t>n </a:t>
            </a:r>
            <a:r>
              <a:rPr lang="en-GB" sz="2400" dirty="0" smtClean="0"/>
              <a:t>random </a:t>
            </a:r>
            <a:r>
              <a:rPr lang="en-GB" sz="2400" dirty="0"/>
              <a:t>- bit string </a:t>
            </a:r>
            <a:r>
              <a:rPr lang="en-GB" sz="2400" i="1" dirty="0"/>
              <a:t>b</a:t>
            </a:r>
            <a:r>
              <a:rPr lang="en-GB" sz="2400" dirty="0"/>
              <a:t>.</a:t>
            </a:r>
          </a:p>
          <a:p>
            <a:pPr marL="0" indent="0">
              <a:lnSpc>
                <a:spcPct val="120000"/>
              </a:lnSpc>
              <a:buNone/>
            </a:pPr>
            <a:r>
              <a:rPr lang="en-GB" sz="2400" dirty="0" smtClean="0"/>
              <a:t>She </a:t>
            </a:r>
            <a:r>
              <a:rPr lang="en-GB" sz="2400" dirty="0"/>
              <a:t>encodes each data bit as {|0&gt;, |1&gt;} if </a:t>
            </a:r>
            <a:r>
              <a:rPr lang="en-GB" sz="2400" dirty="0" smtClean="0"/>
              <a:t>the corresponding  bit </a:t>
            </a:r>
            <a:r>
              <a:rPr lang="en-GB" sz="2400" dirty="0"/>
              <a:t>of </a:t>
            </a:r>
            <a:r>
              <a:rPr lang="en-GB" sz="2400" i="1" dirty="0"/>
              <a:t>b </a:t>
            </a:r>
            <a:r>
              <a:rPr lang="en-GB" sz="2400" dirty="0"/>
              <a:t>is 0 or {|+&gt;, |-&gt;} </a:t>
            </a:r>
            <a:r>
              <a:rPr lang="en-GB" sz="2400" i="1" dirty="0"/>
              <a:t>b </a:t>
            </a:r>
            <a:r>
              <a:rPr lang="en-GB" sz="2400" dirty="0"/>
              <a:t>is 1</a:t>
            </a:r>
          </a:p>
          <a:p>
            <a:pPr marL="0" indent="0">
              <a:lnSpc>
                <a:spcPct val="120000"/>
              </a:lnSpc>
              <a:buNone/>
            </a:pPr>
            <a:r>
              <a:rPr lang="en-GB" sz="2400" dirty="0"/>
              <a:t>3. Alice sends the </a:t>
            </a:r>
            <a:r>
              <a:rPr lang="en-GB" sz="2400" dirty="0" smtClean="0"/>
              <a:t>resulting </a:t>
            </a:r>
            <a:r>
              <a:rPr lang="en-GB" sz="2400" dirty="0"/>
              <a:t>state to Bob</a:t>
            </a:r>
          </a:p>
          <a:p>
            <a:pPr marL="0" indent="0">
              <a:lnSpc>
                <a:spcPct val="120000"/>
              </a:lnSpc>
              <a:buNone/>
            </a:pPr>
            <a:r>
              <a:rPr lang="en-GB" sz="2400" dirty="0"/>
              <a:t>4. Bob receives the </a:t>
            </a:r>
            <a:r>
              <a:rPr lang="el-GR" sz="2400" dirty="0"/>
              <a:t>(4 +δ )</a:t>
            </a:r>
            <a:r>
              <a:rPr lang="en-GB" sz="2400" i="1" dirty="0" smtClean="0"/>
              <a:t>n </a:t>
            </a:r>
            <a:r>
              <a:rPr lang="en-GB" sz="2400" dirty="0" smtClean="0"/>
              <a:t>qubits</a:t>
            </a:r>
            <a:r>
              <a:rPr lang="en-GB" sz="2400" dirty="0"/>
              <a:t>, </a:t>
            </a:r>
            <a:r>
              <a:rPr lang="en-GB" sz="2400" dirty="0" smtClean="0"/>
              <a:t>announces this </a:t>
            </a:r>
            <a:r>
              <a:rPr lang="en-GB" sz="2400" dirty="0"/>
              <a:t>fact, and measures each qubit in the X </a:t>
            </a:r>
            <a:r>
              <a:rPr lang="en-GB" sz="2400" dirty="0" smtClean="0"/>
              <a:t>or Z </a:t>
            </a:r>
            <a:r>
              <a:rPr lang="en-GB" sz="2400" dirty="0"/>
              <a:t>basis at random</a:t>
            </a:r>
          </a:p>
          <a:p>
            <a:pPr marL="0" indent="0">
              <a:lnSpc>
                <a:spcPct val="120000"/>
              </a:lnSpc>
              <a:buNone/>
            </a:pPr>
            <a:r>
              <a:rPr lang="en-GB" sz="2400" dirty="0"/>
              <a:t>5. </a:t>
            </a:r>
            <a:r>
              <a:rPr lang="en-GB" sz="2400" dirty="0" smtClean="0"/>
              <a:t>Alice </a:t>
            </a:r>
            <a:r>
              <a:rPr lang="en-GB" sz="2400" dirty="0"/>
              <a:t>announces </a:t>
            </a:r>
            <a:r>
              <a:rPr lang="en-GB" sz="2400" dirty="0" smtClean="0"/>
              <a:t>b</a:t>
            </a:r>
          </a:p>
          <a:p>
            <a:pPr marL="0" indent="0">
              <a:lnSpc>
                <a:spcPct val="120000"/>
              </a:lnSpc>
              <a:buNone/>
            </a:pPr>
            <a:r>
              <a:rPr lang="en-GB" sz="2400" dirty="0"/>
              <a:t>6. Alice and Bob discard any bits where </a:t>
            </a:r>
            <a:r>
              <a:rPr lang="en-GB" sz="2400" dirty="0" smtClean="0"/>
              <a:t>Bob measured </a:t>
            </a:r>
            <a:r>
              <a:rPr lang="en-GB" sz="2400" dirty="0"/>
              <a:t>a different basis than </a:t>
            </a:r>
            <a:r>
              <a:rPr lang="en-GB" sz="2400" dirty="0" smtClean="0"/>
              <a:t>Alice prepared</a:t>
            </a:r>
            <a:r>
              <a:rPr lang="en-GB" sz="2400" dirty="0"/>
              <a:t>. With high probability there are </a:t>
            </a:r>
            <a:r>
              <a:rPr lang="en-GB" sz="2400" dirty="0" smtClean="0"/>
              <a:t>at least </a:t>
            </a:r>
            <a:r>
              <a:rPr lang="en-GB" sz="2400" dirty="0"/>
              <a:t>2n bits left (if not abort the protocol</a:t>
            </a:r>
            <a:r>
              <a:rPr lang="en-GB" sz="2400" dirty="0" smtClean="0"/>
              <a:t>). They </a:t>
            </a:r>
            <a:r>
              <a:rPr lang="en-GB" sz="2400" dirty="0"/>
              <a:t>keep 2n bits</a:t>
            </a:r>
            <a:r>
              <a:rPr lang="en-GB" sz="2400" dirty="0" smtClean="0"/>
              <a:t>.</a:t>
            </a:r>
            <a:endParaRPr lang="en-GB" sz="2400" dirty="0"/>
          </a:p>
        </p:txBody>
      </p:sp>
      <p:graphicFrame>
        <p:nvGraphicFramePr>
          <p:cNvPr id="165892"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047" name="Photo Editor Photo" r:id="rId4" imgW="438095" imgH="257007" progId="MSPhotoEd.3">
                  <p:embed/>
                </p:oleObj>
              </mc:Choice>
              <mc:Fallback>
                <p:oleObj name="Photo Editor Photo" r:id="rId4" imgW="438095" imgH="257007" progId="MSPhotoEd.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16640804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endParaRPr lang="en-US" dirty="0"/>
          </a:p>
        </p:txBody>
      </p:sp>
      <p:sp>
        <p:nvSpPr>
          <p:cNvPr id="165890" name="Rectangle 2"/>
          <p:cNvSpPr>
            <a:spLocks noGrp="1" noChangeArrowheads="1"/>
          </p:cNvSpPr>
          <p:nvPr>
            <p:ph type="title"/>
          </p:nvPr>
        </p:nvSpPr>
        <p:spPr>
          <a:xfrm>
            <a:off x="1981200" y="533400"/>
            <a:ext cx="7950200" cy="838200"/>
          </a:xfrm>
        </p:spPr>
        <p:txBody>
          <a:bodyPr/>
          <a:lstStyle/>
          <a:p>
            <a:pPr algn="l"/>
            <a:r>
              <a:rPr lang="en-GB" sz="3200" dirty="0" smtClean="0">
                <a:solidFill>
                  <a:srgbClr val="00B0F0"/>
                </a:solidFill>
              </a:rPr>
              <a:t>BB84</a:t>
            </a:r>
            <a:endParaRPr lang="en-GB" sz="3200" dirty="0">
              <a:solidFill>
                <a:srgbClr val="00B0F0"/>
              </a:solidFill>
            </a:endParaRPr>
          </a:p>
        </p:txBody>
      </p:sp>
      <p:sp>
        <p:nvSpPr>
          <p:cNvPr id="165891" name="Rectangle 3"/>
          <p:cNvSpPr>
            <a:spLocks noGrp="1" noChangeArrowheads="1"/>
          </p:cNvSpPr>
          <p:nvPr>
            <p:ph type="body" idx="1"/>
          </p:nvPr>
        </p:nvSpPr>
        <p:spPr>
          <a:xfrm>
            <a:off x="2133600" y="1447800"/>
            <a:ext cx="8153400" cy="4724400"/>
          </a:xfrm>
        </p:spPr>
        <p:txBody>
          <a:bodyPr>
            <a:normAutofit/>
          </a:bodyPr>
          <a:lstStyle/>
          <a:p>
            <a:pPr marL="0" indent="0">
              <a:lnSpc>
                <a:spcPct val="120000"/>
              </a:lnSpc>
              <a:buNone/>
            </a:pPr>
            <a:r>
              <a:rPr lang="en-GB" sz="2400" dirty="0"/>
              <a:t>7. Alice selects a subset of n bits that serve as the ‘check bits’, a check on Eves interference, and tells Bob which bits were </a:t>
            </a:r>
            <a:r>
              <a:rPr lang="en-GB" sz="2400" dirty="0" smtClean="0"/>
              <a:t>selected</a:t>
            </a:r>
          </a:p>
          <a:p>
            <a:pPr marL="0" indent="0">
              <a:buNone/>
            </a:pPr>
            <a:r>
              <a:rPr lang="en-GB" sz="2400" dirty="0"/>
              <a:t>8. Alice and Bob announce and compare </a:t>
            </a:r>
            <a:r>
              <a:rPr lang="en-GB" sz="2400" dirty="0" smtClean="0"/>
              <a:t>the values </a:t>
            </a:r>
            <a:r>
              <a:rPr lang="en-GB" sz="2400" dirty="0"/>
              <a:t>of the n ‘check bits’. If more than </a:t>
            </a:r>
            <a:r>
              <a:rPr lang="en-GB" sz="2400" dirty="0" smtClean="0"/>
              <a:t>an acceptable </a:t>
            </a:r>
            <a:r>
              <a:rPr lang="en-GB" sz="2400" dirty="0"/>
              <a:t>number disagree then they </a:t>
            </a:r>
            <a:r>
              <a:rPr lang="en-GB" sz="2400" dirty="0" smtClean="0"/>
              <a:t>abort the </a:t>
            </a:r>
            <a:r>
              <a:rPr lang="en-GB" sz="2400" dirty="0"/>
              <a:t>protocol</a:t>
            </a:r>
          </a:p>
          <a:p>
            <a:pPr marL="0" indent="0">
              <a:buNone/>
            </a:pPr>
            <a:r>
              <a:rPr lang="en-GB" sz="2400" dirty="0"/>
              <a:t>9. Alice and Bob perform </a:t>
            </a:r>
            <a:r>
              <a:rPr lang="en-GB" sz="2400" dirty="0" smtClean="0"/>
              <a:t>information reconciliation </a:t>
            </a:r>
            <a:r>
              <a:rPr lang="en-GB" sz="2400" dirty="0"/>
              <a:t>and privacy amplification </a:t>
            </a:r>
            <a:r>
              <a:rPr lang="en-GB" sz="2400" dirty="0" smtClean="0"/>
              <a:t>on the </a:t>
            </a:r>
            <a:r>
              <a:rPr lang="en-GB" sz="2400" dirty="0"/>
              <a:t>remaining </a:t>
            </a:r>
            <a:r>
              <a:rPr lang="en-GB" sz="2400" i="1" dirty="0"/>
              <a:t>n </a:t>
            </a:r>
            <a:r>
              <a:rPr lang="en-GB" sz="2400" dirty="0"/>
              <a:t>bits to obtain </a:t>
            </a:r>
            <a:r>
              <a:rPr lang="en-GB" sz="2400" i="1" dirty="0"/>
              <a:t>m </a:t>
            </a:r>
            <a:r>
              <a:rPr lang="en-GB" sz="2400" dirty="0"/>
              <a:t>shared </a:t>
            </a:r>
            <a:r>
              <a:rPr lang="en-GB" sz="2400" dirty="0" smtClean="0"/>
              <a:t>key bits</a:t>
            </a:r>
            <a:endParaRPr lang="en-GB" sz="2400" dirty="0"/>
          </a:p>
        </p:txBody>
      </p:sp>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4247951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endParaRPr lang="en-US" dirty="0"/>
          </a:p>
        </p:txBody>
      </p:sp>
      <p:sp>
        <p:nvSpPr>
          <p:cNvPr id="165890" name="Rectangle 2"/>
          <p:cNvSpPr>
            <a:spLocks noGrp="1" noChangeArrowheads="1"/>
          </p:cNvSpPr>
          <p:nvPr>
            <p:ph type="title"/>
          </p:nvPr>
        </p:nvSpPr>
        <p:spPr>
          <a:xfrm>
            <a:off x="1981200" y="533400"/>
            <a:ext cx="7950200" cy="838200"/>
          </a:xfrm>
        </p:spPr>
        <p:txBody>
          <a:bodyPr/>
          <a:lstStyle/>
          <a:p>
            <a:pPr algn="l"/>
            <a:r>
              <a:rPr lang="en-GB" sz="3200" dirty="0" smtClean="0">
                <a:solidFill>
                  <a:srgbClr val="00B0F0"/>
                </a:solidFill>
              </a:rPr>
              <a:t>B92</a:t>
            </a:r>
            <a:endParaRPr lang="en-GB" sz="3200" dirty="0">
              <a:solidFill>
                <a:srgbClr val="00B0F0"/>
              </a:solidFill>
            </a:endParaRPr>
          </a:p>
        </p:txBody>
      </p:sp>
      <p:sp>
        <p:nvSpPr>
          <p:cNvPr id="165891" name="Rectangle 3"/>
          <p:cNvSpPr>
            <a:spLocks noGrp="1" noChangeArrowheads="1"/>
          </p:cNvSpPr>
          <p:nvPr>
            <p:ph type="body" idx="1"/>
          </p:nvPr>
        </p:nvSpPr>
        <p:spPr>
          <a:xfrm>
            <a:off x="2133600" y="1447800"/>
            <a:ext cx="8153400" cy="4724400"/>
          </a:xfrm>
        </p:spPr>
        <p:txBody>
          <a:bodyPr>
            <a:normAutofit/>
          </a:bodyPr>
          <a:lstStyle/>
          <a:p>
            <a:pPr marL="0" indent="0">
              <a:buNone/>
            </a:pPr>
            <a:r>
              <a:rPr lang="en-GB" sz="2400" dirty="0"/>
              <a:t>We consider what happens to one bit at a </a:t>
            </a:r>
            <a:r>
              <a:rPr lang="en-GB" sz="2400" dirty="0" smtClean="0"/>
              <a:t>time. Generalisation </a:t>
            </a:r>
            <a:r>
              <a:rPr lang="en-GB" sz="2400" dirty="0"/>
              <a:t>to a block follow naturally as with BB84</a:t>
            </a:r>
          </a:p>
          <a:p>
            <a:pPr marL="457200" indent="-457200">
              <a:buAutoNum type="arabicPeriod"/>
            </a:pPr>
            <a:r>
              <a:rPr lang="en-GB" sz="2400" dirty="0" smtClean="0"/>
              <a:t>Alice </a:t>
            </a:r>
            <a:r>
              <a:rPr lang="en-GB" sz="2400" dirty="0"/>
              <a:t>prepares one random classical bit </a:t>
            </a:r>
            <a:r>
              <a:rPr lang="en-GB" sz="2400" i="1" dirty="0"/>
              <a:t>a, </a:t>
            </a:r>
            <a:r>
              <a:rPr lang="en-GB" sz="2400" dirty="0" smtClean="0"/>
              <a:t>and depending </a:t>
            </a:r>
            <a:r>
              <a:rPr lang="en-GB" sz="2400" dirty="0"/>
              <a:t>upon the result sends </a:t>
            </a:r>
            <a:r>
              <a:rPr lang="en-GB" sz="2400" dirty="0" smtClean="0"/>
              <a:t>Bob</a:t>
            </a:r>
          </a:p>
          <a:p>
            <a:pPr marL="457200" indent="-457200">
              <a:buAutoNum type="arabicPeriod"/>
            </a:pPr>
            <a:endParaRPr lang="en-GB" sz="2400" dirty="0"/>
          </a:p>
          <a:p>
            <a:pPr marL="457200" indent="-457200">
              <a:buAutoNum type="arabicPeriod"/>
            </a:pPr>
            <a:endParaRPr lang="en-GB" sz="2400" dirty="0" smtClean="0"/>
          </a:p>
          <a:p>
            <a:pPr marL="457200" indent="-457200">
              <a:buAutoNum type="arabicPeriod"/>
            </a:pPr>
            <a:endParaRPr lang="en-GB" sz="2400" dirty="0"/>
          </a:p>
          <a:p>
            <a:pPr marL="0" indent="0">
              <a:buNone/>
            </a:pPr>
            <a:r>
              <a:rPr lang="en-GB" sz="2400" dirty="0"/>
              <a:t>2. Depending upon the random classical bit a’ that </a:t>
            </a:r>
            <a:r>
              <a:rPr lang="en-GB" sz="2400" dirty="0" smtClean="0"/>
              <a:t>Bob generated</a:t>
            </a:r>
            <a:r>
              <a:rPr lang="en-GB" sz="2400" dirty="0"/>
              <a:t>, Bob uses either the Z or X basis </a:t>
            </a:r>
            <a:r>
              <a:rPr lang="en-GB" sz="2400" dirty="0" smtClean="0"/>
              <a:t>and obtains </a:t>
            </a:r>
            <a:r>
              <a:rPr lang="en-GB" sz="2400" dirty="0"/>
              <a:t>his result b - which is either a 0 or a </a:t>
            </a:r>
            <a:r>
              <a:rPr lang="en-GB" sz="2400" dirty="0" smtClean="0"/>
              <a:t>1</a:t>
            </a:r>
            <a:endParaRPr lang="en-GB" sz="2400" dirty="0"/>
          </a:p>
        </p:txBody>
      </p:sp>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graphicFrame>
        <p:nvGraphicFramePr>
          <p:cNvPr id="2" name="Object 1"/>
          <p:cNvGraphicFramePr>
            <a:graphicFrameLocks noChangeAspect="1"/>
          </p:cNvGraphicFramePr>
          <p:nvPr>
            <p:extLst>
              <p:ext uri="{D42A27DB-BD31-4B8C-83A1-F6EECF244321}">
                <p14:modId xmlns:p14="http://schemas.microsoft.com/office/powerpoint/2010/main" val="410492739"/>
              </p:ext>
            </p:extLst>
          </p:nvPr>
        </p:nvGraphicFramePr>
        <p:xfrm>
          <a:off x="4960938" y="3078163"/>
          <a:ext cx="3106737" cy="1241425"/>
        </p:xfrm>
        <a:graphic>
          <a:graphicData uri="http://schemas.openxmlformats.org/presentationml/2006/ole">
            <mc:AlternateContent xmlns:mc="http://schemas.openxmlformats.org/markup-compatibility/2006">
              <mc:Choice xmlns:v="urn:schemas-microsoft-com:vml" Requires="v">
                <p:oleObj spid="_x0000_s3117" name="Equation" r:id="rId4" imgW="1206360" imgH="482400" progId="Equation.DSMT4">
                  <p:embed/>
                </p:oleObj>
              </mc:Choice>
              <mc:Fallback>
                <p:oleObj name="Equation" r:id="rId4" imgW="1206360" imgH="482400" progId="Equation.DSMT4">
                  <p:embed/>
                  <p:pic>
                    <p:nvPicPr>
                      <p:cNvPr id="0" name=""/>
                      <p:cNvPicPr/>
                      <p:nvPr/>
                    </p:nvPicPr>
                    <p:blipFill>
                      <a:blip r:embed="rId5"/>
                      <a:stretch>
                        <a:fillRect/>
                      </a:stretch>
                    </p:blipFill>
                    <p:spPr>
                      <a:xfrm>
                        <a:off x="4960938" y="3078163"/>
                        <a:ext cx="3106737" cy="1241425"/>
                      </a:xfrm>
                      <a:prstGeom prst="rect">
                        <a:avLst/>
                      </a:prstGeom>
                    </p:spPr>
                  </p:pic>
                </p:oleObj>
              </mc:Fallback>
            </mc:AlternateContent>
          </a:graphicData>
        </a:graphic>
      </p:graphicFrame>
    </p:spTree>
    <p:extLst>
      <p:ext uri="{BB962C8B-B14F-4D97-AF65-F5344CB8AC3E}">
        <p14:creationId xmlns:p14="http://schemas.microsoft.com/office/powerpoint/2010/main" val="3006879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1981200" y="533400"/>
            <a:ext cx="7950200" cy="838200"/>
          </a:xfrm>
        </p:spPr>
        <p:txBody>
          <a:bodyPr/>
          <a:lstStyle/>
          <a:p>
            <a:pPr algn="l"/>
            <a:r>
              <a:rPr lang="en-GB" sz="3200" dirty="0" smtClean="0">
                <a:solidFill>
                  <a:srgbClr val="00B0F0"/>
                </a:solidFill>
              </a:rPr>
              <a:t>B92</a:t>
            </a:r>
            <a:endParaRPr lang="en-GB" sz="3200" dirty="0">
              <a:solidFill>
                <a:srgbClr val="00B0F0"/>
              </a:solidFill>
            </a:endParaRPr>
          </a:p>
        </p:txBody>
      </p:sp>
      <p:sp>
        <p:nvSpPr>
          <p:cNvPr id="165891" name="Rectangle 3"/>
          <p:cNvSpPr>
            <a:spLocks noGrp="1" noChangeArrowheads="1"/>
          </p:cNvSpPr>
          <p:nvPr>
            <p:ph type="body" idx="1"/>
          </p:nvPr>
        </p:nvSpPr>
        <p:spPr>
          <a:xfrm>
            <a:off x="2133600" y="1447800"/>
            <a:ext cx="8153400" cy="4724400"/>
          </a:xfrm>
        </p:spPr>
        <p:txBody>
          <a:bodyPr>
            <a:normAutofit/>
          </a:bodyPr>
          <a:lstStyle/>
          <a:p>
            <a:pPr marL="0" indent="0">
              <a:buNone/>
            </a:pPr>
            <a:r>
              <a:rPr lang="en-GB" sz="2400" dirty="0" smtClean="0"/>
              <a:t>3</a:t>
            </a:r>
            <a:r>
              <a:rPr lang="en-GB" sz="2400" dirty="0"/>
              <a:t>. Bob announces </a:t>
            </a:r>
            <a:r>
              <a:rPr lang="en-GB" sz="2400" i="1" dirty="0"/>
              <a:t>b </a:t>
            </a:r>
            <a:r>
              <a:rPr lang="en-GB" sz="2400" dirty="0"/>
              <a:t>but keeps </a:t>
            </a:r>
            <a:r>
              <a:rPr lang="en-GB" sz="2400" i="1" dirty="0"/>
              <a:t>a’ </a:t>
            </a:r>
            <a:r>
              <a:rPr lang="en-GB" sz="2400" dirty="0"/>
              <a:t>secret</a:t>
            </a:r>
          </a:p>
          <a:p>
            <a:pPr marL="0" indent="0">
              <a:buNone/>
            </a:pPr>
            <a:r>
              <a:rPr lang="en-GB" sz="2400" dirty="0"/>
              <a:t>4. Alice and Bob conduct a public discussion </a:t>
            </a:r>
            <a:r>
              <a:rPr lang="en-GB" sz="2400" dirty="0" smtClean="0"/>
              <a:t>keeping only </a:t>
            </a:r>
            <a:r>
              <a:rPr lang="en-GB" sz="2400" dirty="0"/>
              <a:t>those pairs {</a:t>
            </a:r>
            <a:r>
              <a:rPr lang="en-GB" sz="2400" i="1" dirty="0"/>
              <a:t>a, a’</a:t>
            </a:r>
            <a:r>
              <a:rPr lang="en-GB" sz="2400" dirty="0"/>
              <a:t>} for which </a:t>
            </a:r>
            <a:r>
              <a:rPr lang="en-GB" sz="2400" i="1" dirty="0"/>
              <a:t>b = 1. </a:t>
            </a:r>
            <a:r>
              <a:rPr lang="en-GB" sz="2400" dirty="0" smtClean="0"/>
              <a:t>Note that </a:t>
            </a:r>
            <a:r>
              <a:rPr lang="en-GB" sz="2400" dirty="0"/>
              <a:t>when </a:t>
            </a:r>
            <a:r>
              <a:rPr lang="en-GB" sz="2400" i="1" dirty="0"/>
              <a:t>a = a’, </a:t>
            </a:r>
            <a:r>
              <a:rPr lang="en-GB" sz="2400" dirty="0"/>
              <a:t>then </a:t>
            </a:r>
            <a:r>
              <a:rPr lang="en-GB" sz="2400" i="1" dirty="0"/>
              <a:t>b = 0. </a:t>
            </a:r>
            <a:r>
              <a:rPr lang="en-GB" sz="2400" dirty="0"/>
              <a:t>Only when </a:t>
            </a:r>
            <a:r>
              <a:rPr lang="en-GB" sz="2400" i="1" dirty="0"/>
              <a:t>a’ = 1 – </a:t>
            </a:r>
            <a:r>
              <a:rPr lang="en-GB" sz="2400" i="1" dirty="0" smtClean="0"/>
              <a:t>a </a:t>
            </a:r>
            <a:r>
              <a:rPr lang="en-GB" sz="2400" dirty="0" smtClean="0"/>
              <a:t>does </a:t>
            </a:r>
            <a:r>
              <a:rPr lang="en-GB" sz="2400" i="1" dirty="0"/>
              <a:t>b = 1 </a:t>
            </a:r>
            <a:r>
              <a:rPr lang="en-GB" sz="2400" dirty="0"/>
              <a:t>and this occurs with probability </a:t>
            </a:r>
            <a:r>
              <a:rPr lang="en-GB" sz="2400" i="1" dirty="0"/>
              <a:t>½</a:t>
            </a:r>
          </a:p>
          <a:p>
            <a:pPr marL="0" indent="0">
              <a:buNone/>
            </a:pPr>
            <a:r>
              <a:rPr lang="en-GB" sz="2400" dirty="0"/>
              <a:t>5. The final key is </a:t>
            </a:r>
            <a:r>
              <a:rPr lang="en-GB" sz="2400" i="1" dirty="0"/>
              <a:t>a for Alice and 1 – a’ for Bob</a:t>
            </a:r>
            <a:endParaRPr lang="en-GB" sz="2400" dirty="0"/>
          </a:p>
        </p:txBody>
      </p:sp>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35696677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endParaRPr lang="en-US" dirty="0"/>
          </a:p>
        </p:txBody>
      </p:sp>
      <p:sp>
        <p:nvSpPr>
          <p:cNvPr id="165890" name="Rectangle 2"/>
          <p:cNvSpPr>
            <a:spLocks noGrp="1" noChangeArrowheads="1"/>
          </p:cNvSpPr>
          <p:nvPr>
            <p:ph type="title"/>
          </p:nvPr>
        </p:nvSpPr>
        <p:spPr>
          <a:xfrm>
            <a:off x="1981200" y="533400"/>
            <a:ext cx="7950200" cy="838200"/>
          </a:xfrm>
        </p:spPr>
        <p:txBody>
          <a:bodyPr/>
          <a:lstStyle/>
          <a:p>
            <a:pPr algn="l"/>
            <a:r>
              <a:rPr lang="en-GB" sz="3200" dirty="0" smtClean="0">
                <a:solidFill>
                  <a:srgbClr val="00B0F0"/>
                </a:solidFill>
              </a:rPr>
              <a:t>E91</a:t>
            </a:r>
            <a:endParaRPr lang="en-GB" sz="3200" dirty="0">
              <a:solidFill>
                <a:srgbClr val="00B0F0"/>
              </a:solidFill>
            </a:endParaRPr>
          </a:p>
        </p:txBody>
      </p:sp>
      <p:sp>
        <p:nvSpPr>
          <p:cNvPr id="165891" name="Rectangle 3"/>
          <p:cNvSpPr>
            <a:spLocks noGrp="1" noChangeArrowheads="1"/>
          </p:cNvSpPr>
          <p:nvPr>
            <p:ph type="body" idx="1"/>
          </p:nvPr>
        </p:nvSpPr>
        <p:spPr>
          <a:xfrm>
            <a:off x="2133600" y="1447800"/>
            <a:ext cx="8153400" cy="4724400"/>
          </a:xfrm>
        </p:spPr>
        <p:txBody>
          <a:bodyPr>
            <a:normAutofit/>
          </a:bodyPr>
          <a:lstStyle/>
          <a:p>
            <a:pPr marL="0" indent="0">
              <a:buNone/>
            </a:pPr>
            <a:r>
              <a:rPr lang="en-GB" sz="2400" dirty="0" smtClean="0"/>
              <a:t>See The Ekert Protocol by Nina </a:t>
            </a:r>
            <a:r>
              <a:rPr lang="en-GB" sz="2400" dirty="0" err="1"/>
              <a:t>Nikolina</a:t>
            </a:r>
            <a:r>
              <a:rPr lang="en-GB" sz="2400" dirty="0"/>
              <a:t> </a:t>
            </a:r>
            <a:r>
              <a:rPr lang="en-GB" sz="2400" dirty="0" err="1" smtClean="0"/>
              <a:t>Ilic</a:t>
            </a:r>
            <a:r>
              <a:rPr lang="en-GB" sz="2400" dirty="0" smtClean="0"/>
              <a:t>:</a:t>
            </a:r>
          </a:p>
          <a:p>
            <a:pPr marL="0" indent="0">
              <a:buNone/>
            </a:pPr>
            <a:endParaRPr lang="en-GB" sz="2400" dirty="0" smtClean="0">
              <a:hlinkClick r:id="rId3"/>
            </a:endParaRPr>
          </a:p>
          <a:p>
            <a:pPr marL="0" indent="0">
              <a:buNone/>
            </a:pPr>
            <a:r>
              <a:rPr lang="en-GB" sz="2400" dirty="0" smtClean="0">
                <a:hlinkClick r:id="rId3"/>
              </a:rPr>
              <a:t>http</a:t>
            </a:r>
            <a:r>
              <a:rPr lang="en-GB" sz="2400" dirty="0">
                <a:hlinkClick r:id="rId3"/>
              </a:rPr>
              <a:t>://</a:t>
            </a:r>
            <a:r>
              <a:rPr lang="en-GB" sz="2400" dirty="0" smtClean="0">
                <a:hlinkClick r:id="rId3"/>
              </a:rPr>
              <a:t>www.ux1.eiu.edu</a:t>
            </a:r>
            <a:r>
              <a:rPr lang="en-GB" sz="2400" dirty="0">
                <a:hlinkClick r:id="rId3"/>
              </a:rPr>
              <a:t>/~</a:t>
            </a:r>
            <a:r>
              <a:rPr lang="en-GB" sz="2400" dirty="0" smtClean="0">
                <a:hlinkClick r:id="rId3"/>
              </a:rPr>
              <a:t>nilic/Nina's-article.pdf</a:t>
            </a:r>
            <a:endParaRPr lang="en-GB" sz="2400" dirty="0" smtClean="0"/>
          </a:p>
          <a:p>
            <a:pPr marL="0" indent="0">
              <a:buNone/>
            </a:pPr>
            <a:r>
              <a:rPr lang="en-GB" sz="2400" dirty="0" smtClean="0"/>
              <a:t>and </a:t>
            </a:r>
          </a:p>
          <a:p>
            <a:pPr marL="0" indent="0">
              <a:buNone/>
            </a:pPr>
            <a:r>
              <a:rPr lang="en-GB" sz="2400" dirty="0" err="1" smtClean="0"/>
              <a:t>Ekert’s</a:t>
            </a:r>
            <a:r>
              <a:rPr lang="en-GB" sz="2400" dirty="0" smtClean="0"/>
              <a:t> original paper: ‘Quantum </a:t>
            </a:r>
            <a:r>
              <a:rPr lang="en-GB" sz="2400" dirty="0"/>
              <a:t>cryptography based on Bell's </a:t>
            </a:r>
            <a:r>
              <a:rPr lang="en-GB" sz="2400" dirty="0" smtClean="0"/>
              <a:t>theorem’, </a:t>
            </a:r>
            <a:r>
              <a:rPr lang="en-GB" sz="2400" dirty="0"/>
              <a:t>Physical Review Letters, vol. 67, no. 6, 5 August 1991, pp. 661 - 663.</a:t>
            </a:r>
            <a:r>
              <a:rPr lang="en-GB" sz="2400" dirty="0"/>
              <a:t/>
            </a:r>
            <a:br>
              <a:rPr lang="en-GB" sz="2400" dirty="0"/>
            </a:br>
            <a:endParaRPr lang="en-GB" sz="2400" dirty="0" smtClean="0"/>
          </a:p>
          <a:p>
            <a:pPr marL="0" indent="0">
              <a:buNone/>
            </a:pPr>
            <a:r>
              <a:rPr lang="en-GB" sz="2400" dirty="0" smtClean="0">
                <a:hlinkClick r:id="rId4"/>
              </a:rPr>
              <a:t>http</a:t>
            </a:r>
            <a:r>
              <a:rPr lang="en-GB" sz="2400" dirty="0">
                <a:hlinkClick r:id="rId4"/>
              </a:rPr>
              <a:t>://</a:t>
            </a:r>
            <a:r>
              <a:rPr lang="en-GB" sz="2400" dirty="0" smtClean="0">
                <a:hlinkClick r:id="rId4"/>
              </a:rPr>
              <a:t>prola.aps.org/pdf/PRL/v67/i6/p661_1</a:t>
            </a:r>
            <a:r>
              <a:rPr lang="en-GB" sz="2400" dirty="0" smtClean="0"/>
              <a:t> </a:t>
            </a:r>
          </a:p>
          <a:p>
            <a:pPr marL="0" indent="0">
              <a:buNone/>
            </a:pPr>
            <a:endParaRPr lang="en-GB" sz="2400" dirty="0"/>
          </a:p>
        </p:txBody>
      </p:sp>
      <p:sp>
        <p:nvSpPr>
          <p:cNvPr id="165893" name="Line 5"/>
          <p:cNvSpPr>
            <a:spLocks noChangeShapeType="1"/>
          </p:cNvSpPr>
          <p:nvPr/>
        </p:nvSpPr>
        <p:spPr bwMode="auto">
          <a:xfrm>
            <a:off x="2057400" y="1371600"/>
            <a:ext cx="7924800" cy="0"/>
          </a:xfrm>
          <a:prstGeom prst="line">
            <a:avLst/>
          </a:prstGeom>
          <a:noFill/>
          <a:ln w="9525">
            <a:solidFill>
              <a:schemeClr val="tx1"/>
            </a:solidFill>
            <a:round/>
            <a:headEnd/>
            <a:tailEnd/>
          </a:ln>
          <a:effectLst/>
        </p:spPr>
        <p:txBody>
          <a:bodyPr wrap="none" anchor="ctr"/>
          <a:lstStyle/>
          <a:p>
            <a:endParaRPr lang="en-GB"/>
          </a:p>
        </p:txBody>
      </p:sp>
      <p:sp>
        <p:nvSpPr>
          <p:cNvPr id="165894" name="Line 6"/>
          <p:cNvSpPr>
            <a:spLocks noChangeShapeType="1"/>
          </p:cNvSpPr>
          <p:nvPr/>
        </p:nvSpPr>
        <p:spPr bwMode="auto">
          <a:xfrm>
            <a:off x="2057400" y="6172200"/>
            <a:ext cx="7924800" cy="0"/>
          </a:xfrm>
          <a:prstGeom prst="line">
            <a:avLst/>
          </a:prstGeom>
          <a:noFill/>
          <a:ln w="9525">
            <a:solidFill>
              <a:schemeClr val="tx1"/>
            </a:solidFill>
            <a:round/>
            <a:headEnd/>
            <a:tailEnd/>
          </a:ln>
          <a:effectLst/>
        </p:spPr>
        <p:txBody>
          <a:bodyPr wrap="none" anchor="ctr"/>
          <a:lstStyle/>
          <a:p>
            <a:endParaRPr lang="en-GB"/>
          </a:p>
        </p:txBody>
      </p:sp>
    </p:spTree>
    <p:extLst>
      <p:ext uri="{BB962C8B-B14F-4D97-AF65-F5344CB8AC3E}">
        <p14:creationId xmlns:p14="http://schemas.microsoft.com/office/powerpoint/2010/main" val="3179984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3a – Key Agreement</a:t>
            </a:r>
            <a:endParaRPr lang="en-GB" sz="2800" dirty="0"/>
          </a:p>
        </p:txBody>
      </p:sp>
      <p:sp>
        <p:nvSpPr>
          <p:cNvPr id="3" name="Text Placeholder 2"/>
          <p:cNvSpPr>
            <a:spLocks noGrp="1"/>
          </p:cNvSpPr>
          <p:nvPr>
            <p:ph type="body" idx="1"/>
          </p:nvPr>
        </p:nvSpPr>
        <p:spPr/>
        <p:txBody>
          <a:bodyPr>
            <a:normAutofit fontScale="92500" lnSpcReduction="20000"/>
          </a:bodyPr>
          <a:lstStyle/>
          <a:p>
            <a:pPr marL="1371600" lvl="2" indent="-457200">
              <a:buFont typeface="Arial" panose="020B0604020202020204" pitchFamily="34" charset="0"/>
              <a:buChar char="•"/>
            </a:pPr>
            <a:r>
              <a:rPr lang="en-GB" sz="2800" dirty="0" smtClean="0"/>
              <a:t>Diffie Hellman Key Agreement Protocol</a:t>
            </a:r>
          </a:p>
          <a:p>
            <a:pPr marL="1371600" lvl="2" indent="-457200">
              <a:buFont typeface="Arial" panose="020B0604020202020204" pitchFamily="34" charset="0"/>
              <a:buChar char="•"/>
            </a:pPr>
            <a:r>
              <a:rPr lang="en-GB" sz="2800" dirty="0" smtClean="0"/>
              <a:t>BB84</a:t>
            </a:r>
          </a:p>
          <a:p>
            <a:pPr marL="1371600" lvl="2" indent="-457200">
              <a:buFont typeface="Arial" panose="020B0604020202020204" pitchFamily="34" charset="0"/>
              <a:buChar char="•"/>
            </a:pPr>
            <a:r>
              <a:rPr lang="en-GB" sz="2800" dirty="0" smtClean="0"/>
              <a:t>B92</a:t>
            </a:r>
          </a:p>
          <a:p>
            <a:pPr marL="1371600" lvl="2" indent="-457200">
              <a:buFont typeface="Arial" panose="020B0604020202020204" pitchFamily="34" charset="0"/>
              <a:buChar char="•"/>
            </a:pPr>
            <a:r>
              <a:rPr lang="en-GB" sz="2800" dirty="0" smtClean="0"/>
              <a:t>E91</a:t>
            </a:r>
            <a:endParaRPr lang="en-GB" sz="2800" dirty="0"/>
          </a:p>
        </p:txBody>
      </p:sp>
    </p:spTree>
    <p:extLst>
      <p:ext uri="{BB962C8B-B14F-4D97-AF65-F5344CB8AC3E}">
        <p14:creationId xmlns:p14="http://schemas.microsoft.com/office/powerpoint/2010/main" val="31908079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Shors </a:t>
            </a:r>
            <a:r>
              <a:rPr lang="en-GB" sz="2800" dirty="0" smtClean="0"/>
              <a:t>Algorithm</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230532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ltLang="en-US"/>
              <a:t>Lecture 1 - Quantum Postulates</a:t>
            </a:r>
          </a:p>
        </p:txBody>
      </p:sp>
      <p:sp>
        <p:nvSpPr>
          <p:cNvPr id="8" name="Slide Number Placeholder 5"/>
          <p:cNvSpPr>
            <a:spLocks noGrp="1"/>
          </p:cNvSpPr>
          <p:nvPr>
            <p:ph type="sldNum" sz="quarter" idx="12"/>
          </p:nvPr>
        </p:nvSpPr>
        <p:spPr/>
        <p:txBody>
          <a:bodyPr/>
          <a:lstStyle/>
          <a:p>
            <a:pPr>
              <a:defRPr/>
            </a:pPr>
            <a:fld id="{4EC797DB-B64F-483B-AD7E-F407030E60C9}" type="slidenum">
              <a:rPr lang="en-US" altLang="en-US"/>
              <a:pPr>
                <a:defRPr/>
              </a:pPr>
              <a:t>17</a:t>
            </a:fld>
            <a:endParaRPr lang="en-US" altLang="en-US"/>
          </a:p>
        </p:txBody>
      </p:sp>
      <p:sp>
        <p:nvSpPr>
          <p:cNvPr id="6148" name="Rectangle 2"/>
          <p:cNvSpPr>
            <a:spLocks noGrp="1" noChangeArrowheads="1"/>
          </p:cNvSpPr>
          <p:nvPr>
            <p:ph type="title"/>
          </p:nvPr>
        </p:nvSpPr>
        <p:spPr>
          <a:xfrm>
            <a:off x="1981200" y="533400"/>
            <a:ext cx="7950200" cy="838200"/>
          </a:xfrm>
        </p:spPr>
        <p:txBody>
          <a:bodyPr/>
          <a:lstStyle/>
          <a:p>
            <a:pPr algn="l"/>
            <a:r>
              <a:rPr lang="en-GB" altLang="en-US" sz="3600" dirty="0"/>
              <a:t>Areas for Discussion</a:t>
            </a:r>
            <a:endParaRPr lang="en-GB" altLang="en-US" dirty="0" smtClean="0"/>
          </a:p>
        </p:txBody>
      </p:sp>
      <p:sp>
        <p:nvSpPr>
          <p:cNvPr id="6149" name="Rectangle 3"/>
          <p:cNvSpPr>
            <a:spLocks noGrp="1" noChangeArrowheads="1"/>
          </p:cNvSpPr>
          <p:nvPr>
            <p:ph type="body" idx="1"/>
          </p:nvPr>
        </p:nvSpPr>
        <p:spPr>
          <a:xfrm>
            <a:off x="2133600" y="1371600"/>
            <a:ext cx="7848600" cy="4648200"/>
          </a:xfrm>
        </p:spPr>
        <p:txBody>
          <a:bodyPr/>
          <a:lstStyle/>
          <a:p>
            <a:pPr>
              <a:lnSpc>
                <a:spcPct val="90000"/>
              </a:lnSpc>
              <a:buFontTx/>
              <a:buNone/>
            </a:pPr>
            <a:r>
              <a:rPr lang="en-GB" altLang="en-US" smtClean="0"/>
              <a:t>Shors Algorithm</a:t>
            </a:r>
          </a:p>
          <a:p>
            <a:pPr lvl="1">
              <a:lnSpc>
                <a:spcPct val="90000"/>
              </a:lnSpc>
            </a:pPr>
            <a:r>
              <a:rPr lang="en-GB" altLang="en-US" smtClean="0"/>
              <a:t>Hidden Subgroup Problem</a:t>
            </a:r>
          </a:p>
          <a:p>
            <a:pPr lvl="1">
              <a:lnSpc>
                <a:spcPct val="90000"/>
              </a:lnSpc>
            </a:pPr>
            <a:r>
              <a:rPr lang="en-GB" altLang="en-US" smtClean="0"/>
              <a:t>A Cyclic Relationship for RSA</a:t>
            </a:r>
          </a:p>
          <a:p>
            <a:pPr lvl="1">
              <a:lnSpc>
                <a:spcPct val="90000"/>
              </a:lnSpc>
            </a:pPr>
            <a:r>
              <a:rPr lang="en-GB" altLang="en-US" smtClean="0"/>
              <a:t>The Quantum Fourier Transform</a:t>
            </a:r>
          </a:p>
          <a:p>
            <a:pPr lvl="1">
              <a:lnSpc>
                <a:spcPct val="90000"/>
              </a:lnSpc>
            </a:pPr>
            <a:r>
              <a:rPr lang="en-GB" altLang="en-US" smtClean="0"/>
              <a:t>Shors Algorithm </a:t>
            </a:r>
          </a:p>
          <a:p>
            <a:pPr lvl="1">
              <a:lnSpc>
                <a:spcPct val="90000"/>
              </a:lnSpc>
            </a:pPr>
            <a:r>
              <a:rPr lang="en-GB" altLang="en-US" smtClean="0"/>
              <a:t>Shors Algorithm and the DLP</a:t>
            </a:r>
          </a:p>
          <a:p>
            <a:pPr lvl="1">
              <a:lnSpc>
                <a:spcPct val="90000"/>
              </a:lnSpc>
            </a:pPr>
            <a:endParaRPr lang="en-GB" altLang="en-US" smtClean="0"/>
          </a:p>
        </p:txBody>
      </p:sp>
      <p:graphicFrame>
        <p:nvGraphicFramePr>
          <p:cNvPr id="6150" name="Object 5"/>
          <p:cNvGraphicFramePr>
            <a:graphicFrameLocks noChangeAspect="1"/>
          </p:cNvGraphicFramePr>
          <p:nvPr/>
        </p:nvGraphicFramePr>
        <p:xfrm>
          <a:off x="9220200" y="762000"/>
          <a:ext cx="742950" cy="433388"/>
        </p:xfrm>
        <a:graphic>
          <a:graphicData uri="http://schemas.openxmlformats.org/presentationml/2006/ole">
            <mc:AlternateContent xmlns:mc="http://schemas.openxmlformats.org/markup-compatibility/2006">
              <mc:Choice xmlns:v="urn:schemas-microsoft-com:vml" Requires="v">
                <p:oleObj spid="_x0000_s25610"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02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1" name="Line 6"/>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6152" name="Line 7"/>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623593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30CFA1E-03C1-4408-8AD0-61A20068D982}" type="slidenum">
              <a:rPr lang="en-US" altLang="en-US" sz="1400"/>
              <a:pPr>
                <a:spcBef>
                  <a:spcPct val="0"/>
                </a:spcBef>
                <a:buFontTx/>
                <a:buNone/>
              </a:pPr>
              <a:t>18</a:t>
            </a:fld>
            <a:endParaRPr lang="en-US" altLang="en-US" sz="1400"/>
          </a:p>
        </p:txBody>
      </p:sp>
      <p:sp>
        <p:nvSpPr>
          <p:cNvPr id="10243" name="Rectangle 2"/>
          <p:cNvSpPr>
            <a:spLocks noGrp="1" noChangeArrowheads="1"/>
          </p:cNvSpPr>
          <p:nvPr>
            <p:ph type="title"/>
          </p:nvPr>
        </p:nvSpPr>
        <p:spPr>
          <a:xfrm>
            <a:off x="1981200" y="533400"/>
            <a:ext cx="7950200" cy="838200"/>
          </a:xfrm>
        </p:spPr>
        <p:txBody>
          <a:bodyPr/>
          <a:lstStyle/>
          <a:p>
            <a:pPr algn="l"/>
            <a:r>
              <a:rPr lang="en-GB" altLang="en-US" sz="3600" dirty="0"/>
              <a:t>Introduction</a:t>
            </a:r>
            <a:endParaRPr lang="en-GB" altLang="en-US" dirty="0" smtClean="0"/>
          </a:p>
        </p:txBody>
      </p:sp>
      <p:sp>
        <p:nvSpPr>
          <p:cNvPr id="10244" name="Rectangle 3"/>
          <p:cNvSpPr>
            <a:spLocks noGrp="1" noChangeArrowheads="1"/>
          </p:cNvSpPr>
          <p:nvPr>
            <p:ph type="body" idx="1"/>
          </p:nvPr>
        </p:nvSpPr>
        <p:spPr>
          <a:xfrm>
            <a:off x="2133600" y="1268414"/>
            <a:ext cx="7850188" cy="4903787"/>
          </a:xfrm>
        </p:spPr>
        <p:txBody>
          <a:bodyPr>
            <a:normAutofit fontScale="92500" lnSpcReduction="10000"/>
          </a:bodyPr>
          <a:lstStyle/>
          <a:p>
            <a:pPr marL="0" indent="0">
              <a:buNone/>
            </a:pPr>
            <a:r>
              <a:rPr lang="en-GB" altLang="en-US" b="1" dirty="0"/>
              <a:t>Shor’s Algorithm</a:t>
            </a:r>
          </a:p>
          <a:p>
            <a:pPr marL="0" indent="0">
              <a:buNone/>
            </a:pPr>
            <a:r>
              <a:rPr lang="en-GB" altLang="en-US" dirty="0"/>
              <a:t>This has the potential to make any public key cryptography algorithm based on either the DLP or the IFP redundant.</a:t>
            </a:r>
          </a:p>
          <a:p>
            <a:r>
              <a:rPr lang="en-GB" altLang="en-US" dirty="0"/>
              <a:t>No more RSA, </a:t>
            </a:r>
            <a:r>
              <a:rPr lang="en-GB" altLang="en-US" dirty="0" smtClean="0"/>
              <a:t>DSA, El-Gamal</a:t>
            </a:r>
            <a:r>
              <a:rPr lang="en-GB" altLang="en-US" dirty="0"/>
              <a:t>, </a:t>
            </a:r>
            <a:r>
              <a:rPr lang="en-GB" altLang="en-US" dirty="0" smtClean="0"/>
              <a:t>...</a:t>
            </a:r>
          </a:p>
          <a:p>
            <a:r>
              <a:rPr lang="en-GB" altLang="en-US" dirty="0" smtClean="0"/>
              <a:t>Related to the Hidden subgroup problem for Abelian groups</a:t>
            </a:r>
            <a:endParaRPr lang="en-GB" altLang="en-US" dirty="0"/>
          </a:p>
          <a:p>
            <a:pPr marL="0" indent="0">
              <a:buNone/>
            </a:pPr>
            <a:endParaRPr lang="en-GB" altLang="en-US" dirty="0"/>
          </a:p>
          <a:p>
            <a:pPr marL="0" indent="0">
              <a:buNone/>
            </a:pPr>
            <a:r>
              <a:rPr lang="en-GB" altLang="en-US" b="1" dirty="0" err="1"/>
              <a:t>Grovers</a:t>
            </a:r>
            <a:r>
              <a:rPr lang="en-GB" altLang="en-US" b="1" dirty="0"/>
              <a:t> Algorithm</a:t>
            </a:r>
          </a:p>
          <a:p>
            <a:pPr marL="0" indent="0">
              <a:buNone/>
            </a:pPr>
            <a:r>
              <a:rPr lang="en-GB" altLang="en-US" dirty="0"/>
              <a:t>A search algorithm offering potential benefits over classical alternatives. </a:t>
            </a:r>
          </a:p>
          <a:p>
            <a:pPr marL="0" indent="0">
              <a:buNone/>
            </a:pPr>
            <a:r>
              <a:rPr lang="en-GB" altLang="en-US" dirty="0"/>
              <a:t>Is this the end of symmetric key cryptography?</a:t>
            </a:r>
            <a:endParaRPr lang="en-US" altLang="en-US" dirty="0"/>
          </a:p>
        </p:txBody>
      </p:sp>
      <p:sp>
        <p:nvSpPr>
          <p:cNvPr id="10246" name="Line 5"/>
          <p:cNvSpPr>
            <a:spLocks noChangeShapeType="1"/>
          </p:cNvSpPr>
          <p:nvPr/>
        </p:nvSpPr>
        <p:spPr bwMode="auto">
          <a:xfrm>
            <a:off x="2057400" y="1268413"/>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47"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778534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8B2DD572-ADDC-41F8-B2E1-7C1BB7B1F059}" type="slidenum">
              <a:rPr lang="en-US" altLang="en-US" sz="1400"/>
              <a:pPr>
                <a:spcBef>
                  <a:spcPct val="0"/>
                </a:spcBef>
                <a:buFontTx/>
                <a:buNone/>
              </a:pPr>
              <a:t>19</a:t>
            </a:fld>
            <a:endParaRPr lang="en-US" altLang="en-US" sz="1400"/>
          </a:p>
        </p:txBody>
      </p:sp>
      <p:sp>
        <p:nvSpPr>
          <p:cNvPr id="12291" name="Rectangle 2"/>
          <p:cNvSpPr>
            <a:spLocks noGrp="1" noChangeArrowheads="1"/>
          </p:cNvSpPr>
          <p:nvPr>
            <p:ph type="title"/>
          </p:nvPr>
        </p:nvSpPr>
        <p:spPr>
          <a:xfrm>
            <a:off x="1981200" y="533400"/>
            <a:ext cx="7950200" cy="838200"/>
          </a:xfrm>
        </p:spPr>
        <p:txBody>
          <a:bodyPr/>
          <a:lstStyle/>
          <a:p>
            <a:pPr algn="l"/>
            <a:r>
              <a:rPr lang="en-GB" altLang="en-US" sz="3600" dirty="0"/>
              <a:t>The Hidden Subgroup Problem</a:t>
            </a:r>
            <a:endParaRPr lang="en-GB" altLang="en-US" dirty="0" smtClean="0"/>
          </a:p>
        </p:txBody>
      </p:sp>
      <p:sp>
        <p:nvSpPr>
          <p:cNvPr id="12292" name="Rectangle 3"/>
          <p:cNvSpPr>
            <a:spLocks noGrp="1" noChangeArrowheads="1"/>
          </p:cNvSpPr>
          <p:nvPr>
            <p:ph type="body" idx="1"/>
          </p:nvPr>
        </p:nvSpPr>
        <p:spPr>
          <a:xfrm>
            <a:off x="1703389" y="1557338"/>
            <a:ext cx="8785225" cy="4614862"/>
          </a:xfrm>
        </p:spPr>
        <p:txBody>
          <a:bodyPr/>
          <a:lstStyle/>
          <a:p>
            <a:pPr marL="0" indent="0">
              <a:buNone/>
            </a:pPr>
            <a:r>
              <a:rPr lang="en-GB" altLang="en-US" dirty="0"/>
              <a:t>The Hidden Subgroup Problem may be stated as follows:</a:t>
            </a:r>
          </a:p>
          <a:p>
            <a:pPr marL="0" indent="0">
              <a:buNone/>
            </a:pPr>
            <a:r>
              <a:rPr lang="en-GB" altLang="en-US" dirty="0"/>
              <a:t>Input:	A finite abelian group G and a function  </a:t>
            </a:r>
          </a:p>
          <a:p>
            <a:pPr marL="0" indent="0">
              <a:buNone/>
            </a:pPr>
            <a:endParaRPr lang="en-GB" altLang="en-US" dirty="0"/>
          </a:p>
          <a:p>
            <a:pPr marL="0" indent="0">
              <a:buNone/>
            </a:pPr>
            <a:r>
              <a:rPr lang="en-GB" altLang="en-US" dirty="0" smtClean="0"/>
              <a:t>where </a:t>
            </a:r>
            <a:r>
              <a:rPr lang="en-GB" altLang="en-US" dirty="0"/>
              <a:t>R is a finite set </a:t>
            </a:r>
          </a:p>
          <a:p>
            <a:pPr marL="0" indent="0">
              <a:buNone/>
            </a:pPr>
            <a:endParaRPr lang="en-GB" altLang="en-US" dirty="0"/>
          </a:p>
          <a:p>
            <a:pPr marL="0" indent="0">
              <a:buNone/>
            </a:pPr>
            <a:r>
              <a:rPr lang="en-GB" altLang="en-US" dirty="0"/>
              <a:t>Promise: There exists a nontrivial subgroup H of G such that                    is constant and distinct on each </a:t>
            </a:r>
            <a:r>
              <a:rPr lang="en-GB" altLang="en-US" dirty="0" err="1"/>
              <a:t>coset</a:t>
            </a:r>
            <a:r>
              <a:rPr lang="en-GB" altLang="en-US" dirty="0"/>
              <a:t> of H </a:t>
            </a:r>
          </a:p>
          <a:p>
            <a:pPr marL="0" indent="0">
              <a:buNone/>
            </a:pPr>
            <a:endParaRPr lang="en-GB" altLang="en-US" dirty="0"/>
          </a:p>
          <a:p>
            <a:pPr marL="0" indent="0">
              <a:buNone/>
            </a:pPr>
            <a:r>
              <a:rPr lang="en-GB" altLang="en-US" dirty="0"/>
              <a:t>Output: A generating set for H   </a:t>
            </a:r>
          </a:p>
        </p:txBody>
      </p:sp>
      <p:sp>
        <p:nvSpPr>
          <p:cNvPr id="12294"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2295" name="Line 6"/>
          <p:cNvSpPr>
            <a:spLocks noChangeShapeType="1"/>
          </p:cNvSpPr>
          <p:nvPr/>
        </p:nvSpPr>
        <p:spPr bwMode="auto">
          <a:xfrm>
            <a:off x="2057400" y="616585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 name="Footer Placeholder 4"/>
          <p:cNvSpPr>
            <a:spLocks noGrp="1"/>
          </p:cNvSpPr>
          <p:nvPr>
            <p:ph type="ftr" sz="quarter" idx="11"/>
          </p:nvPr>
        </p:nvSpPr>
        <p:spPr/>
        <p:txBody>
          <a:bodyPr/>
          <a:lstStyle/>
          <a:p>
            <a:pPr>
              <a:defRPr/>
            </a:pPr>
            <a:endParaRPr lang="en-US" dirty="0"/>
          </a:p>
        </p:txBody>
      </p:sp>
      <p:graphicFrame>
        <p:nvGraphicFramePr>
          <p:cNvPr id="12297" name="Object 1"/>
          <p:cNvGraphicFramePr>
            <a:graphicFrameLocks noChangeAspect="1"/>
          </p:cNvGraphicFramePr>
          <p:nvPr/>
        </p:nvGraphicFramePr>
        <p:xfrm>
          <a:off x="5087939" y="2636839"/>
          <a:ext cx="1609725" cy="498475"/>
        </p:xfrm>
        <a:graphic>
          <a:graphicData uri="http://schemas.openxmlformats.org/presentationml/2006/ole">
            <mc:AlternateContent xmlns:mc="http://schemas.openxmlformats.org/markup-compatibility/2006">
              <mc:Choice xmlns:v="urn:schemas-microsoft-com:vml" Requires="v">
                <p:oleObj spid="_x0000_s5166" name="Equation" r:id="rId4" imgW="660113" imgH="203112" progId="Equation.DSMT4">
                  <p:embed/>
                </p:oleObj>
              </mc:Choice>
              <mc:Fallback>
                <p:oleObj name="Equation" r:id="rId4" imgW="660113"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7939" y="2636839"/>
                        <a:ext cx="160972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298" name="Object 2"/>
          <p:cNvGraphicFramePr>
            <a:graphicFrameLocks noChangeAspect="1"/>
          </p:cNvGraphicFramePr>
          <p:nvPr>
            <p:extLst>
              <p:ext uri="{D42A27DB-BD31-4B8C-83A1-F6EECF244321}">
                <p14:modId xmlns:p14="http://schemas.microsoft.com/office/powerpoint/2010/main" val="1161111484"/>
              </p:ext>
            </p:extLst>
          </p:nvPr>
        </p:nvGraphicFramePr>
        <p:xfrm>
          <a:off x="2428875" y="4514292"/>
          <a:ext cx="1376643" cy="426298"/>
        </p:xfrm>
        <a:graphic>
          <a:graphicData uri="http://schemas.openxmlformats.org/presentationml/2006/ole">
            <mc:AlternateContent xmlns:mc="http://schemas.openxmlformats.org/markup-compatibility/2006">
              <mc:Choice xmlns:v="urn:schemas-microsoft-com:vml" Requires="v">
                <p:oleObj spid="_x0000_s5167" name="Equation" r:id="rId6" imgW="660113" imgH="203112" progId="Equation.DSMT4">
                  <p:embed/>
                </p:oleObj>
              </mc:Choice>
              <mc:Fallback>
                <p:oleObj name="Equation" r:id="rId6" imgW="660113"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28875" y="4514292"/>
                        <a:ext cx="1376643" cy="426298"/>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053987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Key Agreement Protocols</a:t>
            </a:r>
            <a:endParaRPr lang="en-GB" sz="2800" dirty="0"/>
          </a:p>
        </p:txBody>
      </p:sp>
      <p:sp>
        <p:nvSpPr>
          <p:cNvPr id="3" name="Text Placeholder 2"/>
          <p:cNvSpPr>
            <a:spLocks noGrp="1"/>
          </p:cNvSpPr>
          <p:nvPr>
            <p:ph type="body" idx="1"/>
          </p:nvPr>
        </p:nvSpPr>
        <p:spPr/>
        <p:txBody>
          <a:bodyPr>
            <a:normAutofit/>
          </a:bodyPr>
          <a:lstStyle/>
          <a:p>
            <a:pPr marL="1371600" lvl="2" indent="-457200">
              <a:buFont typeface="Arial" panose="020B0604020202020204" pitchFamily="34" charset="0"/>
              <a:buChar char="•"/>
            </a:pPr>
            <a:r>
              <a:rPr lang="en-GB" sz="2800" dirty="0"/>
              <a:t>Diffie Hellman Key Agreement Protocol</a:t>
            </a:r>
          </a:p>
          <a:p>
            <a:pPr marL="1371600" lvl="2" indent="-457200">
              <a:buFont typeface="Arial" panose="020B0604020202020204" pitchFamily="34" charset="0"/>
              <a:buChar char="•"/>
            </a:pPr>
            <a:r>
              <a:rPr lang="en-GB" sz="2800" dirty="0"/>
              <a:t>BB84</a:t>
            </a:r>
          </a:p>
          <a:p>
            <a:pPr marL="1371600" lvl="2" indent="-457200">
              <a:buFont typeface="Arial" panose="020B0604020202020204" pitchFamily="34" charset="0"/>
              <a:buChar char="•"/>
            </a:pPr>
            <a:r>
              <a:rPr lang="en-GB" sz="2800" dirty="0" smtClean="0"/>
              <a:t>B92</a:t>
            </a:r>
            <a:endParaRPr lang="en-GB" sz="2800" dirty="0"/>
          </a:p>
          <a:p>
            <a:pPr lvl="2"/>
            <a:endParaRPr lang="en-GB" sz="2800" dirty="0"/>
          </a:p>
        </p:txBody>
      </p:sp>
    </p:spTree>
    <p:extLst>
      <p:ext uri="{BB962C8B-B14F-4D97-AF65-F5344CB8AC3E}">
        <p14:creationId xmlns:p14="http://schemas.microsoft.com/office/powerpoint/2010/main" val="21095114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1F9B8691-4A57-41E1-AC6E-0471B9E0C9D9}" type="slidenum">
              <a:rPr lang="en-US" altLang="en-US"/>
              <a:pPr>
                <a:defRPr/>
              </a:pPr>
              <a:t>20</a:t>
            </a:fld>
            <a:endParaRPr lang="en-US" altLang="en-US" dirty="0"/>
          </a:p>
        </p:txBody>
      </p:sp>
      <p:sp>
        <p:nvSpPr>
          <p:cNvPr id="7172" name="Rectangle 2"/>
          <p:cNvSpPr>
            <a:spLocks noGrp="1" noChangeArrowheads="1"/>
          </p:cNvSpPr>
          <p:nvPr>
            <p:ph type="title"/>
          </p:nvPr>
        </p:nvSpPr>
        <p:spPr>
          <a:xfrm>
            <a:off x="1981200" y="533400"/>
            <a:ext cx="7950200" cy="838200"/>
          </a:xfrm>
        </p:spPr>
        <p:txBody>
          <a:bodyPr/>
          <a:lstStyle/>
          <a:p>
            <a:pPr marL="342900" indent="-342900"/>
            <a:r>
              <a:rPr lang="en-GB" altLang="en-US" sz="3200" dirty="0"/>
              <a:t>A Cyclic Relationship for RSA</a:t>
            </a:r>
          </a:p>
        </p:txBody>
      </p:sp>
      <p:sp>
        <p:nvSpPr>
          <p:cNvPr id="7173" name="Rectangle 3"/>
          <p:cNvSpPr>
            <a:spLocks noGrp="1" noChangeArrowheads="1"/>
          </p:cNvSpPr>
          <p:nvPr>
            <p:ph type="body" idx="1"/>
          </p:nvPr>
        </p:nvSpPr>
        <p:spPr>
          <a:xfrm>
            <a:off x="2057400" y="1295400"/>
            <a:ext cx="8382000" cy="4724400"/>
          </a:xfrm>
        </p:spPr>
        <p:txBody>
          <a:bodyPr/>
          <a:lstStyle/>
          <a:p>
            <a:pPr>
              <a:lnSpc>
                <a:spcPct val="110000"/>
              </a:lnSpc>
              <a:buFontTx/>
              <a:buNone/>
            </a:pPr>
            <a:r>
              <a:rPr lang="en-GB" altLang="en-US"/>
              <a:t>Plaintext and Ciphertext</a:t>
            </a:r>
          </a:p>
          <a:p>
            <a:pPr marL="457200" lvl="1" indent="0">
              <a:lnSpc>
                <a:spcPct val="110000"/>
              </a:lnSpc>
              <a:buNone/>
            </a:pPr>
            <a:r>
              <a:rPr lang="en-GB" altLang="en-US"/>
              <a:t> </a:t>
            </a:r>
          </a:p>
          <a:p>
            <a:pPr>
              <a:lnSpc>
                <a:spcPct val="110000"/>
              </a:lnSpc>
              <a:buFontTx/>
              <a:buNone/>
            </a:pPr>
            <a:endParaRPr lang="en-GB" altLang="en-US"/>
          </a:p>
          <a:p>
            <a:pPr>
              <a:lnSpc>
                <a:spcPct val="110000"/>
              </a:lnSpc>
              <a:buFontTx/>
              <a:buNone/>
            </a:pPr>
            <a:endParaRPr lang="en-GB" altLang="en-US"/>
          </a:p>
          <a:p>
            <a:pPr>
              <a:lnSpc>
                <a:spcPct val="110000"/>
              </a:lnSpc>
              <a:buFontTx/>
              <a:buNone/>
            </a:pPr>
            <a:endParaRPr lang="en-GB" altLang="en-US"/>
          </a:p>
        </p:txBody>
      </p:sp>
      <p:sp>
        <p:nvSpPr>
          <p:cNvPr id="7174"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175"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7176" name="Object 1"/>
          <p:cNvGraphicFramePr>
            <a:graphicFrameLocks noChangeAspect="1"/>
          </p:cNvGraphicFramePr>
          <p:nvPr/>
        </p:nvGraphicFramePr>
        <p:xfrm>
          <a:off x="2120900" y="1903414"/>
          <a:ext cx="8394700" cy="3508375"/>
        </p:xfrm>
        <a:graphic>
          <a:graphicData uri="http://schemas.openxmlformats.org/presentationml/2006/ole">
            <mc:AlternateContent xmlns:mc="http://schemas.openxmlformats.org/markup-compatibility/2006">
              <mc:Choice xmlns:v="urn:schemas-microsoft-com:vml" Requires="v">
                <p:oleObj spid="_x0000_s26634" name="Equation" r:id="rId3" imgW="4381200" imgH="1828800" progId="Equation.DSMT4">
                  <p:embed/>
                </p:oleObj>
              </mc:Choice>
              <mc:Fallback>
                <p:oleObj name="Equation" r:id="rId3" imgW="4381200" imgH="18288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0900" y="1903414"/>
                        <a:ext cx="83947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968060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48EDD028-4F7C-469D-A4D6-F4A53ABF5E59}" type="slidenum">
              <a:rPr lang="en-US" altLang="en-US"/>
              <a:pPr>
                <a:defRPr/>
              </a:pPr>
              <a:t>21</a:t>
            </a:fld>
            <a:endParaRPr lang="en-US" altLang="en-US"/>
          </a:p>
        </p:txBody>
      </p:sp>
      <p:sp>
        <p:nvSpPr>
          <p:cNvPr id="8196" name="Rectangle 2"/>
          <p:cNvSpPr>
            <a:spLocks noGrp="1" noChangeArrowheads="1"/>
          </p:cNvSpPr>
          <p:nvPr>
            <p:ph type="title"/>
          </p:nvPr>
        </p:nvSpPr>
        <p:spPr>
          <a:xfrm>
            <a:off x="1981200" y="533400"/>
            <a:ext cx="7950200" cy="838200"/>
          </a:xfrm>
        </p:spPr>
        <p:txBody>
          <a:bodyPr/>
          <a:lstStyle/>
          <a:p>
            <a:pPr algn="l"/>
            <a:r>
              <a:rPr lang="en-GB" altLang="en-US" sz="3200" dirty="0"/>
              <a:t>A Cyclic Relationship for RSA</a:t>
            </a:r>
          </a:p>
        </p:txBody>
      </p:sp>
      <p:sp>
        <p:nvSpPr>
          <p:cNvPr id="8197" name="Rectangle 3"/>
          <p:cNvSpPr>
            <a:spLocks noGrp="1" noChangeArrowheads="1"/>
          </p:cNvSpPr>
          <p:nvPr>
            <p:ph type="body" idx="1"/>
          </p:nvPr>
        </p:nvSpPr>
        <p:spPr>
          <a:xfrm>
            <a:off x="1981200" y="1268414"/>
            <a:ext cx="8458200" cy="4751387"/>
          </a:xfrm>
        </p:spPr>
        <p:txBody>
          <a:bodyPr/>
          <a:lstStyle/>
          <a:p>
            <a:pPr>
              <a:lnSpc>
                <a:spcPct val="140000"/>
              </a:lnSpc>
              <a:buFontTx/>
              <a:buNone/>
            </a:pPr>
            <a:r>
              <a:rPr lang="en-GB" altLang="en-US" dirty="0" smtClean="0"/>
              <a:t> </a:t>
            </a:r>
            <a:endParaRPr lang="en-GB" altLang="en-US" dirty="0" smtClean="0"/>
          </a:p>
        </p:txBody>
      </p:sp>
      <p:sp>
        <p:nvSpPr>
          <p:cNvPr id="8198"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8199" name="Line 6"/>
          <p:cNvSpPr>
            <a:spLocks noChangeShapeType="1"/>
          </p:cNvSpPr>
          <p:nvPr/>
        </p:nvSpPr>
        <p:spPr bwMode="auto">
          <a:xfrm>
            <a:off x="2057400" y="6302375"/>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8200" name="Object 8"/>
          <p:cNvGraphicFramePr>
            <a:graphicFrameLocks noChangeAspect="1"/>
          </p:cNvGraphicFramePr>
          <p:nvPr/>
        </p:nvGraphicFramePr>
        <p:xfrm>
          <a:off x="1989138" y="1465446"/>
          <a:ext cx="7883525" cy="2195513"/>
        </p:xfrm>
        <a:graphic>
          <a:graphicData uri="http://schemas.openxmlformats.org/presentationml/2006/ole">
            <mc:AlternateContent xmlns:mc="http://schemas.openxmlformats.org/markup-compatibility/2006">
              <mc:Choice xmlns:v="urn:schemas-microsoft-com:vml" Requires="v">
                <p:oleObj spid="_x0000_s27666" name="Equation" r:id="rId3" imgW="4114800" imgH="1143000" progId="Equation.DSMT4">
                  <p:embed/>
                </p:oleObj>
              </mc:Choice>
              <mc:Fallback>
                <p:oleObj name="Equation" r:id="rId3" imgW="4114800" imgH="11430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9138" y="1465446"/>
                        <a:ext cx="7883525" cy="219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01" name="Object 9"/>
          <p:cNvGraphicFramePr>
            <a:graphicFrameLocks noChangeAspect="1"/>
          </p:cNvGraphicFramePr>
          <p:nvPr/>
        </p:nvGraphicFramePr>
        <p:xfrm>
          <a:off x="1981201" y="3714933"/>
          <a:ext cx="7324725" cy="2587442"/>
        </p:xfrm>
        <a:graphic>
          <a:graphicData uri="http://schemas.openxmlformats.org/presentationml/2006/ole">
            <mc:AlternateContent xmlns:mc="http://schemas.openxmlformats.org/markup-compatibility/2006">
              <mc:Choice xmlns:v="urn:schemas-microsoft-com:vml" Requires="v">
                <p:oleObj spid="_x0000_s27667" name="Equation" r:id="rId5" imgW="3822480" imgH="1371600" progId="Equation.DSMT4">
                  <p:embed/>
                </p:oleObj>
              </mc:Choice>
              <mc:Fallback>
                <p:oleObj name="Equation" r:id="rId5" imgW="3822480" imgH="1371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1" y="3714933"/>
                        <a:ext cx="7324725" cy="258744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889257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36AC2D86-B019-4F6A-A0DC-7FFCAFAC9C71}" type="slidenum">
              <a:rPr lang="en-US" altLang="en-US"/>
              <a:pPr>
                <a:defRPr/>
              </a:pPr>
              <a:t>22</a:t>
            </a:fld>
            <a:endParaRPr lang="en-US" altLang="en-US"/>
          </a:p>
        </p:txBody>
      </p:sp>
      <p:sp>
        <p:nvSpPr>
          <p:cNvPr id="9220" name="Rectangle 2"/>
          <p:cNvSpPr>
            <a:spLocks noGrp="1" noChangeArrowheads="1"/>
          </p:cNvSpPr>
          <p:nvPr>
            <p:ph type="title"/>
          </p:nvPr>
        </p:nvSpPr>
        <p:spPr>
          <a:xfrm>
            <a:off x="1981200" y="533400"/>
            <a:ext cx="7950200" cy="838200"/>
          </a:xfrm>
        </p:spPr>
        <p:txBody>
          <a:bodyPr/>
          <a:lstStyle/>
          <a:p>
            <a:pPr algn="l"/>
            <a:r>
              <a:rPr lang="en-GB" altLang="en-US" sz="3200" dirty="0"/>
              <a:t>A Cyclic Relationship for RSA</a:t>
            </a:r>
          </a:p>
        </p:txBody>
      </p:sp>
      <p:sp>
        <p:nvSpPr>
          <p:cNvPr id="9221" name="Rectangle 3"/>
          <p:cNvSpPr>
            <a:spLocks noGrp="1" noChangeArrowheads="1"/>
          </p:cNvSpPr>
          <p:nvPr>
            <p:ph type="body" idx="1"/>
          </p:nvPr>
        </p:nvSpPr>
        <p:spPr>
          <a:xfrm>
            <a:off x="1981200" y="1268414"/>
            <a:ext cx="8458200" cy="4751387"/>
          </a:xfrm>
        </p:spPr>
        <p:txBody>
          <a:bodyPr/>
          <a:lstStyle/>
          <a:p>
            <a:pPr>
              <a:lnSpc>
                <a:spcPct val="140000"/>
              </a:lnSpc>
              <a:buFontTx/>
              <a:buNone/>
            </a:pPr>
            <a:r>
              <a:rPr lang="en-GB" altLang="en-US" smtClean="0"/>
              <a:t> </a:t>
            </a:r>
          </a:p>
        </p:txBody>
      </p:sp>
      <p:sp>
        <p:nvSpPr>
          <p:cNvPr id="9222"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9223" name="Line 6"/>
          <p:cNvSpPr>
            <a:spLocks noChangeShapeType="1"/>
          </p:cNvSpPr>
          <p:nvPr/>
        </p:nvSpPr>
        <p:spPr bwMode="auto">
          <a:xfrm>
            <a:off x="2057400" y="6254906"/>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9224" name="Object 8"/>
          <p:cNvGraphicFramePr>
            <a:graphicFrameLocks noChangeAspect="1"/>
          </p:cNvGraphicFramePr>
          <p:nvPr/>
        </p:nvGraphicFramePr>
        <p:xfrm>
          <a:off x="1782764" y="1474787"/>
          <a:ext cx="8656637" cy="4641851"/>
        </p:xfrm>
        <a:graphic>
          <a:graphicData uri="http://schemas.openxmlformats.org/presentationml/2006/ole">
            <mc:AlternateContent xmlns:mc="http://schemas.openxmlformats.org/markup-compatibility/2006">
              <mc:Choice xmlns:v="urn:schemas-microsoft-com:vml" Requires="v">
                <p:oleObj spid="_x0000_s28682" name="Equation" r:id="rId4" imgW="4622760" imgH="2539800" progId="Equation.DSMT4">
                  <p:embed/>
                </p:oleObj>
              </mc:Choice>
              <mc:Fallback>
                <p:oleObj name="Equation" r:id="rId4" imgW="4622760" imgH="2539800" progId="Equation.DSMT4">
                  <p:embed/>
                  <p:pic>
                    <p:nvPicPr>
                      <p:cNvPr id="0" name=""/>
                      <p:cNvPicPr>
                        <a:picLocks noChangeAspect="1" noChangeArrowheads="1"/>
                      </p:cNvPicPr>
                      <p:nvPr/>
                    </p:nvPicPr>
                    <p:blipFill>
                      <a:blip r:embed="rId5"/>
                      <a:srcRect/>
                      <a:stretch>
                        <a:fillRect/>
                      </a:stretch>
                    </p:blipFill>
                    <p:spPr bwMode="auto">
                      <a:xfrm>
                        <a:off x="1782764" y="1474787"/>
                        <a:ext cx="8656637" cy="464185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551169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a:xfrm>
            <a:off x="2640014" y="6248400"/>
            <a:ext cx="6192837" cy="457200"/>
          </a:xfrm>
        </p:spPr>
        <p:txBody>
          <a:bodyPr/>
          <a:lstStyle/>
          <a:p>
            <a:pPr>
              <a:defRPr/>
            </a:pPr>
            <a:endParaRPr lang="en-US" dirty="0"/>
          </a:p>
        </p:txBody>
      </p:sp>
      <p:sp>
        <p:nvSpPr>
          <p:cNvPr id="1126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B3D8089E-E3EC-4CA3-9A87-423516072AB7}" type="slidenum">
              <a:rPr lang="en-US" altLang="en-US" sz="1400"/>
              <a:pPr>
                <a:spcBef>
                  <a:spcPct val="0"/>
                </a:spcBef>
                <a:buFontTx/>
                <a:buNone/>
              </a:pPr>
              <a:t>23</a:t>
            </a:fld>
            <a:endParaRPr lang="en-US" altLang="en-US" sz="1400"/>
          </a:p>
        </p:txBody>
      </p:sp>
      <p:sp>
        <p:nvSpPr>
          <p:cNvPr id="11268" name="Rectangle 2"/>
          <p:cNvSpPr>
            <a:spLocks noGrp="1" noChangeArrowheads="1"/>
          </p:cNvSpPr>
          <p:nvPr>
            <p:ph type="title"/>
          </p:nvPr>
        </p:nvSpPr>
        <p:spPr>
          <a:xfrm>
            <a:off x="1981200" y="533400"/>
            <a:ext cx="7950200" cy="838200"/>
          </a:xfrm>
        </p:spPr>
        <p:txBody>
          <a:bodyPr/>
          <a:lstStyle/>
          <a:p>
            <a:pPr algn="l"/>
            <a:r>
              <a:rPr lang="en-GB" altLang="en-US" sz="3200" dirty="0" err="1"/>
              <a:t>Euclids</a:t>
            </a:r>
            <a:r>
              <a:rPr lang="en-GB" altLang="en-US" sz="3200" dirty="0"/>
              <a:t> Algorithm</a:t>
            </a:r>
            <a:endParaRPr lang="en-GB" altLang="en-US" dirty="0" smtClean="0"/>
          </a:p>
        </p:txBody>
      </p:sp>
      <p:sp>
        <p:nvSpPr>
          <p:cNvPr id="11269" name="Rectangle 3"/>
          <p:cNvSpPr>
            <a:spLocks noGrp="1" noChangeArrowheads="1"/>
          </p:cNvSpPr>
          <p:nvPr>
            <p:ph type="body" idx="1"/>
          </p:nvPr>
        </p:nvSpPr>
        <p:spPr>
          <a:xfrm>
            <a:off x="2133600" y="1371600"/>
            <a:ext cx="8128000" cy="4419600"/>
          </a:xfrm>
        </p:spPr>
        <p:txBody>
          <a:bodyPr/>
          <a:lstStyle/>
          <a:p>
            <a:pPr>
              <a:lnSpc>
                <a:spcPct val="120000"/>
              </a:lnSpc>
              <a:buFontTx/>
              <a:buNone/>
            </a:pPr>
            <a:endParaRPr lang="en-GB" altLang="en-US"/>
          </a:p>
          <a:p>
            <a:pPr>
              <a:lnSpc>
                <a:spcPct val="120000"/>
              </a:lnSpc>
              <a:buFontTx/>
              <a:buNone/>
            </a:pPr>
            <a:r>
              <a:rPr lang="en-GB" altLang="en-US"/>
              <a:t>	 </a:t>
            </a:r>
          </a:p>
        </p:txBody>
      </p:sp>
      <p:sp>
        <p:nvSpPr>
          <p:cNvPr id="11270"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1271"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11272" name="Object 1"/>
          <p:cNvGraphicFramePr>
            <a:graphicFrameLocks noChangeAspect="1"/>
          </p:cNvGraphicFramePr>
          <p:nvPr/>
        </p:nvGraphicFramePr>
        <p:xfrm>
          <a:off x="6318250" y="2371725"/>
          <a:ext cx="114300" cy="177800"/>
        </p:xfrm>
        <a:graphic>
          <a:graphicData uri="http://schemas.openxmlformats.org/presentationml/2006/ole">
            <mc:AlternateContent xmlns:mc="http://schemas.openxmlformats.org/markup-compatibility/2006">
              <mc:Choice xmlns:v="urn:schemas-microsoft-com:vml" Requires="v">
                <p:oleObj spid="_x0000_s29714" name="Equation" r:id="rId4" imgW="914400" imgH="198720" progId="Equation.DSMT4">
                  <p:embed/>
                </p:oleObj>
              </mc:Choice>
              <mc:Fallback>
                <p:oleObj name="Equation" r:id="rId4" imgW="914400" imgH="1987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8250" y="2371725"/>
                        <a:ext cx="1143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273" name="Object 2"/>
          <p:cNvGraphicFramePr>
            <a:graphicFrameLocks noChangeAspect="1"/>
          </p:cNvGraphicFramePr>
          <p:nvPr/>
        </p:nvGraphicFramePr>
        <p:xfrm>
          <a:off x="1982789" y="1514475"/>
          <a:ext cx="7596187" cy="4630738"/>
        </p:xfrm>
        <a:graphic>
          <a:graphicData uri="http://schemas.openxmlformats.org/presentationml/2006/ole">
            <mc:AlternateContent xmlns:mc="http://schemas.openxmlformats.org/markup-compatibility/2006">
              <mc:Choice xmlns:v="urn:schemas-microsoft-com:vml" Requires="v">
                <p:oleObj spid="_x0000_s29715" name="Equation" r:id="rId6" imgW="3340080" imgH="2031840" progId="Equation.DSMT4">
                  <p:embed/>
                </p:oleObj>
              </mc:Choice>
              <mc:Fallback>
                <p:oleObj name="Equation" r:id="rId6" imgW="3340080" imgH="203184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2789" y="1514475"/>
                        <a:ext cx="7596187" cy="463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647502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a:xfrm>
            <a:off x="2640014" y="6248400"/>
            <a:ext cx="6192837" cy="457200"/>
          </a:xfrm>
        </p:spPr>
        <p:txBody>
          <a:bodyPr/>
          <a:lstStyle/>
          <a:p>
            <a:pPr>
              <a:defRPr/>
            </a:pPr>
            <a:endParaRPr lang="en-US" dirty="0"/>
          </a:p>
        </p:txBody>
      </p:sp>
      <p:sp>
        <p:nvSpPr>
          <p:cNvPr id="1331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E7A6C0E-EB75-4227-9D8B-4A621ADD765F}" type="slidenum">
              <a:rPr lang="en-US" altLang="en-US" sz="1400"/>
              <a:pPr>
                <a:spcBef>
                  <a:spcPct val="0"/>
                </a:spcBef>
                <a:buFontTx/>
                <a:buNone/>
              </a:pPr>
              <a:t>24</a:t>
            </a:fld>
            <a:endParaRPr lang="en-US" altLang="en-US" sz="1400"/>
          </a:p>
        </p:txBody>
      </p:sp>
      <p:sp>
        <p:nvSpPr>
          <p:cNvPr id="13316"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Euclids Algorithm</a:t>
            </a:r>
            <a:endParaRPr lang="en-GB" altLang="en-US" smtClean="0"/>
          </a:p>
        </p:txBody>
      </p:sp>
      <p:sp>
        <p:nvSpPr>
          <p:cNvPr id="19461" name="Rectangle 3"/>
          <p:cNvSpPr>
            <a:spLocks noGrp="1" noChangeArrowheads="1"/>
          </p:cNvSpPr>
          <p:nvPr>
            <p:ph type="body" idx="1"/>
          </p:nvPr>
        </p:nvSpPr>
        <p:spPr>
          <a:xfrm>
            <a:off x="2057400" y="1657350"/>
            <a:ext cx="8128000" cy="4419600"/>
          </a:xfrm>
        </p:spPr>
        <p:txBody>
          <a:bodyPr/>
          <a:lstStyle/>
          <a:p>
            <a:pPr marL="0" indent="0">
              <a:buNone/>
              <a:defRPr/>
            </a:pPr>
            <a:r>
              <a:rPr lang="en-GB" dirty="0" smtClean="0"/>
              <a:t>Example </a:t>
            </a:r>
          </a:p>
          <a:p>
            <a:pPr marL="0" indent="0">
              <a:buNone/>
              <a:tabLst>
                <a:tab pos="449263" algn="l"/>
              </a:tabLst>
              <a:defRPr/>
            </a:pPr>
            <a:r>
              <a:rPr lang="en-GB" dirty="0" smtClean="0"/>
              <a:t>	</a:t>
            </a:r>
            <a:r>
              <a:rPr lang="en-GB" dirty="0" err="1" smtClean="0"/>
              <a:t>gcd</a:t>
            </a:r>
            <a:r>
              <a:rPr lang="en-GB" dirty="0" smtClean="0"/>
              <a:t>(63</a:t>
            </a:r>
            <a:r>
              <a:rPr lang="en-GB" dirty="0"/>
              <a:t>, 35</a:t>
            </a:r>
            <a:r>
              <a:rPr lang="en-GB" dirty="0" smtClean="0"/>
              <a:t>)</a:t>
            </a:r>
            <a:endParaRPr lang="en-GB" dirty="0"/>
          </a:p>
          <a:p>
            <a:pPr marL="0" indent="0">
              <a:buNone/>
              <a:defRPr/>
            </a:pPr>
            <a:r>
              <a:rPr lang="en-GB" dirty="0" smtClean="0"/>
              <a:t>	63 </a:t>
            </a:r>
            <a:r>
              <a:rPr lang="en-GB" dirty="0"/>
              <a:t>= 35x1 + 28</a:t>
            </a:r>
          </a:p>
          <a:p>
            <a:pPr marL="0" indent="0">
              <a:buNone/>
              <a:defRPr/>
            </a:pPr>
            <a:r>
              <a:rPr lang="en-GB" dirty="0" smtClean="0"/>
              <a:t>	35 </a:t>
            </a:r>
            <a:r>
              <a:rPr lang="en-GB" dirty="0"/>
              <a:t>= 28x1 + 7</a:t>
            </a:r>
          </a:p>
          <a:p>
            <a:pPr marL="0" indent="0">
              <a:buNone/>
              <a:defRPr/>
            </a:pPr>
            <a:r>
              <a:rPr lang="en-GB" dirty="0" smtClean="0"/>
              <a:t>	28 </a:t>
            </a:r>
            <a:r>
              <a:rPr lang="en-GB" dirty="0"/>
              <a:t>= 7x4 + </a:t>
            </a:r>
            <a:r>
              <a:rPr lang="en-GB" dirty="0" smtClean="0"/>
              <a:t>0</a:t>
            </a:r>
          </a:p>
          <a:p>
            <a:pPr marL="0" indent="0">
              <a:buNone/>
              <a:tabLst>
                <a:tab pos="449263" algn="l"/>
              </a:tabLst>
              <a:defRPr/>
            </a:pPr>
            <a:r>
              <a:rPr lang="en-GB" dirty="0" smtClean="0"/>
              <a:t>	</a:t>
            </a:r>
            <a:r>
              <a:rPr lang="en-GB" dirty="0" err="1" smtClean="0"/>
              <a:t>gcd</a:t>
            </a:r>
            <a:r>
              <a:rPr lang="en-GB" dirty="0" smtClean="0"/>
              <a:t>(63</a:t>
            </a:r>
            <a:r>
              <a:rPr lang="en-GB" dirty="0"/>
              <a:t>, 35) = 7</a:t>
            </a:r>
            <a:endParaRPr lang="en-GB" altLang="en-US" dirty="0" smtClean="0"/>
          </a:p>
          <a:p>
            <a:pPr>
              <a:lnSpc>
                <a:spcPct val="120000"/>
              </a:lnSpc>
              <a:buFontTx/>
              <a:buNone/>
              <a:defRPr/>
            </a:pPr>
            <a:r>
              <a:rPr lang="en-GB" altLang="en-US" dirty="0"/>
              <a:t>	 </a:t>
            </a:r>
          </a:p>
        </p:txBody>
      </p:sp>
      <p:sp>
        <p:nvSpPr>
          <p:cNvPr id="13318"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19"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3320" name="Rectangle 8"/>
          <p:cNvSpPr>
            <a:spLocks noChangeArrowheads="1"/>
          </p:cNvSpPr>
          <p:nvPr/>
        </p:nvSpPr>
        <p:spPr bwMode="auto">
          <a:xfrm>
            <a:off x="1952626" y="1447800"/>
            <a:ext cx="7743825"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800100" indent="-34290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rPr lang="en-GB" altLang="en-US" sz="2400"/>
              <a:t/>
            </a:r>
            <a:br>
              <a:rPr lang="en-GB" altLang="en-US" sz="2400"/>
            </a:br>
            <a:endParaRPr lang="en-GB" altLang="en-US"/>
          </a:p>
        </p:txBody>
      </p:sp>
    </p:spTree>
    <p:extLst>
      <p:ext uri="{BB962C8B-B14F-4D97-AF65-F5344CB8AC3E}">
        <p14:creationId xmlns:p14="http://schemas.microsoft.com/office/powerpoint/2010/main" val="14639110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E18B1543-DD0A-4CC4-AF3C-49AB610B4654}" type="slidenum">
              <a:rPr lang="en-US" altLang="en-US"/>
              <a:pPr>
                <a:defRPr/>
              </a:pPr>
              <a:t>25</a:t>
            </a:fld>
            <a:endParaRPr lang="en-US" altLang="en-US"/>
          </a:p>
        </p:txBody>
      </p:sp>
      <p:sp>
        <p:nvSpPr>
          <p:cNvPr id="15364" name="Rectangle 2"/>
          <p:cNvSpPr>
            <a:spLocks noGrp="1" noChangeArrowheads="1"/>
          </p:cNvSpPr>
          <p:nvPr>
            <p:ph type="title"/>
          </p:nvPr>
        </p:nvSpPr>
        <p:spPr>
          <a:xfrm>
            <a:off x="1981200" y="533400"/>
            <a:ext cx="7950200" cy="838200"/>
          </a:xfrm>
        </p:spPr>
        <p:txBody>
          <a:bodyPr/>
          <a:lstStyle/>
          <a:p>
            <a:pPr algn="l"/>
            <a:r>
              <a:rPr lang="en-GB" altLang="en-US" sz="3200" dirty="0"/>
              <a:t>Example</a:t>
            </a:r>
          </a:p>
        </p:txBody>
      </p:sp>
      <p:sp>
        <p:nvSpPr>
          <p:cNvPr id="15365" name="Rectangle 3"/>
          <p:cNvSpPr>
            <a:spLocks noGrp="1" noChangeArrowheads="1"/>
          </p:cNvSpPr>
          <p:nvPr>
            <p:ph type="body" idx="1"/>
          </p:nvPr>
        </p:nvSpPr>
        <p:spPr>
          <a:xfrm>
            <a:off x="2133600" y="1385460"/>
            <a:ext cx="8305800" cy="4634340"/>
          </a:xfrm>
        </p:spPr>
        <p:txBody>
          <a:bodyPr/>
          <a:lstStyle/>
          <a:p>
            <a:pPr marL="0" indent="0">
              <a:buNone/>
            </a:pPr>
            <a:r>
              <a:rPr lang="en-GB" altLang="en-US" dirty="0"/>
              <a:t>We can go further and obtain p and q, where n =</a:t>
            </a:r>
            <a:r>
              <a:rPr lang="en-GB" altLang="en-US" dirty="0" err="1"/>
              <a:t>pq</a:t>
            </a:r>
            <a:r>
              <a:rPr lang="en-GB" altLang="en-US" dirty="0"/>
              <a:t>.</a:t>
            </a:r>
          </a:p>
          <a:p>
            <a:pPr marL="0" indent="0">
              <a:buNone/>
            </a:pPr>
            <a:r>
              <a:rPr lang="en-GB" altLang="en-US" dirty="0"/>
              <a:t>The following simple example illustrates the concept for factorising n = 21.</a:t>
            </a:r>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a:p>
            <a:pPr marL="0" indent="0">
              <a:buNone/>
            </a:pPr>
            <a:endParaRPr lang="en-GB" altLang="en-US" dirty="0"/>
          </a:p>
        </p:txBody>
      </p:sp>
      <p:sp>
        <p:nvSpPr>
          <p:cNvPr id="15366"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5367"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nvGraphicFramePr>
        <p:xfrm>
          <a:off x="2244726" y="2846388"/>
          <a:ext cx="7700963" cy="3314700"/>
        </p:xfrm>
        <a:graphic>
          <a:graphicData uri="http://schemas.openxmlformats.org/presentationml/2006/ole">
            <mc:AlternateContent xmlns:mc="http://schemas.openxmlformats.org/markup-compatibility/2006">
              <mc:Choice xmlns:v="urn:schemas-microsoft-com:vml" Requires="v">
                <p:oleObj spid="_x0000_s30730" name="Equation" r:id="rId4" imgW="4101840" imgH="1765080" progId="Equation.DSMT4">
                  <p:embed/>
                </p:oleObj>
              </mc:Choice>
              <mc:Fallback>
                <p:oleObj name="Equation" r:id="rId4" imgW="4101840" imgH="1765080" progId="Equation.DSMT4">
                  <p:embed/>
                  <p:pic>
                    <p:nvPicPr>
                      <p:cNvPr id="0" name=""/>
                      <p:cNvPicPr/>
                      <p:nvPr/>
                    </p:nvPicPr>
                    <p:blipFill>
                      <a:blip r:embed="rId5"/>
                      <a:stretch>
                        <a:fillRect/>
                      </a:stretch>
                    </p:blipFill>
                    <p:spPr>
                      <a:xfrm>
                        <a:off x="2244726" y="2846388"/>
                        <a:ext cx="7700963" cy="3314700"/>
                      </a:xfrm>
                      <a:prstGeom prst="rect">
                        <a:avLst/>
                      </a:prstGeom>
                    </p:spPr>
                  </p:pic>
                </p:oleObj>
              </mc:Fallback>
            </mc:AlternateContent>
          </a:graphicData>
        </a:graphic>
      </p:graphicFrame>
    </p:spTree>
    <p:extLst>
      <p:ext uri="{BB962C8B-B14F-4D97-AF65-F5344CB8AC3E}">
        <p14:creationId xmlns:p14="http://schemas.microsoft.com/office/powerpoint/2010/main" val="2361940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A96FA68E-57EB-44AB-A9C0-716FC51AB84D}" type="slidenum">
              <a:rPr lang="en-US" altLang="en-US"/>
              <a:pPr>
                <a:defRPr/>
              </a:pPr>
              <a:t>26</a:t>
            </a:fld>
            <a:endParaRPr lang="en-US" altLang="en-US"/>
          </a:p>
        </p:txBody>
      </p:sp>
      <p:sp>
        <p:nvSpPr>
          <p:cNvPr id="16388" name="Rectangle 2"/>
          <p:cNvSpPr>
            <a:spLocks noGrp="1" noChangeArrowheads="1"/>
          </p:cNvSpPr>
          <p:nvPr>
            <p:ph type="title"/>
          </p:nvPr>
        </p:nvSpPr>
        <p:spPr>
          <a:xfrm>
            <a:off x="1981200" y="533400"/>
            <a:ext cx="7950200" cy="838200"/>
          </a:xfrm>
        </p:spPr>
        <p:txBody>
          <a:bodyPr/>
          <a:lstStyle/>
          <a:p>
            <a:pPr algn="l"/>
            <a:r>
              <a:rPr lang="en-GB" altLang="en-US" sz="3200" dirty="0"/>
              <a:t>A Simple Example</a:t>
            </a:r>
          </a:p>
        </p:txBody>
      </p:sp>
      <p:sp>
        <p:nvSpPr>
          <p:cNvPr id="16389" name="Rectangle 3"/>
          <p:cNvSpPr>
            <a:spLocks noGrp="1" noChangeArrowheads="1"/>
          </p:cNvSpPr>
          <p:nvPr>
            <p:ph type="body" idx="1"/>
          </p:nvPr>
        </p:nvSpPr>
        <p:spPr>
          <a:xfrm>
            <a:off x="2057400" y="1371601"/>
            <a:ext cx="8382000" cy="4648199"/>
          </a:xfrm>
        </p:spPr>
        <p:txBody>
          <a:bodyPr/>
          <a:lstStyle/>
          <a:p>
            <a:pPr marL="0" indent="0">
              <a:buNone/>
            </a:pPr>
            <a:r>
              <a:rPr lang="en-GB" altLang="en-US"/>
              <a:t> </a:t>
            </a:r>
          </a:p>
        </p:txBody>
      </p:sp>
      <p:sp>
        <p:nvSpPr>
          <p:cNvPr id="16390"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91" name="Line 6"/>
          <p:cNvSpPr>
            <a:spLocks noChangeShapeType="1"/>
          </p:cNvSpPr>
          <p:nvPr/>
        </p:nvSpPr>
        <p:spPr bwMode="auto">
          <a:xfrm>
            <a:off x="2057400" y="6244652"/>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nvGraphicFramePr>
        <p:xfrm>
          <a:off x="2003783" y="1463676"/>
          <a:ext cx="7961313" cy="4784725"/>
        </p:xfrm>
        <a:graphic>
          <a:graphicData uri="http://schemas.openxmlformats.org/presentationml/2006/ole">
            <mc:AlternateContent xmlns:mc="http://schemas.openxmlformats.org/markup-compatibility/2006">
              <mc:Choice xmlns:v="urn:schemas-microsoft-com:vml" Requires="v">
                <p:oleObj spid="_x0000_s31754" name="Equation" r:id="rId3" imgW="3974760" imgH="2387520" progId="Equation.DSMT4">
                  <p:embed/>
                </p:oleObj>
              </mc:Choice>
              <mc:Fallback>
                <p:oleObj name="Equation" r:id="rId3" imgW="3974760" imgH="2387520" progId="Equation.DSMT4">
                  <p:embed/>
                  <p:pic>
                    <p:nvPicPr>
                      <p:cNvPr id="0" name=""/>
                      <p:cNvPicPr/>
                      <p:nvPr/>
                    </p:nvPicPr>
                    <p:blipFill>
                      <a:blip r:embed="rId4"/>
                      <a:stretch>
                        <a:fillRect/>
                      </a:stretch>
                    </p:blipFill>
                    <p:spPr>
                      <a:xfrm>
                        <a:off x="2003783" y="1463676"/>
                        <a:ext cx="7961313" cy="4784725"/>
                      </a:xfrm>
                      <a:prstGeom prst="rect">
                        <a:avLst/>
                      </a:prstGeom>
                    </p:spPr>
                  </p:pic>
                </p:oleObj>
              </mc:Fallback>
            </mc:AlternateContent>
          </a:graphicData>
        </a:graphic>
      </p:graphicFrame>
    </p:spTree>
    <p:extLst>
      <p:ext uri="{BB962C8B-B14F-4D97-AF65-F5344CB8AC3E}">
        <p14:creationId xmlns:p14="http://schemas.microsoft.com/office/powerpoint/2010/main" val="24491489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A96FA68E-57EB-44AB-A9C0-716FC51AB84D}" type="slidenum">
              <a:rPr lang="en-US" altLang="en-US"/>
              <a:pPr>
                <a:defRPr/>
              </a:pPr>
              <a:t>27</a:t>
            </a:fld>
            <a:endParaRPr lang="en-US" altLang="en-US"/>
          </a:p>
        </p:txBody>
      </p:sp>
      <p:sp>
        <p:nvSpPr>
          <p:cNvPr id="16388" name="Rectangle 2"/>
          <p:cNvSpPr>
            <a:spLocks noGrp="1" noChangeArrowheads="1"/>
          </p:cNvSpPr>
          <p:nvPr>
            <p:ph type="title"/>
          </p:nvPr>
        </p:nvSpPr>
        <p:spPr>
          <a:xfrm>
            <a:off x="1981200" y="533400"/>
            <a:ext cx="7950200" cy="838200"/>
          </a:xfrm>
        </p:spPr>
        <p:txBody>
          <a:bodyPr/>
          <a:lstStyle/>
          <a:p>
            <a:pPr algn="l"/>
            <a:r>
              <a:rPr lang="en-GB" altLang="en-US" sz="3200" dirty="0"/>
              <a:t>A Simple Example</a:t>
            </a:r>
          </a:p>
        </p:txBody>
      </p:sp>
      <p:sp>
        <p:nvSpPr>
          <p:cNvPr id="16389" name="Rectangle 3"/>
          <p:cNvSpPr>
            <a:spLocks noGrp="1" noChangeArrowheads="1"/>
          </p:cNvSpPr>
          <p:nvPr>
            <p:ph type="body" idx="1"/>
          </p:nvPr>
        </p:nvSpPr>
        <p:spPr>
          <a:xfrm>
            <a:off x="2057400" y="1371601"/>
            <a:ext cx="8479722" cy="4721695"/>
          </a:xfrm>
        </p:spPr>
        <p:txBody>
          <a:bodyPr/>
          <a:lstStyle/>
          <a:p>
            <a:pPr marL="0" indent="0">
              <a:buNone/>
            </a:pPr>
            <a:r>
              <a:rPr lang="en-GB" altLang="en-US"/>
              <a:t> </a:t>
            </a:r>
          </a:p>
        </p:txBody>
      </p:sp>
      <p:sp>
        <p:nvSpPr>
          <p:cNvPr id="16390"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91" name="Line 6"/>
          <p:cNvSpPr>
            <a:spLocks noChangeShapeType="1"/>
          </p:cNvSpPr>
          <p:nvPr/>
        </p:nvSpPr>
        <p:spPr bwMode="auto">
          <a:xfrm>
            <a:off x="2057400" y="6244652"/>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nvGraphicFramePr>
        <p:xfrm>
          <a:off x="1970440" y="1522958"/>
          <a:ext cx="8501063" cy="3470275"/>
        </p:xfrm>
        <a:graphic>
          <a:graphicData uri="http://schemas.openxmlformats.org/presentationml/2006/ole">
            <mc:AlternateContent xmlns:mc="http://schemas.openxmlformats.org/markup-compatibility/2006">
              <mc:Choice xmlns:v="urn:schemas-microsoft-com:vml" Requires="v">
                <p:oleObj spid="_x0000_s32778" name="Equation" r:id="rId3" imgW="4203360" imgH="1714320" progId="Equation.DSMT4">
                  <p:embed/>
                </p:oleObj>
              </mc:Choice>
              <mc:Fallback>
                <p:oleObj name="Equation" r:id="rId3" imgW="4203360" imgH="1714320" progId="Equation.DSMT4">
                  <p:embed/>
                  <p:pic>
                    <p:nvPicPr>
                      <p:cNvPr id="0" name=""/>
                      <p:cNvPicPr/>
                      <p:nvPr/>
                    </p:nvPicPr>
                    <p:blipFill>
                      <a:blip r:embed="rId4"/>
                      <a:stretch>
                        <a:fillRect/>
                      </a:stretch>
                    </p:blipFill>
                    <p:spPr>
                      <a:xfrm>
                        <a:off x="1970440" y="1522958"/>
                        <a:ext cx="8501063" cy="3470275"/>
                      </a:xfrm>
                      <a:prstGeom prst="rect">
                        <a:avLst/>
                      </a:prstGeom>
                    </p:spPr>
                  </p:pic>
                </p:oleObj>
              </mc:Fallback>
            </mc:AlternateContent>
          </a:graphicData>
        </a:graphic>
      </p:graphicFrame>
    </p:spTree>
    <p:extLst>
      <p:ext uri="{BB962C8B-B14F-4D97-AF65-F5344CB8AC3E}">
        <p14:creationId xmlns:p14="http://schemas.microsoft.com/office/powerpoint/2010/main" val="12739872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A96FA68E-57EB-44AB-A9C0-716FC51AB84D}" type="slidenum">
              <a:rPr lang="en-US" altLang="en-US"/>
              <a:pPr>
                <a:defRPr/>
              </a:pPr>
              <a:t>28</a:t>
            </a:fld>
            <a:endParaRPr lang="en-US" altLang="en-US"/>
          </a:p>
        </p:txBody>
      </p:sp>
      <p:sp>
        <p:nvSpPr>
          <p:cNvPr id="16388" name="Rectangle 2"/>
          <p:cNvSpPr>
            <a:spLocks noGrp="1" noChangeArrowheads="1"/>
          </p:cNvSpPr>
          <p:nvPr>
            <p:ph type="title"/>
          </p:nvPr>
        </p:nvSpPr>
        <p:spPr>
          <a:xfrm>
            <a:off x="1981200" y="533400"/>
            <a:ext cx="7950200" cy="838200"/>
          </a:xfrm>
        </p:spPr>
        <p:txBody>
          <a:bodyPr/>
          <a:lstStyle/>
          <a:p>
            <a:pPr algn="l"/>
            <a:r>
              <a:rPr lang="en-GB" altLang="en-US" sz="3200" dirty="0"/>
              <a:t>A Simple Example</a:t>
            </a:r>
          </a:p>
        </p:txBody>
      </p:sp>
      <p:sp>
        <p:nvSpPr>
          <p:cNvPr id="16389" name="Rectangle 3"/>
          <p:cNvSpPr>
            <a:spLocks noGrp="1" noChangeArrowheads="1"/>
          </p:cNvSpPr>
          <p:nvPr>
            <p:ph type="body" idx="1"/>
          </p:nvPr>
        </p:nvSpPr>
        <p:spPr>
          <a:xfrm>
            <a:off x="2057400" y="1371601"/>
            <a:ext cx="8382000" cy="4648199"/>
          </a:xfrm>
        </p:spPr>
        <p:txBody>
          <a:bodyPr/>
          <a:lstStyle/>
          <a:p>
            <a:pPr marL="0" indent="0">
              <a:buNone/>
            </a:pPr>
            <a:r>
              <a:rPr lang="en-GB" altLang="en-US"/>
              <a:t> </a:t>
            </a:r>
          </a:p>
        </p:txBody>
      </p:sp>
      <p:sp>
        <p:nvSpPr>
          <p:cNvPr id="16390"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91" name="Line 6"/>
          <p:cNvSpPr>
            <a:spLocks noChangeShapeType="1"/>
          </p:cNvSpPr>
          <p:nvPr/>
        </p:nvSpPr>
        <p:spPr bwMode="auto">
          <a:xfrm>
            <a:off x="2057400" y="6244652"/>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nvGraphicFramePr>
        <p:xfrm>
          <a:off x="2003783" y="1463676"/>
          <a:ext cx="7961313" cy="4784725"/>
        </p:xfrm>
        <a:graphic>
          <a:graphicData uri="http://schemas.openxmlformats.org/presentationml/2006/ole">
            <mc:AlternateContent xmlns:mc="http://schemas.openxmlformats.org/markup-compatibility/2006">
              <mc:Choice xmlns:v="urn:schemas-microsoft-com:vml" Requires="v">
                <p:oleObj spid="_x0000_s33802" name="Equation" r:id="rId3" imgW="3974760" imgH="2387520" progId="Equation.DSMT4">
                  <p:embed/>
                </p:oleObj>
              </mc:Choice>
              <mc:Fallback>
                <p:oleObj name="Equation" r:id="rId3" imgW="3974760" imgH="2387520" progId="Equation.DSMT4">
                  <p:embed/>
                  <p:pic>
                    <p:nvPicPr>
                      <p:cNvPr id="0" name=""/>
                      <p:cNvPicPr/>
                      <p:nvPr/>
                    </p:nvPicPr>
                    <p:blipFill>
                      <a:blip r:embed="rId4"/>
                      <a:stretch>
                        <a:fillRect/>
                      </a:stretch>
                    </p:blipFill>
                    <p:spPr>
                      <a:xfrm>
                        <a:off x="2003783" y="1463676"/>
                        <a:ext cx="7961313" cy="4784725"/>
                      </a:xfrm>
                      <a:prstGeom prst="rect">
                        <a:avLst/>
                      </a:prstGeom>
                    </p:spPr>
                  </p:pic>
                </p:oleObj>
              </mc:Fallback>
            </mc:AlternateContent>
          </a:graphicData>
        </a:graphic>
      </p:graphicFrame>
    </p:spTree>
    <p:extLst>
      <p:ext uri="{BB962C8B-B14F-4D97-AF65-F5344CB8AC3E}">
        <p14:creationId xmlns:p14="http://schemas.microsoft.com/office/powerpoint/2010/main" val="587839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A96FA68E-57EB-44AB-A9C0-716FC51AB84D}" type="slidenum">
              <a:rPr lang="en-US" altLang="en-US"/>
              <a:pPr>
                <a:defRPr/>
              </a:pPr>
              <a:t>29</a:t>
            </a:fld>
            <a:endParaRPr lang="en-US" altLang="en-US"/>
          </a:p>
        </p:txBody>
      </p:sp>
      <p:sp>
        <p:nvSpPr>
          <p:cNvPr id="16388" name="Rectangle 2"/>
          <p:cNvSpPr>
            <a:spLocks noGrp="1" noChangeArrowheads="1"/>
          </p:cNvSpPr>
          <p:nvPr>
            <p:ph type="title"/>
          </p:nvPr>
        </p:nvSpPr>
        <p:spPr>
          <a:xfrm>
            <a:off x="1981200" y="533400"/>
            <a:ext cx="7950200" cy="838200"/>
          </a:xfrm>
        </p:spPr>
        <p:txBody>
          <a:bodyPr/>
          <a:lstStyle/>
          <a:p>
            <a:pPr algn="l"/>
            <a:r>
              <a:rPr lang="en-GB" altLang="en-US" sz="3200" dirty="0"/>
              <a:t>A Simple Example</a:t>
            </a:r>
          </a:p>
        </p:txBody>
      </p:sp>
      <p:sp>
        <p:nvSpPr>
          <p:cNvPr id="16389" name="Rectangle 3"/>
          <p:cNvSpPr>
            <a:spLocks noGrp="1" noChangeArrowheads="1"/>
          </p:cNvSpPr>
          <p:nvPr>
            <p:ph type="body" idx="1"/>
          </p:nvPr>
        </p:nvSpPr>
        <p:spPr>
          <a:xfrm>
            <a:off x="2057400" y="1371601"/>
            <a:ext cx="8382000" cy="4648199"/>
          </a:xfrm>
        </p:spPr>
        <p:txBody>
          <a:bodyPr/>
          <a:lstStyle/>
          <a:p>
            <a:pPr marL="0" indent="0">
              <a:buNone/>
            </a:pPr>
            <a:r>
              <a:rPr lang="en-GB" altLang="en-US"/>
              <a:t> </a:t>
            </a:r>
          </a:p>
        </p:txBody>
      </p:sp>
      <p:sp>
        <p:nvSpPr>
          <p:cNvPr id="16390"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6391" name="Line 6"/>
          <p:cNvSpPr>
            <a:spLocks noChangeShapeType="1"/>
          </p:cNvSpPr>
          <p:nvPr/>
        </p:nvSpPr>
        <p:spPr bwMode="auto">
          <a:xfrm>
            <a:off x="2057400" y="6244652"/>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nvGraphicFramePr>
        <p:xfrm>
          <a:off x="1955801" y="1357313"/>
          <a:ext cx="6615113" cy="3389312"/>
        </p:xfrm>
        <a:graphic>
          <a:graphicData uri="http://schemas.openxmlformats.org/presentationml/2006/ole">
            <mc:AlternateContent xmlns:mc="http://schemas.openxmlformats.org/markup-compatibility/2006">
              <mc:Choice xmlns:v="urn:schemas-microsoft-com:vml" Requires="v">
                <p:oleObj spid="_x0000_s34826" name="Equation" r:id="rId3" imgW="3301920" imgH="1688760" progId="Equation.DSMT4">
                  <p:embed/>
                </p:oleObj>
              </mc:Choice>
              <mc:Fallback>
                <p:oleObj name="Equation" r:id="rId3" imgW="3301920" imgH="1688760" progId="Equation.DSMT4">
                  <p:embed/>
                  <p:pic>
                    <p:nvPicPr>
                      <p:cNvPr id="0" name=""/>
                      <p:cNvPicPr/>
                      <p:nvPr/>
                    </p:nvPicPr>
                    <p:blipFill>
                      <a:blip r:embed="rId4"/>
                      <a:stretch>
                        <a:fillRect/>
                      </a:stretch>
                    </p:blipFill>
                    <p:spPr>
                      <a:xfrm>
                        <a:off x="1955801" y="1357313"/>
                        <a:ext cx="6615113" cy="3389312"/>
                      </a:xfrm>
                      <a:prstGeom prst="rect">
                        <a:avLst/>
                      </a:prstGeom>
                    </p:spPr>
                  </p:pic>
                </p:oleObj>
              </mc:Fallback>
            </mc:AlternateContent>
          </a:graphicData>
        </a:graphic>
      </p:graphicFrame>
    </p:spTree>
    <p:extLst>
      <p:ext uri="{BB962C8B-B14F-4D97-AF65-F5344CB8AC3E}">
        <p14:creationId xmlns:p14="http://schemas.microsoft.com/office/powerpoint/2010/main" val="73492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1325563"/>
          </a:xfrm>
        </p:spPr>
        <p:txBody>
          <a:bodyPr/>
          <a:lstStyle/>
          <a:p>
            <a:r>
              <a:rPr lang="en-GB" dirty="0" smtClean="0"/>
              <a:t>Quantum Cryptography</a:t>
            </a:r>
            <a:endParaRPr lang="en-GB" dirty="0"/>
          </a:p>
        </p:txBody>
      </p:sp>
      <p:sp>
        <p:nvSpPr>
          <p:cNvPr id="3" name="Content Placeholder 2"/>
          <p:cNvSpPr>
            <a:spLocks noGrp="1"/>
          </p:cNvSpPr>
          <p:nvPr>
            <p:ph idx="1"/>
          </p:nvPr>
        </p:nvSpPr>
        <p:spPr>
          <a:xfrm>
            <a:off x="457200" y="1406212"/>
            <a:ext cx="10896600" cy="4994588"/>
          </a:xfrm>
        </p:spPr>
        <p:txBody>
          <a:bodyPr>
            <a:normAutofit/>
          </a:bodyPr>
          <a:lstStyle/>
          <a:p>
            <a:pPr marL="0" indent="0">
              <a:buNone/>
            </a:pPr>
            <a:r>
              <a:rPr lang="en-GB" dirty="0" smtClean="0"/>
              <a:t>Key Agreement Protocols</a:t>
            </a:r>
          </a:p>
          <a:p>
            <a:r>
              <a:rPr lang="en-GB" dirty="0" smtClean="0"/>
              <a:t>The Diffie Hellman Key Agreement Protocol is a classical based protocol</a:t>
            </a:r>
          </a:p>
          <a:p>
            <a:pPr lvl="1"/>
            <a:r>
              <a:rPr lang="en-GB" dirty="0" smtClean="0"/>
              <a:t>Uses a multiplicative cyclic group, a primitive and the DLP to agree a symmetric key, the same key for sender and receiver</a:t>
            </a:r>
          </a:p>
          <a:p>
            <a:r>
              <a:rPr lang="en-GB" dirty="0" smtClean="0"/>
              <a:t>BB84, B92 and E91 are quantum based key agreement protocols</a:t>
            </a:r>
          </a:p>
          <a:p>
            <a:r>
              <a:rPr lang="en-GB" dirty="0" smtClean="0"/>
              <a:t>They employ:</a:t>
            </a:r>
          </a:p>
          <a:p>
            <a:pPr lvl="1"/>
            <a:r>
              <a:rPr lang="en-GB" dirty="0" smtClean="0"/>
              <a:t>No cloning Theorem (Quantum Property)</a:t>
            </a:r>
          </a:p>
          <a:p>
            <a:pPr lvl="1"/>
            <a:r>
              <a:rPr lang="en-GB" dirty="0" smtClean="0"/>
              <a:t>Information gain implies disturbance (Quantum Property)</a:t>
            </a:r>
          </a:p>
          <a:p>
            <a:pPr lvl="1"/>
            <a:r>
              <a:rPr lang="en-GB" dirty="0" smtClean="0"/>
              <a:t>Information </a:t>
            </a:r>
            <a:r>
              <a:rPr lang="en-GB" dirty="0"/>
              <a:t>Reconciliation (Classical Technique</a:t>
            </a:r>
            <a:r>
              <a:rPr lang="en-GB" dirty="0" smtClean="0"/>
              <a:t>)</a:t>
            </a:r>
          </a:p>
          <a:p>
            <a:pPr lvl="1"/>
            <a:r>
              <a:rPr lang="en-GB" dirty="0" smtClean="0"/>
              <a:t>Privacy amplification (Classical Technique)</a:t>
            </a:r>
          </a:p>
        </p:txBody>
      </p:sp>
    </p:spTree>
    <p:extLst>
      <p:ext uri="{BB962C8B-B14F-4D97-AF65-F5344CB8AC3E}">
        <p14:creationId xmlns:p14="http://schemas.microsoft.com/office/powerpoint/2010/main" val="11924023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09C2BE30-2E97-4581-937C-D0609263CF70}" type="slidenum">
              <a:rPr lang="en-US" altLang="en-US"/>
              <a:pPr>
                <a:defRPr/>
              </a:pPr>
              <a:t>30</a:t>
            </a:fld>
            <a:endParaRPr lang="en-US" altLang="en-US"/>
          </a:p>
        </p:txBody>
      </p:sp>
      <p:sp>
        <p:nvSpPr>
          <p:cNvPr id="17412" name="Rectangle 2"/>
          <p:cNvSpPr>
            <a:spLocks noGrp="1" noChangeArrowheads="1"/>
          </p:cNvSpPr>
          <p:nvPr>
            <p:ph type="title"/>
          </p:nvPr>
        </p:nvSpPr>
        <p:spPr>
          <a:xfrm>
            <a:off x="1981200" y="533400"/>
            <a:ext cx="7950200" cy="838200"/>
          </a:xfrm>
        </p:spPr>
        <p:txBody>
          <a:bodyPr/>
          <a:lstStyle/>
          <a:p>
            <a:pPr algn="l"/>
            <a:r>
              <a:rPr lang="en-GB" altLang="en-US" sz="3200" dirty="0"/>
              <a:t>The Quantum Fourier Transform</a:t>
            </a:r>
          </a:p>
        </p:txBody>
      </p:sp>
      <p:sp>
        <p:nvSpPr>
          <p:cNvPr id="17413" name="Rectangle 3"/>
          <p:cNvSpPr>
            <a:spLocks noGrp="1" noChangeArrowheads="1"/>
          </p:cNvSpPr>
          <p:nvPr>
            <p:ph type="body" idx="1"/>
          </p:nvPr>
        </p:nvSpPr>
        <p:spPr>
          <a:xfrm>
            <a:off x="2057400" y="1447800"/>
            <a:ext cx="8382000" cy="4572000"/>
          </a:xfrm>
        </p:spPr>
        <p:txBody>
          <a:bodyPr/>
          <a:lstStyle/>
          <a:p>
            <a:pPr>
              <a:lnSpc>
                <a:spcPct val="80000"/>
              </a:lnSpc>
              <a:buFontTx/>
              <a:buNone/>
            </a:pPr>
            <a:r>
              <a:rPr lang="en-GB" altLang="en-US" sz="2000" dirty="0" smtClean="0"/>
              <a:t>A discussion on the QFT and its relationship to the nth roots of unity</a:t>
            </a:r>
          </a:p>
          <a:p>
            <a:pPr>
              <a:lnSpc>
                <a:spcPct val="80000"/>
              </a:lnSpc>
              <a:buFontTx/>
              <a:buNone/>
            </a:pPr>
            <a:r>
              <a:rPr lang="en-GB" altLang="en-US" sz="2000" dirty="0" smtClean="0"/>
              <a:t>The Quantum Fourier Transform for n qubits is given by the mapping: </a:t>
            </a:r>
          </a:p>
          <a:p>
            <a:pPr>
              <a:lnSpc>
                <a:spcPct val="80000"/>
              </a:lnSpc>
              <a:buFontTx/>
              <a:buNone/>
            </a:pPr>
            <a:endParaRPr lang="en-GB" altLang="en-US" sz="2000" dirty="0" smtClean="0"/>
          </a:p>
          <a:p>
            <a:pPr>
              <a:lnSpc>
                <a:spcPct val="80000"/>
              </a:lnSpc>
              <a:buFontTx/>
              <a:buNone/>
            </a:pPr>
            <a:endParaRPr lang="en-GB" altLang="en-US" sz="2000" dirty="0" smtClean="0"/>
          </a:p>
          <a:p>
            <a:pPr>
              <a:lnSpc>
                <a:spcPct val="80000"/>
              </a:lnSpc>
              <a:buFontTx/>
              <a:buNone/>
            </a:pPr>
            <a:endParaRPr lang="en-GB" altLang="en-US" sz="2000" dirty="0" smtClean="0"/>
          </a:p>
          <a:p>
            <a:pPr>
              <a:lnSpc>
                <a:spcPct val="80000"/>
              </a:lnSpc>
              <a:buFontTx/>
              <a:buNone/>
            </a:pPr>
            <a:endParaRPr lang="en-GB" altLang="en-US" sz="2000" dirty="0"/>
          </a:p>
          <a:p>
            <a:pPr>
              <a:lnSpc>
                <a:spcPct val="80000"/>
              </a:lnSpc>
              <a:buNone/>
            </a:pPr>
            <a:r>
              <a:rPr lang="en-GB" altLang="en-US" sz="2000" dirty="0" smtClean="0"/>
              <a:t>The transformation is a unitary transformation</a:t>
            </a:r>
          </a:p>
          <a:p>
            <a:pPr>
              <a:lnSpc>
                <a:spcPct val="80000"/>
              </a:lnSpc>
              <a:buNone/>
            </a:pPr>
            <a:endParaRPr lang="en-GB" altLang="en-US" sz="2000" dirty="0"/>
          </a:p>
          <a:p>
            <a:pPr>
              <a:lnSpc>
                <a:spcPct val="80000"/>
              </a:lnSpc>
              <a:buNone/>
            </a:pPr>
            <a:r>
              <a:rPr lang="en-GB" altLang="en-US" sz="2000" dirty="0" smtClean="0"/>
              <a:t>We </a:t>
            </a:r>
            <a:r>
              <a:rPr lang="en-GB" altLang="en-US" sz="2000" dirty="0"/>
              <a:t>consider the case of 1 qubit and 2 </a:t>
            </a:r>
            <a:r>
              <a:rPr lang="en-GB" altLang="en-US" sz="2000" dirty="0" smtClean="0"/>
              <a:t>qubits to illustrate the relationship.</a:t>
            </a:r>
            <a:endParaRPr lang="en-GB" altLang="en-US" sz="2000" dirty="0"/>
          </a:p>
          <a:p>
            <a:pPr>
              <a:lnSpc>
                <a:spcPct val="80000"/>
              </a:lnSpc>
              <a:buFontTx/>
              <a:buNone/>
            </a:pPr>
            <a:endParaRPr lang="en-GB" altLang="en-US" sz="2000" dirty="0"/>
          </a:p>
        </p:txBody>
      </p:sp>
      <p:sp>
        <p:nvSpPr>
          <p:cNvPr id="17414"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7415"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extLst>
              <p:ext uri="{D42A27DB-BD31-4B8C-83A1-F6EECF244321}">
                <p14:modId xmlns:p14="http://schemas.microsoft.com/office/powerpoint/2010/main" val="3540029160"/>
              </p:ext>
            </p:extLst>
          </p:nvPr>
        </p:nvGraphicFramePr>
        <p:xfrm>
          <a:off x="4541837" y="2551650"/>
          <a:ext cx="3108326" cy="877350"/>
        </p:xfrm>
        <a:graphic>
          <a:graphicData uri="http://schemas.openxmlformats.org/presentationml/2006/ole">
            <mc:AlternateContent xmlns:mc="http://schemas.openxmlformats.org/markup-compatibility/2006">
              <mc:Choice xmlns:v="urn:schemas-microsoft-com:vml" Requires="v">
                <p:oleObj spid="_x0000_s36875" name="Equation" r:id="rId3" imgW="1574640" imgH="444240" progId="Equation.DSMT4">
                  <p:embed/>
                </p:oleObj>
              </mc:Choice>
              <mc:Fallback>
                <p:oleObj name="Equation" r:id="rId3" imgW="1574640" imgH="444240" progId="Equation.DSMT4">
                  <p:embed/>
                  <p:pic>
                    <p:nvPicPr>
                      <p:cNvPr id="0" name=""/>
                      <p:cNvPicPr/>
                      <p:nvPr/>
                    </p:nvPicPr>
                    <p:blipFill>
                      <a:blip r:embed="rId4"/>
                      <a:stretch>
                        <a:fillRect/>
                      </a:stretch>
                    </p:blipFill>
                    <p:spPr>
                      <a:xfrm>
                        <a:off x="4541837" y="2551650"/>
                        <a:ext cx="3108326" cy="877350"/>
                      </a:xfrm>
                      <a:prstGeom prst="rect">
                        <a:avLst/>
                      </a:prstGeom>
                    </p:spPr>
                  </p:pic>
                </p:oleObj>
              </mc:Fallback>
            </mc:AlternateContent>
          </a:graphicData>
        </a:graphic>
      </p:graphicFrame>
    </p:spTree>
    <p:extLst>
      <p:ext uri="{BB962C8B-B14F-4D97-AF65-F5344CB8AC3E}">
        <p14:creationId xmlns:p14="http://schemas.microsoft.com/office/powerpoint/2010/main" val="7817326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2DE4AD54-E2C7-4530-92A9-C2B48604339B}" type="slidenum">
              <a:rPr lang="en-US" altLang="en-US"/>
              <a:pPr>
                <a:defRPr/>
              </a:pPr>
              <a:t>31</a:t>
            </a:fld>
            <a:endParaRPr lang="en-US" altLang="en-US"/>
          </a:p>
        </p:txBody>
      </p:sp>
      <p:sp>
        <p:nvSpPr>
          <p:cNvPr id="18436" name="Rectangle 2"/>
          <p:cNvSpPr>
            <a:spLocks noGrp="1" noChangeArrowheads="1"/>
          </p:cNvSpPr>
          <p:nvPr>
            <p:ph type="title"/>
          </p:nvPr>
        </p:nvSpPr>
        <p:spPr>
          <a:xfrm>
            <a:off x="1981200" y="533400"/>
            <a:ext cx="7950200" cy="838200"/>
          </a:xfrm>
        </p:spPr>
        <p:txBody>
          <a:bodyPr/>
          <a:lstStyle/>
          <a:p>
            <a:pPr algn="l"/>
            <a:r>
              <a:rPr lang="en-GB" altLang="en-US" sz="3200" dirty="0"/>
              <a:t>The Quantum Fourier Matrix</a:t>
            </a:r>
          </a:p>
        </p:txBody>
      </p:sp>
      <p:sp>
        <p:nvSpPr>
          <p:cNvPr id="18437" name="Rectangle 3"/>
          <p:cNvSpPr>
            <a:spLocks noGrp="1" noChangeArrowheads="1"/>
          </p:cNvSpPr>
          <p:nvPr>
            <p:ph type="body" idx="1"/>
          </p:nvPr>
        </p:nvSpPr>
        <p:spPr>
          <a:xfrm>
            <a:off x="1912938" y="1371600"/>
            <a:ext cx="8526462" cy="4876800"/>
          </a:xfrm>
        </p:spPr>
        <p:txBody>
          <a:bodyPr>
            <a:normAutofit fontScale="92500" lnSpcReduction="10000"/>
          </a:bodyPr>
          <a:lstStyle/>
          <a:p>
            <a:pPr>
              <a:lnSpc>
                <a:spcPct val="80000"/>
              </a:lnSpc>
              <a:buFontTx/>
              <a:buNone/>
            </a:pPr>
            <a:r>
              <a:rPr lang="en-GB" altLang="en-US" sz="2400"/>
              <a:t> </a:t>
            </a:r>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nSpc>
                <a:spcPct val="80000"/>
              </a:lnSpc>
              <a:buFontTx/>
              <a:buNone/>
            </a:pPr>
            <a:endParaRPr lang="en-GB" altLang="en-US" sz="2400"/>
          </a:p>
          <a:p>
            <a:pPr algn="r">
              <a:lnSpc>
                <a:spcPct val="80000"/>
              </a:lnSpc>
              <a:buFontTx/>
              <a:buNone/>
            </a:pPr>
            <a:r>
              <a:rPr lang="en-GB" altLang="en-US" sz="1400"/>
              <a:t>R. J. Lipton, K. W. Regan, </a:t>
            </a:r>
            <a:r>
              <a:rPr lang="en-GB" altLang="en-US" sz="1400" i="1"/>
              <a:t>Quantum Algorithms via Linear Algebra, </a:t>
            </a:r>
            <a:r>
              <a:rPr lang="en-GB" altLang="en-US" sz="1400"/>
              <a:t>MIT Press, 2014</a:t>
            </a:r>
          </a:p>
          <a:p>
            <a:pPr algn="r">
              <a:lnSpc>
                <a:spcPct val="80000"/>
              </a:lnSpc>
              <a:buFontTx/>
              <a:buNone/>
            </a:pPr>
            <a:r>
              <a:rPr lang="en-GB" altLang="en-US" sz="1400"/>
              <a:t>M. Nielsen and I. Chuang, </a:t>
            </a:r>
            <a:r>
              <a:rPr lang="en-GB" altLang="en-US" sz="1400" i="1"/>
              <a:t>Quantum Computation and Quantum Information,</a:t>
            </a:r>
            <a:r>
              <a:rPr lang="en-GB" altLang="en-US" sz="1400"/>
              <a:t> CUP, 2010</a:t>
            </a:r>
          </a:p>
        </p:txBody>
      </p:sp>
      <p:sp>
        <p:nvSpPr>
          <p:cNvPr id="18438"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8439"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8440" name="Object 1"/>
          <p:cNvGraphicFramePr>
            <a:graphicFrameLocks noChangeAspect="1"/>
          </p:cNvGraphicFramePr>
          <p:nvPr/>
        </p:nvGraphicFramePr>
        <p:xfrm>
          <a:off x="2114551" y="1371601"/>
          <a:ext cx="6677025" cy="4168775"/>
        </p:xfrm>
        <a:graphic>
          <a:graphicData uri="http://schemas.openxmlformats.org/presentationml/2006/ole">
            <mc:AlternateContent xmlns:mc="http://schemas.openxmlformats.org/markup-compatibility/2006">
              <mc:Choice xmlns:v="urn:schemas-microsoft-com:vml" Requires="v">
                <p:oleObj spid="_x0000_s35850" name="Equation" r:id="rId4" imgW="3441600" imgH="2463480" progId="Equation.DSMT4">
                  <p:embed/>
                </p:oleObj>
              </mc:Choice>
              <mc:Fallback>
                <p:oleObj name="Equation" r:id="rId4" imgW="3441600" imgH="246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4551" y="1371601"/>
                        <a:ext cx="6677025" cy="416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698513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endParaRPr lang="en-US" altLang="en-US" dirty="0"/>
          </a:p>
        </p:txBody>
      </p:sp>
      <p:sp>
        <p:nvSpPr>
          <p:cNvPr id="8" name="Slide Number Placeholder 5"/>
          <p:cNvSpPr>
            <a:spLocks noGrp="1"/>
          </p:cNvSpPr>
          <p:nvPr>
            <p:ph type="sldNum" sz="quarter" idx="12"/>
          </p:nvPr>
        </p:nvSpPr>
        <p:spPr/>
        <p:txBody>
          <a:bodyPr/>
          <a:lstStyle/>
          <a:p>
            <a:pPr>
              <a:defRPr/>
            </a:pPr>
            <a:fld id="{2AB950E0-C384-4748-B9BA-64DCA884F52D}" type="slidenum">
              <a:rPr lang="en-US" altLang="en-US"/>
              <a:pPr>
                <a:defRPr/>
              </a:pPr>
              <a:t>32</a:t>
            </a:fld>
            <a:endParaRPr lang="en-US" altLang="en-US"/>
          </a:p>
        </p:txBody>
      </p:sp>
      <p:sp>
        <p:nvSpPr>
          <p:cNvPr id="20484" name="Rectangle 2"/>
          <p:cNvSpPr>
            <a:spLocks noGrp="1" noChangeArrowheads="1"/>
          </p:cNvSpPr>
          <p:nvPr>
            <p:ph type="title"/>
          </p:nvPr>
        </p:nvSpPr>
        <p:spPr>
          <a:xfrm>
            <a:off x="1981200" y="533400"/>
            <a:ext cx="7950200" cy="838200"/>
          </a:xfrm>
        </p:spPr>
        <p:txBody>
          <a:bodyPr/>
          <a:lstStyle/>
          <a:p>
            <a:pPr algn="l"/>
            <a:r>
              <a:rPr lang="en-GB" altLang="en-US" sz="3200" dirty="0"/>
              <a:t>Shors Algorithm</a:t>
            </a:r>
          </a:p>
        </p:txBody>
      </p:sp>
      <p:sp>
        <p:nvSpPr>
          <p:cNvPr id="20485" name="Rectangle 3"/>
          <p:cNvSpPr>
            <a:spLocks noGrp="1" noChangeArrowheads="1"/>
          </p:cNvSpPr>
          <p:nvPr>
            <p:ph type="body" idx="1"/>
          </p:nvPr>
        </p:nvSpPr>
        <p:spPr>
          <a:xfrm>
            <a:off x="2057399" y="1416050"/>
            <a:ext cx="9629775" cy="4921249"/>
          </a:xfrm>
        </p:spPr>
        <p:txBody>
          <a:bodyPr/>
          <a:lstStyle/>
          <a:p>
            <a:pPr>
              <a:lnSpc>
                <a:spcPct val="80000"/>
              </a:lnSpc>
              <a:buFontTx/>
              <a:buNone/>
            </a:pPr>
            <a:r>
              <a:rPr lang="en-GB" altLang="en-US" sz="2000" dirty="0"/>
              <a:t>Discussion</a:t>
            </a:r>
          </a:p>
          <a:p>
            <a:pPr>
              <a:lnSpc>
                <a:spcPct val="80000"/>
              </a:lnSpc>
              <a:buFontTx/>
              <a:buNone/>
            </a:pPr>
            <a:r>
              <a:rPr lang="en-GB" altLang="en-US" sz="2000" dirty="0"/>
              <a:t>Shors Algorithm consists of two parts: </a:t>
            </a:r>
          </a:p>
          <a:p>
            <a:pPr marL="457200" indent="-457200">
              <a:lnSpc>
                <a:spcPct val="80000"/>
              </a:lnSpc>
              <a:buFont typeface="+mj-lt"/>
              <a:buAutoNum type="arabicPeriod"/>
            </a:pPr>
            <a:r>
              <a:rPr lang="en-GB" altLang="en-US" sz="2000" dirty="0"/>
              <a:t>A classical </a:t>
            </a:r>
            <a:r>
              <a:rPr lang="en-GB" altLang="en-US" sz="2000" dirty="0" smtClean="0"/>
              <a:t>part</a:t>
            </a:r>
          </a:p>
          <a:p>
            <a:pPr lvl="2">
              <a:lnSpc>
                <a:spcPct val="80000"/>
              </a:lnSpc>
            </a:pPr>
            <a:r>
              <a:rPr lang="en-GB" altLang="en-US" dirty="0" smtClean="0"/>
              <a:t>We find </a:t>
            </a:r>
            <a:r>
              <a:rPr lang="en-GB" altLang="en-US" dirty="0" err="1" smtClean="0"/>
              <a:t>gcd</a:t>
            </a:r>
            <a:r>
              <a:rPr lang="en-GB" altLang="en-US" dirty="0" smtClean="0"/>
              <a:t>(a, N) for a in        . </a:t>
            </a:r>
          </a:p>
          <a:p>
            <a:pPr lvl="2">
              <a:lnSpc>
                <a:spcPct val="80000"/>
              </a:lnSpc>
            </a:pPr>
            <a:r>
              <a:rPr lang="en-GB" altLang="en-US" dirty="0" smtClean="0"/>
              <a:t>If the </a:t>
            </a:r>
            <a:r>
              <a:rPr lang="en-GB" altLang="en-US" dirty="0" err="1" smtClean="0"/>
              <a:t>gcd</a:t>
            </a:r>
            <a:r>
              <a:rPr lang="en-GB" altLang="en-US" dirty="0" smtClean="0"/>
              <a:t> is 1 we use the quantum part. If not then we have a factor</a:t>
            </a:r>
          </a:p>
          <a:p>
            <a:pPr marL="442913" indent="-442913">
              <a:lnSpc>
                <a:spcPct val="80000"/>
              </a:lnSpc>
              <a:buNone/>
            </a:pPr>
            <a:r>
              <a:rPr lang="en-GB" altLang="en-US" sz="2000" dirty="0" smtClean="0"/>
              <a:t>2.  	A </a:t>
            </a:r>
            <a:r>
              <a:rPr lang="en-GB" altLang="en-US" sz="2000" dirty="0"/>
              <a:t>quantum part</a:t>
            </a:r>
          </a:p>
          <a:p>
            <a:pPr lvl="2">
              <a:lnSpc>
                <a:spcPct val="80000"/>
              </a:lnSpc>
            </a:pPr>
            <a:r>
              <a:rPr lang="en-GB" altLang="en-US" dirty="0" smtClean="0"/>
              <a:t>We start with n input values and n</a:t>
            </a:r>
            <a:r>
              <a:rPr lang="en-GB" altLang="en-US" baseline="-25000" dirty="0" smtClean="0"/>
              <a:t>0</a:t>
            </a:r>
            <a:r>
              <a:rPr lang="en-GB" altLang="en-US" dirty="0" smtClean="0"/>
              <a:t> output values each set to </a:t>
            </a:r>
          </a:p>
          <a:p>
            <a:pPr lvl="2">
              <a:lnSpc>
                <a:spcPct val="80000"/>
              </a:lnSpc>
            </a:pPr>
            <a:r>
              <a:rPr lang="en-GB" altLang="en-US" dirty="0" smtClean="0"/>
              <a:t>Apply </a:t>
            </a:r>
            <a:r>
              <a:rPr lang="en-GB" altLang="en-US" dirty="0" err="1" smtClean="0"/>
              <a:t>Hadamard’s</a:t>
            </a:r>
            <a:r>
              <a:rPr lang="en-GB" altLang="en-US" dirty="0" smtClean="0"/>
              <a:t> to each of the n input values. This will give us n         values</a:t>
            </a:r>
          </a:p>
          <a:p>
            <a:pPr marL="914400" lvl="2" indent="0">
              <a:lnSpc>
                <a:spcPct val="80000"/>
              </a:lnSpc>
              <a:buNone/>
            </a:pPr>
            <a:r>
              <a:rPr lang="en-GB" altLang="en-US" dirty="0"/>
              <a:t> </a:t>
            </a:r>
            <a:r>
              <a:rPr lang="en-GB" altLang="en-US" dirty="0" smtClean="0"/>
              <a:t>   resulting in</a:t>
            </a:r>
          </a:p>
          <a:p>
            <a:pPr marL="914400" lvl="2" indent="0">
              <a:lnSpc>
                <a:spcPct val="80000"/>
              </a:lnSpc>
              <a:buNone/>
            </a:pPr>
            <a:endParaRPr lang="en-GB" altLang="en-US" dirty="0"/>
          </a:p>
          <a:p>
            <a:pPr marL="914400" lvl="2" indent="0">
              <a:lnSpc>
                <a:spcPct val="80000"/>
              </a:lnSpc>
              <a:buNone/>
            </a:pPr>
            <a:endParaRPr lang="en-GB" altLang="en-US" dirty="0" smtClean="0"/>
          </a:p>
          <a:p>
            <a:pPr marL="914400" lvl="2" indent="0">
              <a:lnSpc>
                <a:spcPct val="80000"/>
              </a:lnSpc>
              <a:buNone/>
            </a:pPr>
            <a:r>
              <a:rPr lang="en-GB" altLang="en-US" dirty="0" smtClean="0"/>
              <a:t>This is further initialised to </a:t>
            </a:r>
          </a:p>
          <a:p>
            <a:pPr marL="914400" lvl="2" indent="0">
              <a:lnSpc>
                <a:spcPct val="80000"/>
              </a:lnSpc>
              <a:buNone/>
            </a:pPr>
            <a:endParaRPr lang="en-GB" altLang="en-US" dirty="0" smtClean="0"/>
          </a:p>
          <a:p>
            <a:pPr lvl="2">
              <a:lnSpc>
                <a:spcPct val="80000"/>
              </a:lnSpc>
            </a:pPr>
            <a:endParaRPr lang="en-GB" altLang="en-US" dirty="0"/>
          </a:p>
        </p:txBody>
      </p:sp>
      <p:sp>
        <p:nvSpPr>
          <p:cNvPr id="20486"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0487" name="Line 6"/>
          <p:cNvSpPr>
            <a:spLocks noChangeShapeType="1"/>
          </p:cNvSpPr>
          <p:nvPr/>
        </p:nvSpPr>
        <p:spPr bwMode="auto">
          <a:xfrm>
            <a:off x="2079625" y="635635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2" name="Object 1"/>
          <p:cNvGraphicFramePr>
            <a:graphicFrameLocks noChangeAspect="1"/>
          </p:cNvGraphicFramePr>
          <p:nvPr>
            <p:extLst>
              <p:ext uri="{D42A27DB-BD31-4B8C-83A1-F6EECF244321}">
                <p14:modId xmlns:p14="http://schemas.microsoft.com/office/powerpoint/2010/main" val="3133262042"/>
              </p:ext>
            </p:extLst>
          </p:nvPr>
        </p:nvGraphicFramePr>
        <p:xfrm>
          <a:off x="9582150" y="3405186"/>
          <a:ext cx="400050" cy="470647"/>
        </p:xfrm>
        <a:graphic>
          <a:graphicData uri="http://schemas.openxmlformats.org/presentationml/2006/ole">
            <mc:AlternateContent xmlns:mc="http://schemas.openxmlformats.org/markup-compatibility/2006">
              <mc:Choice xmlns:v="urn:schemas-microsoft-com:vml" Requires="v">
                <p:oleObj spid="_x0000_s37932" name="Equation" r:id="rId3" imgW="215640" imgH="253800" progId="Equation.DSMT4">
                  <p:embed/>
                </p:oleObj>
              </mc:Choice>
              <mc:Fallback>
                <p:oleObj name="Equation" r:id="rId3" imgW="215640" imgH="253800" progId="Equation.DSMT4">
                  <p:embed/>
                  <p:pic>
                    <p:nvPicPr>
                      <p:cNvPr id="0" name=""/>
                      <p:cNvPicPr/>
                      <p:nvPr/>
                    </p:nvPicPr>
                    <p:blipFill>
                      <a:blip r:embed="rId4"/>
                      <a:stretch>
                        <a:fillRect/>
                      </a:stretch>
                    </p:blipFill>
                    <p:spPr>
                      <a:xfrm>
                        <a:off x="9582150" y="3405186"/>
                        <a:ext cx="400050" cy="470647"/>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510150167"/>
              </p:ext>
            </p:extLst>
          </p:nvPr>
        </p:nvGraphicFramePr>
        <p:xfrm>
          <a:off x="10134600" y="3694112"/>
          <a:ext cx="423862" cy="434975"/>
        </p:xfrm>
        <a:graphic>
          <a:graphicData uri="http://schemas.openxmlformats.org/presentationml/2006/ole">
            <mc:AlternateContent xmlns:mc="http://schemas.openxmlformats.org/markup-compatibility/2006">
              <mc:Choice xmlns:v="urn:schemas-microsoft-com:vml" Requires="v">
                <p:oleObj spid="_x0000_s37933" name="Equation" r:id="rId5" imgW="228600" imgH="253800" progId="Equation.DSMT4">
                  <p:embed/>
                </p:oleObj>
              </mc:Choice>
              <mc:Fallback>
                <p:oleObj name="Equation" r:id="rId5" imgW="228600" imgH="253800" progId="Equation.DSMT4">
                  <p:embed/>
                  <p:pic>
                    <p:nvPicPr>
                      <p:cNvPr id="0" name=""/>
                      <p:cNvPicPr/>
                      <p:nvPr/>
                    </p:nvPicPr>
                    <p:blipFill>
                      <a:blip r:embed="rId6"/>
                      <a:stretch>
                        <a:fillRect/>
                      </a:stretch>
                    </p:blipFill>
                    <p:spPr>
                      <a:xfrm>
                        <a:off x="10134600" y="3694112"/>
                        <a:ext cx="423862" cy="43497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664695260"/>
              </p:ext>
            </p:extLst>
          </p:nvPr>
        </p:nvGraphicFramePr>
        <p:xfrm>
          <a:off x="5145881" y="4129087"/>
          <a:ext cx="1900237" cy="879475"/>
        </p:xfrm>
        <a:graphic>
          <a:graphicData uri="http://schemas.openxmlformats.org/presentationml/2006/ole">
            <mc:AlternateContent xmlns:mc="http://schemas.openxmlformats.org/markup-compatibility/2006">
              <mc:Choice xmlns:v="urn:schemas-microsoft-com:vml" Requires="v">
                <p:oleObj spid="_x0000_s37934" name="Equation" r:id="rId7" imgW="1015920" imgH="469800" progId="Equation.DSMT4">
                  <p:embed/>
                </p:oleObj>
              </mc:Choice>
              <mc:Fallback>
                <p:oleObj name="Equation" r:id="rId7" imgW="1015920" imgH="469800" progId="Equation.DSMT4">
                  <p:embed/>
                  <p:pic>
                    <p:nvPicPr>
                      <p:cNvPr id="0" name=""/>
                      <p:cNvPicPr/>
                      <p:nvPr/>
                    </p:nvPicPr>
                    <p:blipFill>
                      <a:blip r:embed="rId8"/>
                      <a:stretch>
                        <a:fillRect/>
                      </a:stretch>
                    </p:blipFill>
                    <p:spPr>
                      <a:xfrm>
                        <a:off x="5145881" y="4129087"/>
                        <a:ext cx="1900237" cy="87947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08525778"/>
              </p:ext>
            </p:extLst>
          </p:nvPr>
        </p:nvGraphicFramePr>
        <p:xfrm>
          <a:off x="5889625" y="2433300"/>
          <a:ext cx="454025" cy="430129"/>
        </p:xfrm>
        <a:graphic>
          <a:graphicData uri="http://schemas.openxmlformats.org/presentationml/2006/ole">
            <mc:AlternateContent xmlns:mc="http://schemas.openxmlformats.org/markup-compatibility/2006">
              <mc:Choice xmlns:v="urn:schemas-microsoft-com:vml" Requires="v">
                <p:oleObj spid="_x0000_s37935" name="Equation" r:id="rId9" imgW="241200" imgH="228600" progId="Equation.DSMT4">
                  <p:embed/>
                </p:oleObj>
              </mc:Choice>
              <mc:Fallback>
                <p:oleObj name="Equation" r:id="rId9" imgW="241200" imgH="228600" progId="Equation.DSMT4">
                  <p:embed/>
                  <p:pic>
                    <p:nvPicPr>
                      <p:cNvPr id="0" name=""/>
                      <p:cNvPicPr/>
                      <p:nvPr/>
                    </p:nvPicPr>
                    <p:blipFill>
                      <a:blip r:embed="rId10"/>
                      <a:stretch>
                        <a:fillRect/>
                      </a:stretch>
                    </p:blipFill>
                    <p:spPr>
                      <a:xfrm>
                        <a:off x="5889625" y="2433300"/>
                        <a:ext cx="454025" cy="43012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301251254"/>
              </p:ext>
            </p:extLst>
          </p:nvPr>
        </p:nvGraphicFramePr>
        <p:xfrm>
          <a:off x="4964112" y="5315742"/>
          <a:ext cx="2305050" cy="879475"/>
        </p:xfrm>
        <a:graphic>
          <a:graphicData uri="http://schemas.openxmlformats.org/presentationml/2006/ole">
            <mc:AlternateContent xmlns:mc="http://schemas.openxmlformats.org/markup-compatibility/2006">
              <mc:Choice xmlns:v="urn:schemas-microsoft-com:vml" Requires="v">
                <p:oleObj spid="_x0000_s37936" name="Equation" r:id="rId11" imgW="1231560" imgH="469800" progId="Equation.DSMT4">
                  <p:embed/>
                </p:oleObj>
              </mc:Choice>
              <mc:Fallback>
                <p:oleObj name="Equation" r:id="rId11" imgW="1231560" imgH="469800" progId="Equation.DSMT4">
                  <p:embed/>
                  <p:pic>
                    <p:nvPicPr>
                      <p:cNvPr id="0" name=""/>
                      <p:cNvPicPr/>
                      <p:nvPr/>
                    </p:nvPicPr>
                    <p:blipFill>
                      <a:blip r:embed="rId12"/>
                      <a:stretch>
                        <a:fillRect/>
                      </a:stretch>
                    </p:blipFill>
                    <p:spPr>
                      <a:xfrm>
                        <a:off x="4964112" y="5315742"/>
                        <a:ext cx="2305050" cy="879475"/>
                      </a:xfrm>
                      <a:prstGeom prst="rect">
                        <a:avLst/>
                      </a:prstGeom>
                    </p:spPr>
                  </p:pic>
                </p:oleObj>
              </mc:Fallback>
            </mc:AlternateContent>
          </a:graphicData>
        </a:graphic>
      </p:graphicFrame>
    </p:spTree>
    <p:extLst>
      <p:ext uri="{BB962C8B-B14F-4D97-AF65-F5344CB8AC3E}">
        <p14:creationId xmlns:p14="http://schemas.microsoft.com/office/powerpoint/2010/main" val="19629253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30CFA1E-03C1-4408-8AD0-61A20068D982}" type="slidenum">
              <a:rPr lang="en-US" altLang="en-US" sz="1400"/>
              <a:pPr>
                <a:spcBef>
                  <a:spcPct val="0"/>
                </a:spcBef>
                <a:buFontTx/>
                <a:buNone/>
              </a:pPr>
              <a:t>33</a:t>
            </a:fld>
            <a:endParaRPr lang="en-US" altLang="en-US" sz="1400"/>
          </a:p>
        </p:txBody>
      </p:sp>
      <p:sp>
        <p:nvSpPr>
          <p:cNvPr id="10243" name="Rectangle 2"/>
          <p:cNvSpPr>
            <a:spLocks noGrp="1" noChangeArrowheads="1"/>
          </p:cNvSpPr>
          <p:nvPr>
            <p:ph type="title"/>
          </p:nvPr>
        </p:nvSpPr>
        <p:spPr>
          <a:xfrm>
            <a:off x="1981200" y="533400"/>
            <a:ext cx="7950200" cy="838200"/>
          </a:xfrm>
        </p:spPr>
        <p:txBody>
          <a:bodyPr/>
          <a:lstStyle/>
          <a:p>
            <a:pPr algn="l"/>
            <a:r>
              <a:rPr lang="en-GB" altLang="en-US" sz="3600" dirty="0" smtClean="0"/>
              <a:t>Shors Algorithm</a:t>
            </a:r>
            <a:endParaRPr lang="en-GB" altLang="en-US" dirty="0" smtClean="0"/>
          </a:p>
        </p:txBody>
      </p:sp>
      <p:sp>
        <p:nvSpPr>
          <p:cNvPr id="10244" name="Rectangle 3"/>
          <p:cNvSpPr>
            <a:spLocks noGrp="1" noChangeArrowheads="1"/>
          </p:cNvSpPr>
          <p:nvPr>
            <p:ph type="body" idx="1"/>
          </p:nvPr>
        </p:nvSpPr>
        <p:spPr>
          <a:xfrm>
            <a:off x="2133600" y="1268414"/>
            <a:ext cx="7850188" cy="4903787"/>
          </a:xfrm>
        </p:spPr>
        <p:txBody>
          <a:bodyPr/>
          <a:lstStyle/>
          <a:p>
            <a:r>
              <a:rPr lang="en-US" altLang="en-US" dirty="0" smtClean="0"/>
              <a:t>The n</a:t>
            </a:r>
            <a:r>
              <a:rPr lang="en-US" altLang="en-US" dirty="0" smtClean="0"/>
              <a:t>ext step is to measure the output states </a:t>
            </a:r>
          </a:p>
          <a:p>
            <a:pPr lvl="1"/>
            <a:r>
              <a:rPr lang="en-US" altLang="en-US" dirty="0" smtClean="0"/>
              <a:t>If we obtain            then from </a:t>
            </a:r>
            <a:r>
              <a:rPr lang="en-US" altLang="en-US" dirty="0" err="1" smtClean="0"/>
              <a:t>Borns</a:t>
            </a:r>
            <a:r>
              <a:rPr lang="en-US" altLang="en-US" dirty="0" smtClean="0"/>
              <a:t> Rule we obtain  </a:t>
            </a:r>
          </a:p>
          <a:p>
            <a:pPr marL="457200" lvl="1" indent="0">
              <a:buNone/>
            </a:pPr>
            <a:endParaRPr lang="en-US" altLang="en-US" dirty="0"/>
          </a:p>
          <a:p>
            <a:pPr marL="457200" lvl="1" indent="0">
              <a:buNone/>
            </a:pPr>
            <a:r>
              <a:rPr lang="en-US" altLang="en-US" dirty="0" smtClean="0"/>
              <a:t> </a:t>
            </a:r>
          </a:p>
          <a:p>
            <a:pPr marL="457200" lvl="1" indent="0">
              <a:buNone/>
            </a:pPr>
            <a:endParaRPr lang="en-US" altLang="en-US" dirty="0"/>
          </a:p>
          <a:p>
            <a:pPr marL="457200" lvl="1" indent="0">
              <a:buNone/>
            </a:pPr>
            <a:r>
              <a:rPr lang="en-US" altLang="en-US" dirty="0"/>
              <a:t>w</a:t>
            </a:r>
            <a:r>
              <a:rPr lang="en-US" altLang="en-US" dirty="0" smtClean="0"/>
              <a:t>ith 0 &lt; x</a:t>
            </a:r>
            <a:r>
              <a:rPr lang="en-US" altLang="en-US" baseline="-25000" dirty="0" smtClean="0"/>
              <a:t>0</a:t>
            </a:r>
            <a:r>
              <a:rPr lang="en-US" altLang="en-US" dirty="0" smtClean="0"/>
              <a:t> &lt; r and m-1 is the maximum value such that</a:t>
            </a:r>
          </a:p>
          <a:p>
            <a:pPr marL="457200" lvl="1" indent="0">
              <a:buNone/>
            </a:pPr>
            <a:r>
              <a:rPr lang="en-US" altLang="en-US" dirty="0"/>
              <a:t>x</a:t>
            </a:r>
            <a:r>
              <a:rPr lang="en-US" altLang="en-US" baseline="-25000" dirty="0" smtClean="0"/>
              <a:t>0</a:t>
            </a:r>
            <a:r>
              <a:rPr lang="en-US" altLang="en-US" dirty="0" smtClean="0"/>
              <a:t> + (m-1)r &lt; 2</a:t>
            </a:r>
            <a:r>
              <a:rPr lang="en-US" altLang="en-US" baseline="30000" dirty="0" smtClean="0"/>
              <a:t>n</a:t>
            </a:r>
            <a:r>
              <a:rPr lang="en-US" altLang="en-US" dirty="0" smtClean="0"/>
              <a:t>.  m will be the integer value associated with 2</a:t>
            </a:r>
            <a:r>
              <a:rPr lang="en-US" altLang="en-US" baseline="30000" dirty="0" smtClean="0"/>
              <a:t>n</a:t>
            </a:r>
            <a:r>
              <a:rPr lang="en-US" altLang="en-US" dirty="0" smtClean="0"/>
              <a:t>/r or 1+</a:t>
            </a:r>
            <a:r>
              <a:rPr lang="en-US" altLang="en-US" dirty="0"/>
              <a:t> </a:t>
            </a:r>
            <a:r>
              <a:rPr lang="en-US" altLang="en-US" dirty="0" smtClean="0"/>
              <a:t>2</a:t>
            </a:r>
            <a:r>
              <a:rPr lang="en-US" altLang="en-US" baseline="30000" dirty="0" smtClean="0"/>
              <a:t>n</a:t>
            </a:r>
            <a:r>
              <a:rPr lang="en-US" altLang="en-US" dirty="0" smtClean="0"/>
              <a:t>/r</a:t>
            </a:r>
          </a:p>
          <a:p>
            <a:pPr marL="457200" lvl="1" indent="0">
              <a:buNone/>
            </a:pPr>
            <a:endParaRPr lang="en-US" altLang="en-US" sz="2800" baseline="30000" dirty="0"/>
          </a:p>
          <a:p>
            <a:pPr lvl="1"/>
            <a:r>
              <a:rPr lang="en-US" altLang="en-US" dirty="0"/>
              <a:t>Apply the QFT to the input </a:t>
            </a:r>
            <a:r>
              <a:rPr lang="en-US" altLang="en-US" dirty="0" smtClean="0"/>
              <a:t>value                 to obtain</a:t>
            </a:r>
          </a:p>
          <a:p>
            <a:pPr marL="457200" lvl="1" indent="0">
              <a:buNone/>
            </a:pPr>
            <a:endParaRPr lang="en-US" altLang="en-US" dirty="0"/>
          </a:p>
          <a:p>
            <a:pPr marL="457200" lvl="1" indent="0">
              <a:buNone/>
            </a:pPr>
            <a:endParaRPr lang="en-US" altLang="en-US" dirty="0"/>
          </a:p>
          <a:p>
            <a:pPr marL="457200" lvl="1" indent="0">
              <a:buNone/>
            </a:pPr>
            <a:endParaRPr lang="en-US" altLang="en-US" dirty="0"/>
          </a:p>
        </p:txBody>
      </p:sp>
      <p:sp>
        <p:nvSpPr>
          <p:cNvPr id="10246" name="Line 5"/>
          <p:cNvSpPr>
            <a:spLocks noChangeShapeType="1"/>
          </p:cNvSpPr>
          <p:nvPr/>
        </p:nvSpPr>
        <p:spPr bwMode="auto">
          <a:xfrm>
            <a:off x="2057400" y="1268413"/>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47"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 name="Footer Placeholder 4"/>
          <p:cNvSpPr>
            <a:spLocks noGrp="1"/>
          </p:cNvSpPr>
          <p:nvPr>
            <p:ph type="ftr" sz="quarter" idx="11"/>
          </p:nvPr>
        </p:nvSpPr>
        <p:spPr/>
        <p:txBody>
          <a:bodyPr/>
          <a:lstStyle/>
          <a:p>
            <a:pPr>
              <a:defRPr/>
            </a:pP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393587391"/>
              </p:ext>
            </p:extLst>
          </p:nvPr>
        </p:nvGraphicFramePr>
        <p:xfrm>
          <a:off x="4378325" y="1684338"/>
          <a:ext cx="717868" cy="422275"/>
        </p:xfrm>
        <a:graphic>
          <a:graphicData uri="http://schemas.openxmlformats.org/presentationml/2006/ole">
            <mc:AlternateContent xmlns:mc="http://schemas.openxmlformats.org/markup-compatibility/2006">
              <mc:Choice xmlns:v="urn:schemas-microsoft-com:vml" Requires="v">
                <p:oleObj spid="_x0000_s8233" name="Equation" r:id="rId4" imgW="431640" imgH="253800" progId="Equation.DSMT4">
                  <p:embed/>
                </p:oleObj>
              </mc:Choice>
              <mc:Fallback>
                <p:oleObj name="Equation" r:id="rId4" imgW="431640" imgH="253800" progId="Equation.DSMT4">
                  <p:embed/>
                  <p:pic>
                    <p:nvPicPr>
                      <p:cNvPr id="0" name=""/>
                      <p:cNvPicPr/>
                      <p:nvPr/>
                    </p:nvPicPr>
                    <p:blipFill>
                      <a:blip r:embed="rId5"/>
                      <a:stretch>
                        <a:fillRect/>
                      </a:stretch>
                    </p:blipFill>
                    <p:spPr>
                      <a:xfrm>
                        <a:off x="4378325" y="1684338"/>
                        <a:ext cx="717868" cy="422275"/>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097032704"/>
              </p:ext>
            </p:extLst>
          </p:nvPr>
        </p:nvGraphicFramePr>
        <p:xfrm>
          <a:off x="4108450" y="2246312"/>
          <a:ext cx="2742360" cy="796925"/>
        </p:xfrm>
        <a:graphic>
          <a:graphicData uri="http://schemas.openxmlformats.org/presentationml/2006/ole">
            <mc:AlternateContent xmlns:mc="http://schemas.openxmlformats.org/markup-compatibility/2006">
              <mc:Choice xmlns:v="urn:schemas-microsoft-com:vml" Requires="v">
                <p:oleObj spid="_x0000_s8234" name="Equation" r:id="rId6" imgW="1485720" imgH="431640" progId="Equation.DSMT4">
                  <p:embed/>
                </p:oleObj>
              </mc:Choice>
              <mc:Fallback>
                <p:oleObj name="Equation" r:id="rId6" imgW="1485720" imgH="431640" progId="Equation.DSMT4">
                  <p:embed/>
                  <p:pic>
                    <p:nvPicPr>
                      <p:cNvPr id="0" name=""/>
                      <p:cNvPicPr/>
                      <p:nvPr/>
                    </p:nvPicPr>
                    <p:blipFill>
                      <a:blip r:embed="rId7"/>
                      <a:stretch>
                        <a:fillRect/>
                      </a:stretch>
                    </p:blipFill>
                    <p:spPr>
                      <a:xfrm>
                        <a:off x="4108450" y="2246312"/>
                        <a:ext cx="2742360" cy="7969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547176573"/>
              </p:ext>
            </p:extLst>
          </p:nvPr>
        </p:nvGraphicFramePr>
        <p:xfrm>
          <a:off x="6953250" y="4706937"/>
          <a:ext cx="1047750" cy="445851"/>
        </p:xfrm>
        <a:graphic>
          <a:graphicData uri="http://schemas.openxmlformats.org/presentationml/2006/ole">
            <mc:AlternateContent xmlns:mc="http://schemas.openxmlformats.org/markup-compatibility/2006">
              <mc:Choice xmlns:v="urn:schemas-microsoft-com:vml" Requires="v">
                <p:oleObj spid="_x0000_s8235" name="Equation" r:id="rId8" imgW="596880" imgH="253800" progId="Equation.DSMT4">
                  <p:embed/>
                </p:oleObj>
              </mc:Choice>
              <mc:Fallback>
                <p:oleObj name="Equation" r:id="rId8" imgW="596880" imgH="253800" progId="Equation.DSMT4">
                  <p:embed/>
                  <p:pic>
                    <p:nvPicPr>
                      <p:cNvPr id="0" name=""/>
                      <p:cNvPicPr/>
                      <p:nvPr/>
                    </p:nvPicPr>
                    <p:blipFill>
                      <a:blip r:embed="rId9"/>
                      <a:stretch>
                        <a:fillRect/>
                      </a:stretch>
                    </p:blipFill>
                    <p:spPr>
                      <a:xfrm>
                        <a:off x="6953250" y="4706937"/>
                        <a:ext cx="1047750" cy="44585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3706754"/>
              </p:ext>
            </p:extLst>
          </p:nvPr>
        </p:nvGraphicFramePr>
        <p:xfrm>
          <a:off x="3231730" y="5206999"/>
          <a:ext cx="7472758" cy="781051"/>
        </p:xfrm>
        <a:graphic>
          <a:graphicData uri="http://schemas.openxmlformats.org/presentationml/2006/ole">
            <mc:AlternateContent xmlns:mc="http://schemas.openxmlformats.org/markup-compatibility/2006">
              <mc:Choice xmlns:v="urn:schemas-microsoft-com:vml" Requires="v">
                <p:oleObj spid="_x0000_s8236" name="Equation" r:id="rId10" imgW="4495680" imgH="469800" progId="Equation.DSMT4">
                  <p:embed/>
                </p:oleObj>
              </mc:Choice>
              <mc:Fallback>
                <p:oleObj name="Equation" r:id="rId10" imgW="4495680" imgH="469800" progId="Equation.DSMT4">
                  <p:embed/>
                  <p:pic>
                    <p:nvPicPr>
                      <p:cNvPr id="0" name=""/>
                      <p:cNvPicPr/>
                      <p:nvPr/>
                    </p:nvPicPr>
                    <p:blipFill>
                      <a:blip r:embed="rId11"/>
                      <a:stretch>
                        <a:fillRect/>
                      </a:stretch>
                    </p:blipFill>
                    <p:spPr>
                      <a:xfrm>
                        <a:off x="3231730" y="5206999"/>
                        <a:ext cx="7472758" cy="781051"/>
                      </a:xfrm>
                      <a:prstGeom prst="rect">
                        <a:avLst/>
                      </a:prstGeom>
                    </p:spPr>
                  </p:pic>
                </p:oleObj>
              </mc:Fallback>
            </mc:AlternateContent>
          </a:graphicData>
        </a:graphic>
      </p:graphicFrame>
    </p:spTree>
    <p:extLst>
      <p:ext uri="{BB962C8B-B14F-4D97-AF65-F5344CB8AC3E}">
        <p14:creationId xmlns:p14="http://schemas.microsoft.com/office/powerpoint/2010/main" val="11765923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30CFA1E-03C1-4408-8AD0-61A20068D982}" type="slidenum">
              <a:rPr lang="en-US" altLang="en-US" sz="1400"/>
              <a:pPr>
                <a:spcBef>
                  <a:spcPct val="0"/>
                </a:spcBef>
                <a:buFontTx/>
                <a:buNone/>
              </a:pPr>
              <a:t>34</a:t>
            </a:fld>
            <a:endParaRPr lang="en-US" altLang="en-US" sz="1400" dirty="0"/>
          </a:p>
        </p:txBody>
      </p:sp>
      <p:sp>
        <p:nvSpPr>
          <p:cNvPr id="10243" name="Rectangle 2"/>
          <p:cNvSpPr>
            <a:spLocks noGrp="1" noChangeArrowheads="1"/>
          </p:cNvSpPr>
          <p:nvPr>
            <p:ph type="title"/>
          </p:nvPr>
        </p:nvSpPr>
        <p:spPr>
          <a:xfrm>
            <a:off x="1981200" y="533400"/>
            <a:ext cx="7950200" cy="838200"/>
          </a:xfrm>
        </p:spPr>
        <p:txBody>
          <a:bodyPr/>
          <a:lstStyle/>
          <a:p>
            <a:pPr algn="l"/>
            <a:r>
              <a:rPr lang="en-GB" altLang="en-US" sz="3600" dirty="0" smtClean="0"/>
              <a:t>Shors Algorithm</a:t>
            </a:r>
            <a:endParaRPr lang="en-GB" altLang="en-US" dirty="0" smtClean="0"/>
          </a:p>
        </p:txBody>
      </p:sp>
      <p:sp>
        <p:nvSpPr>
          <p:cNvPr id="10244" name="Rectangle 3"/>
          <p:cNvSpPr>
            <a:spLocks noGrp="1" noChangeArrowheads="1"/>
          </p:cNvSpPr>
          <p:nvPr>
            <p:ph type="body" idx="1"/>
          </p:nvPr>
        </p:nvSpPr>
        <p:spPr>
          <a:xfrm>
            <a:off x="2133600" y="1268414"/>
            <a:ext cx="7850188" cy="4903787"/>
          </a:xfrm>
        </p:spPr>
        <p:txBody>
          <a:bodyPr>
            <a:normAutofit lnSpcReduction="10000"/>
          </a:bodyPr>
          <a:lstStyle/>
          <a:p>
            <a:r>
              <a:rPr lang="en-US" altLang="en-US" dirty="0" smtClean="0"/>
              <a:t>The n</a:t>
            </a:r>
            <a:r>
              <a:rPr lang="en-US" altLang="en-US" dirty="0" smtClean="0"/>
              <a:t>ext step is to measure the output from the QFT to obtain </a:t>
            </a:r>
          </a:p>
          <a:p>
            <a:pPr marL="457200" lvl="1" indent="0">
              <a:buNone/>
            </a:pPr>
            <a:endParaRPr lang="en-US" altLang="en-US" dirty="0"/>
          </a:p>
          <a:p>
            <a:pPr marL="457200" lvl="1" indent="0">
              <a:buNone/>
            </a:pPr>
            <a:r>
              <a:rPr lang="en-US" altLang="en-US" dirty="0" smtClean="0"/>
              <a:t> </a:t>
            </a:r>
          </a:p>
          <a:p>
            <a:pPr marL="457200" lvl="1" indent="0">
              <a:buNone/>
            </a:pPr>
            <a:endParaRPr lang="en-US" altLang="en-US" dirty="0"/>
          </a:p>
          <a:p>
            <a:pPr lvl="1"/>
            <a:r>
              <a:rPr lang="en-US" altLang="en-US" dirty="0" smtClean="0"/>
              <a:t>Finding the maxima of p(y) leads us to an estimate for r which we can check to see if it satisfies f(x) = f(x + r’)</a:t>
            </a:r>
          </a:p>
          <a:p>
            <a:pPr marL="457200" lvl="1" indent="0">
              <a:buNone/>
            </a:pPr>
            <a:endParaRPr lang="en-US" altLang="en-US" dirty="0"/>
          </a:p>
          <a:p>
            <a:pPr lvl="1"/>
            <a:r>
              <a:rPr lang="en-US" altLang="en-US" dirty="0" smtClean="0"/>
              <a:t>If it works then we have the period. </a:t>
            </a:r>
          </a:p>
          <a:p>
            <a:pPr lvl="1"/>
            <a:r>
              <a:rPr lang="en-US" altLang="en-US" dirty="0" smtClean="0"/>
              <a:t>If not test for multiples of r’ or values near y</a:t>
            </a:r>
          </a:p>
          <a:p>
            <a:pPr marL="457200" lvl="1" indent="0">
              <a:buNone/>
            </a:pPr>
            <a:endParaRPr lang="en-US" altLang="en-US" sz="2800" baseline="30000" dirty="0"/>
          </a:p>
          <a:p>
            <a:pPr lvl="1"/>
            <a:r>
              <a:rPr lang="en-US" altLang="en-US" dirty="0" smtClean="0"/>
              <a:t>If unsuccessful then retry from the beginning of the quantum part</a:t>
            </a:r>
            <a:endParaRPr lang="en-US" altLang="en-US" dirty="0"/>
          </a:p>
          <a:p>
            <a:pPr marL="457200" lvl="1" indent="0">
              <a:buNone/>
            </a:pPr>
            <a:endParaRPr lang="en-US" altLang="en-US" dirty="0"/>
          </a:p>
          <a:p>
            <a:pPr marL="457200" lvl="1" indent="0">
              <a:buNone/>
            </a:pPr>
            <a:endParaRPr lang="en-US" altLang="en-US" dirty="0"/>
          </a:p>
        </p:txBody>
      </p:sp>
      <p:sp>
        <p:nvSpPr>
          <p:cNvPr id="10246" name="Line 5"/>
          <p:cNvSpPr>
            <a:spLocks noChangeShapeType="1"/>
          </p:cNvSpPr>
          <p:nvPr/>
        </p:nvSpPr>
        <p:spPr bwMode="auto">
          <a:xfrm>
            <a:off x="2057400" y="1268413"/>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47"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 name="Footer Placeholder 4"/>
          <p:cNvSpPr>
            <a:spLocks noGrp="1"/>
          </p:cNvSpPr>
          <p:nvPr>
            <p:ph type="ftr" sz="quarter" idx="11"/>
          </p:nvPr>
        </p:nvSpPr>
        <p:spPr/>
        <p:txBody>
          <a:bodyPr/>
          <a:lstStyle/>
          <a:p>
            <a:pPr>
              <a:defRPr/>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656373615"/>
              </p:ext>
            </p:extLst>
          </p:nvPr>
        </p:nvGraphicFramePr>
        <p:xfrm>
          <a:off x="3897313" y="2241550"/>
          <a:ext cx="3022600" cy="796925"/>
        </p:xfrm>
        <a:graphic>
          <a:graphicData uri="http://schemas.openxmlformats.org/presentationml/2006/ole">
            <mc:AlternateContent xmlns:mc="http://schemas.openxmlformats.org/markup-compatibility/2006">
              <mc:Choice xmlns:v="urn:schemas-microsoft-com:vml" Requires="v">
                <p:oleObj spid="_x0000_s38920" name="Equation" r:id="rId4" imgW="1638000" imgH="431640" progId="Equation.DSMT4">
                  <p:embed/>
                </p:oleObj>
              </mc:Choice>
              <mc:Fallback>
                <p:oleObj name="Equation" r:id="rId4" imgW="1638000" imgH="431640" progId="Equation.DSMT4">
                  <p:embed/>
                  <p:pic>
                    <p:nvPicPr>
                      <p:cNvPr id="0" name=""/>
                      <p:cNvPicPr/>
                      <p:nvPr/>
                    </p:nvPicPr>
                    <p:blipFill>
                      <a:blip r:embed="rId5"/>
                      <a:stretch>
                        <a:fillRect/>
                      </a:stretch>
                    </p:blipFill>
                    <p:spPr>
                      <a:xfrm>
                        <a:off x="3897313" y="2241550"/>
                        <a:ext cx="3022600" cy="796925"/>
                      </a:xfrm>
                      <a:prstGeom prst="rect">
                        <a:avLst/>
                      </a:prstGeom>
                    </p:spPr>
                  </p:pic>
                </p:oleObj>
              </mc:Fallback>
            </mc:AlternateContent>
          </a:graphicData>
        </a:graphic>
      </p:graphicFrame>
    </p:spTree>
    <p:extLst>
      <p:ext uri="{BB962C8B-B14F-4D97-AF65-F5344CB8AC3E}">
        <p14:creationId xmlns:p14="http://schemas.microsoft.com/office/powerpoint/2010/main" val="29513039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endParaRPr lang="en-US" dirty="0"/>
          </a:p>
        </p:txBody>
      </p:sp>
      <p:sp>
        <p:nvSpPr>
          <p:cNvPr id="225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0CA34628-E432-4F29-8045-DDC2360EE0BB}" type="slidenum">
              <a:rPr lang="en-US" altLang="en-US" sz="1400"/>
              <a:pPr>
                <a:spcBef>
                  <a:spcPct val="0"/>
                </a:spcBef>
                <a:buFontTx/>
                <a:buNone/>
              </a:pPr>
              <a:t>35</a:t>
            </a:fld>
            <a:endParaRPr lang="en-US" altLang="en-US" sz="1400"/>
          </a:p>
        </p:txBody>
      </p:sp>
      <p:sp>
        <p:nvSpPr>
          <p:cNvPr id="22532"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Significance of Shors Algorithm</a:t>
            </a:r>
            <a:endParaRPr lang="en-GB" altLang="en-US" smtClean="0"/>
          </a:p>
        </p:txBody>
      </p:sp>
      <p:sp>
        <p:nvSpPr>
          <p:cNvPr id="22533" name="Rectangle 3"/>
          <p:cNvSpPr>
            <a:spLocks noGrp="1" noChangeArrowheads="1"/>
          </p:cNvSpPr>
          <p:nvPr>
            <p:ph type="body" idx="1"/>
          </p:nvPr>
        </p:nvSpPr>
        <p:spPr>
          <a:xfrm>
            <a:off x="1847850" y="1371599"/>
            <a:ext cx="8515350" cy="4984749"/>
          </a:xfrm>
        </p:spPr>
        <p:txBody>
          <a:bodyPr>
            <a:normAutofit/>
          </a:bodyPr>
          <a:lstStyle/>
          <a:p>
            <a:pPr marL="0" indent="0">
              <a:buNone/>
            </a:pPr>
            <a:r>
              <a:rPr lang="en-GB" altLang="en-US" sz="2400" dirty="0" smtClean="0"/>
              <a:t>The </a:t>
            </a:r>
            <a:r>
              <a:rPr lang="en-GB" altLang="en-US" sz="2400" b="1" dirty="0"/>
              <a:t>significance</a:t>
            </a:r>
            <a:r>
              <a:rPr lang="en-GB" altLang="en-US" sz="2400" dirty="0"/>
              <a:t> of Shors Algorithm lies in the possibility for a cryptanalytic attack that if implemented would lead to the end of asymmetric cipher schemes such as RSA and El Gamal, based on either the integer factorisation problem or the discrete logarithm problem.</a:t>
            </a:r>
          </a:p>
          <a:p>
            <a:pPr marL="0" indent="0">
              <a:buNone/>
            </a:pPr>
            <a:r>
              <a:rPr lang="en-GB" altLang="en-US" sz="2400" dirty="0"/>
              <a:t>It should be </a:t>
            </a:r>
            <a:r>
              <a:rPr lang="en-GB" altLang="en-US" sz="2400" b="1" dirty="0"/>
              <a:t>noted</a:t>
            </a:r>
            <a:r>
              <a:rPr lang="en-GB" altLang="en-US" sz="2400" dirty="0"/>
              <a:t> that although the potential threat is perceived as real and significant there are counterclaims suggesting that it will not be possible to implement Shors algorithm beyond four qubits in 3 dimensions. </a:t>
            </a:r>
            <a:endParaRPr lang="en-GB" altLang="en-US" sz="2400" dirty="0" smtClean="0"/>
          </a:p>
          <a:p>
            <a:pPr marL="0" indent="0">
              <a:buNone/>
            </a:pPr>
            <a:r>
              <a:rPr lang="en-GB" altLang="en-US" sz="2400" dirty="0" smtClean="0"/>
              <a:t>See </a:t>
            </a:r>
            <a:r>
              <a:rPr lang="en-GB" altLang="en-US" sz="2400" dirty="0"/>
              <a:t>for example:  </a:t>
            </a:r>
            <a:r>
              <a:rPr lang="en-GB" altLang="en-US" sz="2400" u="sng" dirty="0">
                <a:hlinkClick r:id="rId3"/>
              </a:rPr>
              <a:t>http://arxiv.org/abs/1502.05926</a:t>
            </a:r>
            <a:r>
              <a:rPr lang="en-GB" altLang="en-US" sz="2400" dirty="0"/>
              <a:t> and </a:t>
            </a:r>
            <a:r>
              <a:rPr lang="en-GB" altLang="en-US" sz="2400" u="sng" dirty="0">
                <a:hlinkClick r:id="rId4"/>
              </a:rPr>
              <a:t>https://www.lightbluetouchpaper.org/2015/02/23/maxwell</a:t>
            </a:r>
            <a:r>
              <a:rPr lang="en-GB" altLang="en-US" u="sng" dirty="0" smtClean="0">
                <a:hlinkClick r:id="rId4"/>
              </a:rPr>
              <a:t>/</a:t>
            </a:r>
            <a:endParaRPr lang="en-GB" altLang="en-US" dirty="0"/>
          </a:p>
        </p:txBody>
      </p:sp>
      <p:sp>
        <p:nvSpPr>
          <p:cNvPr id="22535"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2536" name="Line 6"/>
          <p:cNvSpPr>
            <a:spLocks noChangeShapeType="1"/>
          </p:cNvSpPr>
          <p:nvPr/>
        </p:nvSpPr>
        <p:spPr bwMode="auto">
          <a:xfrm>
            <a:off x="2057400" y="6252882"/>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4295522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PQC/Quantum </a:t>
            </a:r>
            <a:r>
              <a:rPr lang="en-GB" sz="2800" dirty="0" smtClean="0"/>
              <a:t>Free Algorithms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18388123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430CFA1E-03C1-4408-8AD0-61A20068D982}" type="slidenum">
              <a:rPr lang="en-US" altLang="en-US" sz="1400"/>
              <a:pPr>
                <a:spcBef>
                  <a:spcPct val="0"/>
                </a:spcBef>
                <a:buFontTx/>
                <a:buNone/>
              </a:pPr>
              <a:t>37</a:t>
            </a:fld>
            <a:endParaRPr lang="en-US" altLang="en-US" sz="1400" dirty="0"/>
          </a:p>
        </p:txBody>
      </p:sp>
      <p:sp>
        <p:nvSpPr>
          <p:cNvPr id="10243" name="Rectangle 2"/>
          <p:cNvSpPr>
            <a:spLocks noGrp="1" noChangeArrowheads="1"/>
          </p:cNvSpPr>
          <p:nvPr>
            <p:ph type="title"/>
          </p:nvPr>
        </p:nvSpPr>
        <p:spPr>
          <a:xfrm>
            <a:off x="1981200" y="533400"/>
            <a:ext cx="7950200" cy="838200"/>
          </a:xfrm>
        </p:spPr>
        <p:txBody>
          <a:bodyPr>
            <a:normAutofit fontScale="90000"/>
          </a:bodyPr>
          <a:lstStyle/>
          <a:p>
            <a:pPr algn="l"/>
            <a:r>
              <a:rPr lang="en-GB" altLang="en-US" sz="3600" dirty="0" smtClean="0"/>
              <a:t>Post Quantum Cryptography/Quantum Free Algorithms</a:t>
            </a:r>
            <a:endParaRPr lang="en-GB" altLang="en-US" dirty="0" smtClean="0"/>
          </a:p>
        </p:txBody>
      </p:sp>
      <p:sp>
        <p:nvSpPr>
          <p:cNvPr id="10244" name="Rectangle 3"/>
          <p:cNvSpPr>
            <a:spLocks noGrp="1" noChangeArrowheads="1"/>
          </p:cNvSpPr>
          <p:nvPr>
            <p:ph type="body" idx="1"/>
          </p:nvPr>
        </p:nvSpPr>
        <p:spPr>
          <a:xfrm>
            <a:off x="2133600" y="1555749"/>
            <a:ext cx="7850188" cy="4616452"/>
          </a:xfrm>
        </p:spPr>
        <p:txBody>
          <a:bodyPr>
            <a:normAutofit fontScale="70000" lnSpcReduction="20000"/>
          </a:bodyPr>
          <a:lstStyle/>
          <a:p>
            <a:r>
              <a:rPr lang="en-US" altLang="en-US" dirty="0" smtClean="0"/>
              <a:t>The potential threat from Shors algorithm has led to a concerted effort to find classical algorithms thought to be safe from quantum based attacks. Potential Candidates for this include:</a:t>
            </a:r>
            <a:endParaRPr lang="en-US" altLang="en-US" dirty="0"/>
          </a:p>
          <a:p>
            <a:pPr lvl="1"/>
            <a:r>
              <a:rPr lang="en-GB" sz="2600" dirty="0"/>
              <a:t>Hash-based </a:t>
            </a:r>
            <a:r>
              <a:rPr lang="en-GB" sz="2600" dirty="0" smtClean="0"/>
              <a:t>cryptography </a:t>
            </a:r>
          </a:p>
          <a:p>
            <a:pPr lvl="2"/>
            <a:r>
              <a:rPr lang="en-GB" dirty="0" smtClean="0"/>
              <a:t>The </a:t>
            </a:r>
            <a:r>
              <a:rPr lang="en-GB" dirty="0"/>
              <a:t>classic example is </a:t>
            </a:r>
            <a:r>
              <a:rPr lang="en-GB" dirty="0" err="1"/>
              <a:t>Merkle’s</a:t>
            </a:r>
            <a:r>
              <a:rPr lang="en-GB" dirty="0"/>
              <a:t> hash-tree public-key signature system (1979), building upon a one-message-signature idea of Lamport and Diffie. </a:t>
            </a:r>
          </a:p>
          <a:p>
            <a:pPr lvl="1"/>
            <a:r>
              <a:rPr lang="en-GB" sz="2600" dirty="0" smtClean="0"/>
              <a:t>Code-based cryptography</a:t>
            </a:r>
          </a:p>
          <a:p>
            <a:pPr lvl="2"/>
            <a:r>
              <a:rPr lang="en-GB" dirty="0" smtClean="0"/>
              <a:t>The </a:t>
            </a:r>
            <a:r>
              <a:rPr lang="en-GB" dirty="0"/>
              <a:t>classic example is </a:t>
            </a:r>
            <a:r>
              <a:rPr lang="en-GB" dirty="0" err="1"/>
              <a:t>McEliece’s</a:t>
            </a:r>
            <a:r>
              <a:rPr lang="en-GB" dirty="0"/>
              <a:t> </a:t>
            </a:r>
            <a:r>
              <a:rPr lang="en-GB" dirty="0" smtClean="0"/>
              <a:t>hidden </a:t>
            </a:r>
            <a:r>
              <a:rPr lang="en-GB" dirty="0" err="1" smtClean="0"/>
              <a:t>Goppa</a:t>
            </a:r>
            <a:r>
              <a:rPr lang="en-GB" dirty="0" smtClean="0"/>
              <a:t>-code </a:t>
            </a:r>
            <a:r>
              <a:rPr lang="en-GB" dirty="0"/>
              <a:t>public-key encryption system (1978). </a:t>
            </a:r>
            <a:endParaRPr lang="en-GB" dirty="0" smtClean="0"/>
          </a:p>
          <a:p>
            <a:pPr lvl="1"/>
            <a:r>
              <a:rPr lang="en-GB" sz="2600" dirty="0" smtClean="0"/>
              <a:t>Lattice-based cryptography</a:t>
            </a:r>
          </a:p>
          <a:p>
            <a:pPr lvl="2"/>
            <a:r>
              <a:rPr lang="en-GB" dirty="0" smtClean="0"/>
              <a:t>The </a:t>
            </a:r>
            <a:r>
              <a:rPr lang="en-GB" dirty="0"/>
              <a:t>example that has perhaps attracted the most interest, not the first example historically, is the </a:t>
            </a:r>
            <a:r>
              <a:rPr lang="en-GB" dirty="0" err="1"/>
              <a:t>Hoffstein</a:t>
            </a:r>
            <a:r>
              <a:rPr lang="en-GB" dirty="0"/>
              <a:t>– </a:t>
            </a:r>
            <a:r>
              <a:rPr lang="en-GB" dirty="0" err="1"/>
              <a:t>Pipher</a:t>
            </a:r>
            <a:r>
              <a:rPr lang="en-GB" dirty="0"/>
              <a:t>–Silverman “NTRU” public-key-encryption system (1998). </a:t>
            </a:r>
          </a:p>
          <a:p>
            <a:pPr lvl="1"/>
            <a:r>
              <a:rPr lang="en-GB" sz="2600" dirty="0" smtClean="0"/>
              <a:t>Multivariate-quadratic-equations cryptography</a:t>
            </a:r>
            <a:r>
              <a:rPr lang="en-GB" dirty="0" smtClean="0"/>
              <a:t> </a:t>
            </a:r>
          </a:p>
          <a:p>
            <a:pPr lvl="2"/>
            <a:r>
              <a:rPr lang="en-GB" dirty="0" smtClean="0"/>
              <a:t>One </a:t>
            </a:r>
            <a:r>
              <a:rPr lang="en-GB" dirty="0"/>
              <a:t>of many interesting examples is </a:t>
            </a:r>
            <a:r>
              <a:rPr lang="en-GB" dirty="0" err="1"/>
              <a:t>Patarin’s</a:t>
            </a:r>
            <a:r>
              <a:rPr lang="en-GB" dirty="0"/>
              <a:t> “</a:t>
            </a:r>
            <a:r>
              <a:rPr lang="en-GB" dirty="0" err="1"/>
              <a:t>HFEv</a:t>
            </a:r>
            <a:r>
              <a:rPr lang="en-GB" dirty="0"/>
              <a:t>−” public-key-signature system (1996), generalizing a proposal by Matsumoto and Imai</a:t>
            </a:r>
            <a:r>
              <a:rPr lang="en-GB" dirty="0" smtClean="0"/>
              <a:t>.</a:t>
            </a:r>
          </a:p>
          <a:p>
            <a:pPr lvl="1"/>
            <a:r>
              <a:rPr lang="en-GB" sz="2600" dirty="0"/>
              <a:t>Secret-key </a:t>
            </a:r>
            <a:r>
              <a:rPr lang="en-GB" sz="2600" dirty="0" smtClean="0"/>
              <a:t>cryptography</a:t>
            </a:r>
          </a:p>
          <a:p>
            <a:pPr lvl="2"/>
            <a:r>
              <a:rPr lang="en-GB" dirty="0" smtClean="0"/>
              <a:t>The </a:t>
            </a:r>
            <a:r>
              <a:rPr lang="en-GB" dirty="0"/>
              <a:t>leading example is the Daemen–Rijmen “Rijndael” cipher (1998), subsequently renamed “AES,” the Advanced Encryption </a:t>
            </a:r>
            <a:r>
              <a:rPr lang="en-GB" dirty="0" smtClean="0"/>
              <a:t>Standard</a:t>
            </a:r>
            <a:endParaRPr lang="en-US" dirty="0" smtClean="0"/>
          </a:p>
          <a:p>
            <a:pPr marL="457200" lvl="1" indent="0">
              <a:buNone/>
            </a:pPr>
            <a:endParaRPr lang="en-US" dirty="0" smtClean="0"/>
          </a:p>
          <a:p>
            <a:pPr marL="457200" lvl="1" indent="0" algn="r">
              <a:buNone/>
            </a:pPr>
            <a:r>
              <a:rPr lang="en-US" i="1" dirty="0" smtClean="0"/>
              <a:t>Daniel J Bernstein, Post-Quantum Cryptography, Springer, 2008</a:t>
            </a:r>
          </a:p>
          <a:p>
            <a:pPr marL="457200" lvl="1" indent="0" algn="r">
              <a:buNone/>
            </a:pPr>
            <a:r>
              <a:rPr lang="en-GB" dirty="0">
                <a:hlinkClick r:id="rId3"/>
              </a:rPr>
              <a:t>https://pqcrypto2020.inria.fr/</a:t>
            </a:r>
            <a:endParaRPr lang="en-GB" i="1" dirty="0" smtClean="0"/>
          </a:p>
        </p:txBody>
      </p:sp>
      <p:sp>
        <p:nvSpPr>
          <p:cNvPr id="10246" name="Line 5"/>
          <p:cNvSpPr>
            <a:spLocks noChangeShapeType="1"/>
          </p:cNvSpPr>
          <p:nvPr/>
        </p:nvSpPr>
        <p:spPr bwMode="auto">
          <a:xfrm>
            <a:off x="2133600" y="1389437"/>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247"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0" name="Footer Placeholder 4"/>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8221786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Activity 3b – QFT, Shors &amp; PQC/Quantum Free Algorithms</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40150543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Tutorial 3b</a:t>
            </a:r>
            <a:endParaRPr lang="en-GB" dirty="0"/>
          </a:p>
        </p:txBody>
      </p:sp>
      <p:sp>
        <p:nvSpPr>
          <p:cNvPr id="3" name="Content Placeholder 2"/>
          <p:cNvSpPr>
            <a:spLocks noGrp="1"/>
          </p:cNvSpPr>
          <p:nvPr>
            <p:ph idx="1"/>
          </p:nvPr>
        </p:nvSpPr>
        <p:spPr/>
        <p:txBody>
          <a:bodyPr/>
          <a:lstStyle/>
          <a:p>
            <a:pPr marL="514350" lvl="0" indent="-514350">
              <a:buFont typeface="+mj-lt"/>
              <a:buAutoNum type="arabicPeriod"/>
            </a:pPr>
            <a:r>
              <a:rPr lang="en-GB" b="1" dirty="0"/>
              <a:t>Using the approach taken in the ‘Simple Example’ find the factors of n = 15</a:t>
            </a:r>
            <a:r>
              <a:rPr lang="en-GB" b="1" dirty="0" smtClean="0"/>
              <a:t>.</a:t>
            </a:r>
            <a:endParaRPr lang="en-GB" dirty="0"/>
          </a:p>
          <a:p>
            <a:pPr marL="514350" lvl="0" indent="-514350">
              <a:buFont typeface="+mj-lt"/>
              <a:buAutoNum type="arabicPeriod"/>
            </a:pPr>
            <a:r>
              <a:rPr lang="en-GB" b="1" dirty="0"/>
              <a:t>Establish the eighth roots of unity</a:t>
            </a:r>
            <a:r>
              <a:rPr lang="en-GB" b="1" dirty="0" smtClean="0"/>
              <a:t>.</a:t>
            </a:r>
            <a:endParaRPr lang="en-GB" dirty="0"/>
          </a:p>
          <a:p>
            <a:pPr marL="514350" indent="-514350">
              <a:buFont typeface="+mj-lt"/>
              <a:buAutoNum type="arabicPeriod"/>
            </a:pPr>
            <a:r>
              <a:rPr lang="en-GB" b="1" dirty="0"/>
              <a:t>What would be the quantum Fourier transform </a:t>
            </a:r>
            <a:r>
              <a:rPr lang="en-GB" b="1" dirty="0" smtClean="0"/>
              <a:t>matrix for </a:t>
            </a:r>
            <a:r>
              <a:rPr lang="en-GB" b="1" dirty="0"/>
              <a:t>three qubits? </a:t>
            </a:r>
            <a:endParaRPr lang="en-GB" dirty="0"/>
          </a:p>
        </p:txBody>
      </p:sp>
    </p:spTree>
    <p:extLst>
      <p:ext uri="{BB962C8B-B14F-4D97-AF65-F5344CB8AC3E}">
        <p14:creationId xmlns:p14="http://schemas.microsoft.com/office/powerpoint/2010/main" val="345144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Shors Algorithm</a:t>
            </a:r>
            <a:endParaRPr lang="en-GB" dirty="0"/>
          </a:p>
        </p:txBody>
      </p:sp>
      <p:sp>
        <p:nvSpPr>
          <p:cNvPr id="3" name="Content Placeholder 2"/>
          <p:cNvSpPr>
            <a:spLocks noGrp="1"/>
          </p:cNvSpPr>
          <p:nvPr>
            <p:ph idx="1"/>
          </p:nvPr>
        </p:nvSpPr>
        <p:spPr>
          <a:xfrm>
            <a:off x="838200" y="1447800"/>
            <a:ext cx="10515600" cy="4952999"/>
          </a:xfrm>
        </p:spPr>
        <p:txBody>
          <a:bodyPr>
            <a:normAutofit/>
          </a:bodyPr>
          <a:lstStyle/>
          <a:p>
            <a:pPr marL="0" indent="0">
              <a:lnSpc>
                <a:spcPct val="120000"/>
              </a:lnSpc>
              <a:buNone/>
            </a:pPr>
            <a:r>
              <a:rPr lang="en-GB" sz="2400" dirty="0" smtClean="0"/>
              <a:t>In the mid 1990’s Peter Shor published a paper in which he established that given a quantum computer of sufficient processing power his algorithm would break any scheme based on either the IFP or the DLP</a:t>
            </a:r>
          </a:p>
          <a:p>
            <a:pPr marL="0" indent="0">
              <a:lnSpc>
                <a:spcPct val="120000"/>
              </a:lnSpc>
              <a:buNone/>
            </a:pPr>
            <a:r>
              <a:rPr lang="en-GB" sz="2400" dirty="0" smtClean="0"/>
              <a:t>It broke the following algorithms in a very efficient manner </a:t>
            </a:r>
          </a:p>
          <a:p>
            <a:pPr lvl="1">
              <a:lnSpc>
                <a:spcPct val="120000"/>
              </a:lnSpc>
            </a:pPr>
            <a:r>
              <a:rPr lang="en-GB" sz="2000" dirty="0" smtClean="0"/>
              <a:t>Diffie Hellman</a:t>
            </a:r>
          </a:p>
          <a:p>
            <a:pPr lvl="1">
              <a:lnSpc>
                <a:spcPct val="120000"/>
              </a:lnSpc>
            </a:pPr>
            <a:r>
              <a:rPr lang="en-GB" sz="2000" dirty="0" smtClean="0"/>
              <a:t>RSA</a:t>
            </a:r>
          </a:p>
          <a:p>
            <a:pPr lvl="1">
              <a:lnSpc>
                <a:spcPct val="120000"/>
              </a:lnSpc>
            </a:pPr>
            <a:r>
              <a:rPr lang="en-GB" sz="2000" dirty="0" smtClean="0"/>
              <a:t>El Gamal – all three forms</a:t>
            </a:r>
          </a:p>
          <a:p>
            <a:pPr marL="0" indent="0">
              <a:lnSpc>
                <a:spcPct val="120000"/>
              </a:lnSpc>
              <a:buNone/>
            </a:pPr>
            <a:r>
              <a:rPr lang="en-GB" sz="2400" dirty="0" smtClean="0"/>
              <a:t>And led to the problem of what to replace these algorithms with. These were/are very efficient in comparison to current alternatives.</a:t>
            </a:r>
          </a:p>
        </p:txBody>
      </p:sp>
    </p:spTree>
    <p:extLst>
      <p:ext uri="{BB962C8B-B14F-4D97-AF65-F5344CB8AC3E}">
        <p14:creationId xmlns:p14="http://schemas.microsoft.com/office/powerpoint/2010/main" val="2915102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914400" lvl="2"/>
            <a:r>
              <a:rPr lang="en-GB" sz="2800" dirty="0" smtClean="0"/>
              <a:t>Appendix – IFP, RSA; DLP, El Gamal</a:t>
            </a:r>
            <a:endParaRPr lang="en-GB" sz="2800" dirty="0"/>
          </a:p>
        </p:txBody>
      </p:sp>
      <p:sp>
        <p:nvSpPr>
          <p:cNvPr id="3" name="Text Placeholder 2"/>
          <p:cNvSpPr>
            <a:spLocks noGrp="1"/>
          </p:cNvSpPr>
          <p:nvPr>
            <p:ph type="body" idx="1"/>
          </p:nvPr>
        </p:nvSpPr>
        <p:spPr/>
        <p:txBody>
          <a:bodyPr/>
          <a:lstStyle/>
          <a:p>
            <a:pPr lvl="2"/>
            <a:endParaRPr lang="en-GB" sz="2800" dirty="0"/>
          </a:p>
        </p:txBody>
      </p:sp>
    </p:spTree>
    <p:extLst>
      <p:ext uri="{BB962C8B-B14F-4D97-AF65-F5344CB8AC3E}">
        <p14:creationId xmlns:p14="http://schemas.microsoft.com/office/powerpoint/2010/main" val="39573889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endParaRPr lang="en-US" dirty="0"/>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DF19D8E0-EBE4-4A98-8B3C-05FC96B3A78F}" type="slidenum">
              <a:rPr lang="en-US" altLang="en-US" sz="1400"/>
              <a:pPr>
                <a:spcBef>
                  <a:spcPct val="0"/>
                </a:spcBef>
                <a:buFontTx/>
                <a:buNone/>
              </a:pPr>
              <a:t>41</a:t>
            </a:fld>
            <a:endParaRPr lang="en-US" altLang="en-US" sz="1400"/>
          </a:p>
        </p:txBody>
      </p:sp>
      <p:sp>
        <p:nvSpPr>
          <p:cNvPr id="16388"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The Integer Factorisation Problem</a:t>
            </a:r>
            <a:endParaRPr lang="en-GB" altLang="en-US" smtClean="0"/>
          </a:p>
        </p:txBody>
      </p:sp>
      <p:sp>
        <p:nvSpPr>
          <p:cNvPr id="16389" name="Rectangle 3"/>
          <p:cNvSpPr>
            <a:spLocks noGrp="1" noChangeArrowheads="1"/>
          </p:cNvSpPr>
          <p:nvPr>
            <p:ph type="body" idx="1"/>
          </p:nvPr>
        </p:nvSpPr>
        <p:spPr>
          <a:xfrm>
            <a:off x="2057400" y="1371600"/>
            <a:ext cx="7924800" cy="4724400"/>
          </a:xfrm>
        </p:spPr>
        <p:txBody>
          <a:bodyPr/>
          <a:lstStyle/>
          <a:p>
            <a:pPr marL="0" indent="0">
              <a:buNone/>
            </a:pPr>
            <a:r>
              <a:rPr lang="en-GB" altLang="en-US"/>
              <a:t>Given n a positive integer, there exists primes p</a:t>
            </a:r>
            <a:r>
              <a:rPr lang="en-GB" altLang="en-US" baseline="-25000"/>
              <a:t>i</a:t>
            </a:r>
            <a:r>
              <a:rPr lang="en-GB" altLang="en-US"/>
              <a:t> such that n = ap</a:t>
            </a:r>
            <a:r>
              <a:rPr lang="en-GB" altLang="en-US" baseline="-25000"/>
              <a:t>1</a:t>
            </a:r>
            <a:r>
              <a:rPr lang="en-GB" altLang="en-US" baseline="30000"/>
              <a:t>e1</a:t>
            </a:r>
            <a:r>
              <a:rPr lang="en-GB" altLang="en-US"/>
              <a:t> p</a:t>
            </a:r>
            <a:r>
              <a:rPr lang="en-GB" altLang="en-US" baseline="-25000"/>
              <a:t>2</a:t>
            </a:r>
            <a:r>
              <a:rPr lang="en-GB" altLang="en-US" baseline="30000"/>
              <a:t>e2</a:t>
            </a:r>
            <a:r>
              <a:rPr lang="en-GB" altLang="en-US"/>
              <a:t> p</a:t>
            </a:r>
            <a:r>
              <a:rPr lang="en-GB" altLang="en-US" baseline="-25000"/>
              <a:t>3</a:t>
            </a:r>
            <a:r>
              <a:rPr lang="en-GB" altLang="en-US" baseline="30000"/>
              <a:t>e3</a:t>
            </a:r>
            <a:r>
              <a:rPr lang="en-GB" altLang="en-US"/>
              <a:t> …. P</a:t>
            </a:r>
            <a:r>
              <a:rPr lang="en-GB" altLang="en-US" baseline="-25000"/>
              <a:t>r</a:t>
            </a:r>
            <a:r>
              <a:rPr lang="en-GB" altLang="en-US" baseline="30000"/>
              <a:t>er </a:t>
            </a:r>
            <a:r>
              <a:rPr lang="en-GB" altLang="en-US"/>
              <a:t>in which a is a unit. </a:t>
            </a:r>
          </a:p>
          <a:p>
            <a:pPr marL="0" indent="0">
              <a:buNone/>
            </a:pPr>
            <a:r>
              <a:rPr lang="en-GB" altLang="en-US"/>
              <a:t>Examples</a:t>
            </a:r>
          </a:p>
          <a:p>
            <a:pPr marL="0" indent="0">
              <a:buNone/>
            </a:pPr>
            <a:r>
              <a:rPr lang="en-GB" altLang="en-US"/>
              <a:t>72 = 2 x 36 = 2 x 2 x 18 = 2 x 2 x 2 x 3 x 3 = 2</a:t>
            </a:r>
            <a:r>
              <a:rPr lang="en-GB" altLang="en-US" baseline="30000"/>
              <a:t>3</a:t>
            </a:r>
            <a:r>
              <a:rPr lang="en-GB" altLang="en-US"/>
              <a:t> x 3</a:t>
            </a:r>
            <a:r>
              <a:rPr lang="en-GB" altLang="en-US" baseline="30000"/>
              <a:t>2</a:t>
            </a:r>
          </a:p>
          <a:p>
            <a:pPr marL="0" indent="0">
              <a:buNone/>
            </a:pPr>
            <a:endParaRPr lang="en-GB" altLang="en-US" baseline="30000"/>
          </a:p>
          <a:p>
            <a:pPr marL="0" indent="0">
              <a:buNone/>
            </a:pPr>
            <a:r>
              <a:rPr lang="en-GB" altLang="en-US"/>
              <a:t>One application of the integer factorisation problem is the Rivest Shamir Adleman algorithm using n = pq with p and q primes chosen such that factorisation for n is unlikely given current available techniques and technology.</a:t>
            </a:r>
          </a:p>
          <a:p>
            <a:pPr marL="0" indent="0">
              <a:buNone/>
            </a:pPr>
            <a:endParaRPr lang="en-GB" altLang="en-US"/>
          </a:p>
        </p:txBody>
      </p:sp>
      <p:sp>
        <p:nvSpPr>
          <p:cNvPr id="16391"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6392"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1738197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endParaRPr lang="en-US" dirty="0"/>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ABEEB0C0-925B-4987-B771-CCC18AEE5DE7}" type="slidenum">
              <a:rPr lang="en-US" altLang="en-US" sz="1400"/>
              <a:pPr>
                <a:spcBef>
                  <a:spcPct val="0"/>
                </a:spcBef>
                <a:buFontTx/>
                <a:buNone/>
              </a:pPr>
              <a:t>42</a:t>
            </a:fld>
            <a:endParaRPr lang="en-US" altLang="en-US" sz="1400"/>
          </a:p>
        </p:txBody>
      </p:sp>
      <p:sp>
        <p:nvSpPr>
          <p:cNvPr id="18436"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RSA and El Gamal</a:t>
            </a:r>
            <a:endParaRPr lang="en-GB" altLang="en-US" smtClean="0"/>
          </a:p>
        </p:txBody>
      </p:sp>
      <p:sp>
        <p:nvSpPr>
          <p:cNvPr id="18437" name="Rectangle 3"/>
          <p:cNvSpPr>
            <a:spLocks noGrp="1" noChangeArrowheads="1"/>
          </p:cNvSpPr>
          <p:nvPr>
            <p:ph type="body" idx="1"/>
          </p:nvPr>
        </p:nvSpPr>
        <p:spPr>
          <a:xfrm>
            <a:off x="1774825" y="1371600"/>
            <a:ext cx="8713788" cy="4724400"/>
          </a:xfrm>
        </p:spPr>
        <p:txBody>
          <a:bodyPr/>
          <a:lstStyle/>
          <a:p>
            <a:pPr marL="0" indent="0">
              <a:lnSpc>
                <a:spcPct val="110000"/>
              </a:lnSpc>
              <a:buNone/>
              <a:tabLst>
                <a:tab pos="355600" algn="l"/>
              </a:tabLst>
            </a:pPr>
            <a:r>
              <a:rPr lang="en-GB" altLang="en-US"/>
              <a:t>RSA: Here ‘Bobs key for the entire system’ is given by a 5-tuple (n, p, q, a, b) with n = pq, and ab = 1 mod(p-1)(q-1).</a:t>
            </a:r>
          </a:p>
          <a:p>
            <a:pPr marL="0" indent="0">
              <a:lnSpc>
                <a:spcPct val="110000"/>
              </a:lnSpc>
              <a:buNone/>
              <a:tabLst>
                <a:tab pos="355600" algn="l"/>
              </a:tabLst>
            </a:pPr>
            <a:r>
              <a:rPr lang="en-GB" altLang="en-US"/>
              <a:t>Each participant (Alice and Bob) have a public and a private pair of keys, each being the inverse of the other.</a:t>
            </a:r>
          </a:p>
          <a:p>
            <a:pPr marL="0" indent="0">
              <a:lnSpc>
                <a:spcPct val="110000"/>
              </a:lnSpc>
              <a:buNone/>
              <a:tabLst>
                <a:tab pos="355600" algn="l"/>
              </a:tabLst>
            </a:pPr>
            <a:r>
              <a:rPr lang="en-GB" altLang="en-US"/>
              <a:t>Bob’s public key is given by the pair (n, a), this is made available to all and Alice sends an encrypted message to Bob via e(m) = m</a:t>
            </a:r>
            <a:r>
              <a:rPr lang="en-GB" altLang="en-US" baseline="30000"/>
              <a:t>a</a:t>
            </a:r>
            <a:r>
              <a:rPr lang="en-GB" altLang="en-US"/>
              <a:t> mod n = c.</a:t>
            </a:r>
          </a:p>
          <a:p>
            <a:pPr marL="0" indent="0">
              <a:lnSpc>
                <a:spcPct val="110000"/>
              </a:lnSpc>
              <a:buNone/>
              <a:tabLst>
                <a:tab pos="355600" algn="l"/>
              </a:tabLst>
            </a:pPr>
            <a:r>
              <a:rPr lang="en-GB" altLang="en-US"/>
              <a:t>Bobs private key is (p, q, b), with decryption of c given by d(c) = c</a:t>
            </a:r>
            <a:r>
              <a:rPr lang="en-GB" altLang="en-US" baseline="30000"/>
              <a:t>b</a:t>
            </a:r>
            <a:r>
              <a:rPr lang="en-GB" altLang="en-US"/>
              <a:t> mod n = m</a:t>
            </a:r>
          </a:p>
        </p:txBody>
      </p:sp>
      <p:sp>
        <p:nvSpPr>
          <p:cNvPr id="18439" name="Line 5"/>
          <p:cNvSpPr>
            <a:spLocks noChangeShapeType="1"/>
          </p:cNvSpPr>
          <p:nvPr/>
        </p:nvSpPr>
        <p:spPr bwMode="auto">
          <a:xfrm>
            <a:off x="2057400" y="13716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18440" name="Line 6"/>
          <p:cNvSpPr>
            <a:spLocks noChangeShapeType="1"/>
          </p:cNvSpPr>
          <p:nvPr/>
        </p:nvSpPr>
        <p:spPr bwMode="auto">
          <a:xfrm>
            <a:off x="2057400" y="617220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6683629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endParaRPr lang="en-US" dirty="0"/>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fld id="{363E6C2D-D275-4D59-A37E-3E875D6ABC26}" type="slidenum">
              <a:rPr lang="en-US" altLang="en-US" sz="1400"/>
              <a:pPr>
                <a:spcBef>
                  <a:spcPct val="0"/>
                </a:spcBef>
                <a:buFontTx/>
                <a:buNone/>
              </a:pPr>
              <a:t>43</a:t>
            </a:fld>
            <a:endParaRPr lang="en-US" altLang="en-US" sz="1400"/>
          </a:p>
        </p:txBody>
      </p:sp>
      <p:sp>
        <p:nvSpPr>
          <p:cNvPr id="20484" name="Rectangle 2"/>
          <p:cNvSpPr>
            <a:spLocks noGrp="1" noChangeArrowheads="1"/>
          </p:cNvSpPr>
          <p:nvPr>
            <p:ph type="title"/>
          </p:nvPr>
        </p:nvSpPr>
        <p:spPr>
          <a:xfrm>
            <a:off x="2030413" y="260350"/>
            <a:ext cx="7950200" cy="838200"/>
          </a:xfrm>
        </p:spPr>
        <p:txBody>
          <a:bodyPr/>
          <a:lstStyle/>
          <a:p>
            <a:pPr algn="l"/>
            <a:r>
              <a:rPr lang="en-GB" altLang="en-US" sz="3200">
                <a:solidFill>
                  <a:schemeClr val="accent2"/>
                </a:solidFill>
              </a:rPr>
              <a:t>RSA and El Gamal</a:t>
            </a:r>
            <a:endParaRPr lang="en-GB" altLang="en-US" smtClean="0"/>
          </a:p>
        </p:txBody>
      </p:sp>
      <p:sp>
        <p:nvSpPr>
          <p:cNvPr id="20485" name="Rectangle 3"/>
          <p:cNvSpPr>
            <a:spLocks noGrp="1" noChangeArrowheads="1"/>
          </p:cNvSpPr>
          <p:nvPr>
            <p:ph type="body" idx="1"/>
          </p:nvPr>
        </p:nvSpPr>
        <p:spPr>
          <a:xfrm>
            <a:off x="1774824" y="981076"/>
            <a:ext cx="8713881" cy="5375273"/>
          </a:xfrm>
        </p:spPr>
        <p:txBody>
          <a:bodyPr>
            <a:normAutofit/>
          </a:bodyPr>
          <a:lstStyle/>
          <a:p>
            <a:pPr marL="0" indent="0">
              <a:lnSpc>
                <a:spcPct val="110000"/>
              </a:lnSpc>
              <a:buNone/>
            </a:pPr>
            <a:r>
              <a:rPr lang="en-GB" altLang="en-US" dirty="0"/>
              <a:t>For the </a:t>
            </a:r>
            <a:r>
              <a:rPr lang="en-GB" altLang="en-US" b="1" dirty="0"/>
              <a:t>DLP</a:t>
            </a:r>
            <a:r>
              <a:rPr lang="en-GB" altLang="en-US" dirty="0"/>
              <a:t> we have the </a:t>
            </a:r>
            <a:r>
              <a:rPr lang="en-GB" altLang="en-US" b="1" dirty="0"/>
              <a:t>El Gamal algorithm</a:t>
            </a:r>
            <a:r>
              <a:rPr lang="en-GB" altLang="en-US" dirty="0"/>
              <a:t>. </a:t>
            </a:r>
          </a:p>
          <a:p>
            <a:pPr marL="0" indent="0">
              <a:lnSpc>
                <a:spcPct val="110000"/>
              </a:lnSpc>
              <a:buNone/>
            </a:pPr>
            <a:r>
              <a:rPr lang="en-GB" altLang="en-US" dirty="0"/>
              <a:t>The ‘</a:t>
            </a:r>
            <a:r>
              <a:rPr lang="en-GB" altLang="en-US" b="1" dirty="0"/>
              <a:t>key</a:t>
            </a:r>
            <a:r>
              <a:rPr lang="en-GB" altLang="en-US" dirty="0"/>
              <a:t>’ for this cryptographic scheme is given by </a:t>
            </a:r>
          </a:p>
          <a:p>
            <a:pPr marL="0" indent="0">
              <a:lnSpc>
                <a:spcPct val="110000"/>
              </a:lnSpc>
              <a:buNone/>
            </a:pPr>
            <a:r>
              <a:rPr lang="en-GB" altLang="en-US" dirty="0"/>
              <a:t>                    in which                  are obtained from the DLP and k is a </a:t>
            </a:r>
            <a:r>
              <a:rPr lang="en-GB" altLang="en-US" b="1" dirty="0"/>
              <a:t>mask</a:t>
            </a:r>
            <a:r>
              <a:rPr lang="en-GB" altLang="en-US" dirty="0"/>
              <a:t> generated by the sender, Alice.</a:t>
            </a:r>
          </a:p>
          <a:p>
            <a:pPr marL="0" indent="0">
              <a:lnSpc>
                <a:spcPct val="110000"/>
              </a:lnSpc>
              <a:buNone/>
            </a:pPr>
            <a:r>
              <a:rPr lang="en-GB" altLang="en-US" dirty="0"/>
              <a:t>In order for Alice to send an encrypted message to Bob, Alice uses Bobs </a:t>
            </a:r>
            <a:r>
              <a:rPr lang="en-GB" altLang="en-US" b="1" dirty="0"/>
              <a:t>public</a:t>
            </a:r>
            <a:r>
              <a:rPr lang="en-GB" altLang="en-US" dirty="0"/>
              <a:t> </a:t>
            </a:r>
            <a:r>
              <a:rPr lang="en-GB" altLang="en-US" b="1" dirty="0"/>
              <a:t>key</a:t>
            </a:r>
            <a:r>
              <a:rPr lang="en-GB" altLang="en-US" dirty="0"/>
              <a:t>               </a:t>
            </a:r>
            <a:r>
              <a:rPr lang="en-GB" altLang="en-US" dirty="0" smtClean="0"/>
              <a:t> together </a:t>
            </a:r>
            <a:r>
              <a:rPr lang="en-GB" altLang="en-US" dirty="0"/>
              <a:t>with the mask k, generated by Alice to obtain the ciphertext pair</a:t>
            </a:r>
          </a:p>
          <a:p>
            <a:pPr marL="0" indent="0">
              <a:lnSpc>
                <a:spcPct val="110000"/>
              </a:lnSpc>
              <a:buNone/>
            </a:pPr>
            <a:endParaRPr lang="en-GB" altLang="en-US" dirty="0"/>
          </a:p>
          <a:p>
            <a:pPr marL="0" indent="0">
              <a:lnSpc>
                <a:spcPct val="110000"/>
              </a:lnSpc>
              <a:buNone/>
            </a:pPr>
            <a:r>
              <a:rPr lang="en-GB" altLang="en-US" dirty="0"/>
              <a:t>For decryption Bob uses the private key r</a:t>
            </a:r>
          </a:p>
          <a:p>
            <a:pPr marL="0" indent="0">
              <a:lnSpc>
                <a:spcPct val="110000"/>
              </a:lnSpc>
              <a:buNone/>
            </a:pPr>
            <a:endParaRPr lang="en-GB" altLang="en-US" dirty="0"/>
          </a:p>
          <a:p>
            <a:pPr marL="0" indent="0">
              <a:lnSpc>
                <a:spcPct val="110000"/>
              </a:lnSpc>
              <a:buNone/>
            </a:pPr>
            <a:endParaRPr lang="en-GB" altLang="en-US" dirty="0"/>
          </a:p>
        </p:txBody>
      </p:sp>
      <p:sp>
        <p:nvSpPr>
          <p:cNvPr id="20487" name="Line 5"/>
          <p:cNvSpPr>
            <a:spLocks noChangeShapeType="1"/>
          </p:cNvSpPr>
          <p:nvPr/>
        </p:nvSpPr>
        <p:spPr bwMode="auto">
          <a:xfrm>
            <a:off x="2057400" y="981075"/>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20488" name="Line 6"/>
          <p:cNvSpPr>
            <a:spLocks noChangeShapeType="1"/>
          </p:cNvSpPr>
          <p:nvPr/>
        </p:nvSpPr>
        <p:spPr bwMode="auto">
          <a:xfrm>
            <a:off x="2057400" y="6356350"/>
            <a:ext cx="792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graphicFrame>
        <p:nvGraphicFramePr>
          <p:cNvPr id="20489" name="Object 1"/>
          <p:cNvGraphicFramePr>
            <a:graphicFrameLocks noChangeAspect="1"/>
          </p:cNvGraphicFramePr>
          <p:nvPr>
            <p:extLst>
              <p:ext uri="{D42A27DB-BD31-4B8C-83A1-F6EECF244321}">
                <p14:modId xmlns:p14="http://schemas.microsoft.com/office/powerpoint/2010/main" val="296093850"/>
              </p:ext>
            </p:extLst>
          </p:nvPr>
        </p:nvGraphicFramePr>
        <p:xfrm>
          <a:off x="1774824" y="2228056"/>
          <a:ext cx="1727200" cy="431800"/>
        </p:xfrm>
        <a:graphic>
          <a:graphicData uri="http://schemas.openxmlformats.org/presentationml/2006/ole">
            <mc:AlternateContent xmlns:mc="http://schemas.openxmlformats.org/markup-compatibility/2006">
              <mc:Choice xmlns:v="urn:schemas-microsoft-com:vml" Requires="v">
                <p:oleObj spid="_x0000_s7270" name="Equation" r:id="rId4" imgW="812447" imgH="203112" progId="Equation.DSMT4">
                  <p:embed/>
                </p:oleObj>
              </mc:Choice>
              <mc:Fallback>
                <p:oleObj name="Equation" r:id="rId4" imgW="812447"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74824" y="2228056"/>
                        <a:ext cx="17272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0" name="Object 2"/>
          <p:cNvGraphicFramePr>
            <a:graphicFrameLocks noChangeAspect="1"/>
          </p:cNvGraphicFramePr>
          <p:nvPr>
            <p:extLst>
              <p:ext uri="{D42A27DB-BD31-4B8C-83A1-F6EECF244321}">
                <p14:modId xmlns:p14="http://schemas.microsoft.com/office/powerpoint/2010/main" val="932274959"/>
              </p:ext>
            </p:extLst>
          </p:nvPr>
        </p:nvGraphicFramePr>
        <p:xfrm>
          <a:off x="4701426" y="2248484"/>
          <a:ext cx="1430338" cy="431800"/>
        </p:xfrm>
        <a:graphic>
          <a:graphicData uri="http://schemas.openxmlformats.org/presentationml/2006/ole">
            <mc:AlternateContent xmlns:mc="http://schemas.openxmlformats.org/markup-compatibility/2006">
              <mc:Choice xmlns:v="urn:schemas-microsoft-com:vml" Requires="v">
                <p:oleObj spid="_x0000_s7271" name="Equation" r:id="rId6" imgW="672808" imgH="203112" progId="Equation.DSMT4">
                  <p:embed/>
                </p:oleObj>
              </mc:Choice>
              <mc:Fallback>
                <p:oleObj name="Equation" r:id="rId6" imgW="672808"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01426" y="2248484"/>
                        <a:ext cx="14303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1" name="Object 3"/>
          <p:cNvGraphicFramePr>
            <a:graphicFrameLocks noChangeAspect="1"/>
          </p:cNvGraphicFramePr>
          <p:nvPr>
            <p:extLst>
              <p:ext uri="{D42A27DB-BD31-4B8C-83A1-F6EECF244321}">
                <p14:modId xmlns:p14="http://schemas.microsoft.com/office/powerpoint/2010/main" val="956079139"/>
              </p:ext>
            </p:extLst>
          </p:nvPr>
        </p:nvGraphicFramePr>
        <p:xfrm>
          <a:off x="5678394" y="3812381"/>
          <a:ext cx="1214438" cy="431800"/>
        </p:xfrm>
        <a:graphic>
          <a:graphicData uri="http://schemas.openxmlformats.org/presentationml/2006/ole">
            <mc:AlternateContent xmlns:mc="http://schemas.openxmlformats.org/markup-compatibility/2006">
              <mc:Choice xmlns:v="urn:schemas-microsoft-com:vml" Requires="v">
                <p:oleObj spid="_x0000_s7272" name="Equation" r:id="rId8" imgW="571252" imgH="203112" progId="Equation.DSMT4">
                  <p:embed/>
                </p:oleObj>
              </mc:Choice>
              <mc:Fallback>
                <p:oleObj name="Equation" r:id="rId8" imgW="571252" imgH="203112"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78394" y="3812381"/>
                        <a:ext cx="12144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2" name="Object 4"/>
          <p:cNvGraphicFramePr>
            <a:graphicFrameLocks noChangeAspect="1"/>
          </p:cNvGraphicFramePr>
          <p:nvPr/>
        </p:nvGraphicFramePr>
        <p:xfrm>
          <a:off x="3287714" y="4652963"/>
          <a:ext cx="5768975" cy="531812"/>
        </p:xfrm>
        <a:graphic>
          <a:graphicData uri="http://schemas.openxmlformats.org/presentationml/2006/ole">
            <mc:AlternateContent xmlns:mc="http://schemas.openxmlformats.org/markup-compatibility/2006">
              <mc:Choice xmlns:v="urn:schemas-microsoft-com:vml" Requires="v">
                <p:oleObj spid="_x0000_s7273" name="Equation" r:id="rId10" imgW="2616200" imgH="241300" progId="Equation.DSMT4">
                  <p:embed/>
                </p:oleObj>
              </mc:Choice>
              <mc:Fallback>
                <p:oleObj name="Equation" r:id="rId10" imgW="2616200" imgH="2413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87714" y="4652963"/>
                        <a:ext cx="5768975" cy="53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493" name="Object 5"/>
          <p:cNvGraphicFramePr>
            <a:graphicFrameLocks noChangeAspect="1"/>
          </p:cNvGraphicFramePr>
          <p:nvPr>
            <p:extLst>
              <p:ext uri="{D42A27DB-BD31-4B8C-83A1-F6EECF244321}">
                <p14:modId xmlns:p14="http://schemas.microsoft.com/office/powerpoint/2010/main" val="3641220457"/>
              </p:ext>
            </p:extLst>
          </p:nvPr>
        </p:nvGraphicFramePr>
        <p:xfrm>
          <a:off x="3063875" y="5828506"/>
          <a:ext cx="4175125" cy="582613"/>
        </p:xfrm>
        <a:graphic>
          <a:graphicData uri="http://schemas.openxmlformats.org/presentationml/2006/ole">
            <mc:AlternateContent xmlns:mc="http://schemas.openxmlformats.org/markup-compatibility/2006">
              <mc:Choice xmlns:v="urn:schemas-microsoft-com:vml" Requires="v">
                <p:oleObj spid="_x0000_s7274" name="Equation" r:id="rId12" imgW="1727200" imgH="241300" progId="Equation.DSMT4">
                  <p:embed/>
                </p:oleObj>
              </mc:Choice>
              <mc:Fallback>
                <p:oleObj name="Equation" r:id="rId12" imgW="1727200" imgH="2413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063875" y="5828506"/>
                        <a:ext cx="417512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5745227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18786"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Rivest, Shamir and Adleman</a:t>
            </a:r>
            <a:endParaRPr lang="en-GB" altLang="en-US"/>
          </a:p>
        </p:txBody>
      </p:sp>
      <p:sp>
        <p:nvSpPr>
          <p:cNvPr id="118787" name="Rectangle 3"/>
          <p:cNvSpPr>
            <a:spLocks noGrp="1" noChangeArrowheads="1"/>
          </p:cNvSpPr>
          <p:nvPr>
            <p:ph type="body" idx="1"/>
          </p:nvPr>
        </p:nvSpPr>
        <p:spPr>
          <a:xfrm>
            <a:off x="2133600" y="1447800"/>
            <a:ext cx="8128000" cy="4724400"/>
          </a:xfrm>
        </p:spPr>
        <p:txBody>
          <a:bodyPr/>
          <a:lstStyle/>
          <a:p>
            <a:pPr>
              <a:lnSpc>
                <a:spcPct val="90000"/>
              </a:lnSpc>
              <a:buFontTx/>
              <a:buNone/>
            </a:pPr>
            <a:r>
              <a:rPr lang="en-GB" altLang="en-US"/>
              <a:t>Different to DES</a:t>
            </a:r>
          </a:p>
          <a:p>
            <a:pPr>
              <a:lnSpc>
                <a:spcPct val="90000"/>
              </a:lnSpc>
            </a:pPr>
            <a:r>
              <a:rPr lang="en-GB" altLang="en-US"/>
              <a:t>DES </a:t>
            </a:r>
          </a:p>
          <a:p>
            <a:pPr lvl="1">
              <a:lnSpc>
                <a:spcPct val="90000"/>
              </a:lnSpc>
            </a:pPr>
            <a:r>
              <a:rPr lang="en-GB" altLang="en-US"/>
              <a:t>Symmetric Key</a:t>
            </a:r>
          </a:p>
          <a:p>
            <a:pPr lvl="1">
              <a:lnSpc>
                <a:spcPct val="90000"/>
              </a:lnSpc>
            </a:pPr>
            <a:r>
              <a:rPr lang="en-GB" altLang="en-US"/>
              <a:t>Product Cipher</a:t>
            </a:r>
          </a:p>
          <a:p>
            <a:pPr>
              <a:lnSpc>
                <a:spcPct val="90000"/>
              </a:lnSpc>
            </a:pPr>
            <a:r>
              <a:rPr lang="en-GB" altLang="en-US"/>
              <a:t>RSA </a:t>
            </a:r>
          </a:p>
          <a:p>
            <a:pPr lvl="1">
              <a:lnSpc>
                <a:spcPct val="90000"/>
              </a:lnSpc>
            </a:pPr>
            <a:r>
              <a:rPr lang="en-GB" altLang="en-US"/>
              <a:t>Asymmetric (Public) Key</a:t>
            </a:r>
          </a:p>
          <a:p>
            <a:pPr lvl="1">
              <a:lnSpc>
                <a:spcPct val="90000"/>
              </a:lnSpc>
            </a:pPr>
            <a:r>
              <a:rPr lang="en-GB" altLang="en-US"/>
              <a:t>One way function – large computational power</a:t>
            </a:r>
          </a:p>
          <a:p>
            <a:pPr lvl="1">
              <a:lnSpc>
                <a:spcPct val="90000"/>
              </a:lnSpc>
            </a:pPr>
            <a:r>
              <a:rPr lang="en-GB" altLang="en-US"/>
              <a:t>512 bit key – DES less expensive to compute</a:t>
            </a:r>
          </a:p>
          <a:p>
            <a:pPr lvl="1">
              <a:lnSpc>
                <a:spcPct val="90000"/>
              </a:lnSpc>
            </a:pPr>
            <a:r>
              <a:rPr lang="en-GB" altLang="en-US"/>
              <a:t>512 soon factorable, 768 and 1024 bit keys used </a:t>
            </a:r>
          </a:p>
        </p:txBody>
      </p:sp>
      <p:graphicFrame>
        <p:nvGraphicFramePr>
          <p:cNvPr id="118788"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9232"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8789"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8790"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7929762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r>
              <a:rPr lang="en-US" altLang="en-US"/>
              <a:t>Lecture  -  RSA</a:t>
            </a:r>
          </a:p>
        </p:txBody>
      </p:sp>
      <p:sp>
        <p:nvSpPr>
          <p:cNvPr id="102402"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Public / Private Key Algorithm</a:t>
            </a:r>
          </a:p>
        </p:txBody>
      </p:sp>
      <p:sp>
        <p:nvSpPr>
          <p:cNvPr id="102403" name="Rectangle 3"/>
          <p:cNvSpPr>
            <a:spLocks noGrp="1" noChangeArrowheads="1"/>
          </p:cNvSpPr>
          <p:nvPr>
            <p:ph type="body" idx="1"/>
          </p:nvPr>
        </p:nvSpPr>
        <p:spPr>
          <a:xfrm>
            <a:off x="2133600" y="1371600"/>
            <a:ext cx="8128000" cy="4800600"/>
          </a:xfrm>
        </p:spPr>
        <p:txBody>
          <a:bodyPr/>
          <a:lstStyle/>
          <a:p>
            <a:pPr marL="609600" indent="-609600">
              <a:buFontTx/>
              <a:buAutoNum type="arabicPlain"/>
            </a:pPr>
            <a:r>
              <a:rPr lang="en-GB" altLang="en-US" dirty="0"/>
              <a:t>Choose p and q, two prime numbers such that each is approximately 256 bits long</a:t>
            </a:r>
          </a:p>
          <a:p>
            <a:pPr marL="609600" indent="-609600">
              <a:buFontTx/>
              <a:buAutoNum type="arabicPlain"/>
            </a:pPr>
            <a:r>
              <a:rPr lang="en-GB" altLang="en-US" dirty="0"/>
              <a:t>Let n = </a:t>
            </a:r>
            <a:r>
              <a:rPr lang="en-GB" altLang="en-US" i="1" dirty="0" err="1"/>
              <a:t>pq</a:t>
            </a:r>
            <a:endParaRPr lang="en-GB" altLang="en-US" i="1" dirty="0"/>
          </a:p>
          <a:p>
            <a:pPr marL="609600" indent="-609600">
              <a:buFontTx/>
              <a:buAutoNum type="arabicPlain"/>
            </a:pPr>
            <a:r>
              <a:rPr lang="en-GB" altLang="en-US" dirty="0"/>
              <a:t>Choose encryption key e such that e is relatively prime to (</a:t>
            </a:r>
            <a:r>
              <a:rPr lang="en-GB" altLang="en-US" i="1" dirty="0"/>
              <a:t>p</a:t>
            </a:r>
            <a:r>
              <a:rPr lang="en-GB" altLang="en-US" dirty="0"/>
              <a:t> – 1)(</a:t>
            </a:r>
            <a:r>
              <a:rPr lang="en-GB" altLang="en-US" i="1" dirty="0"/>
              <a:t>q</a:t>
            </a:r>
            <a:r>
              <a:rPr lang="en-GB" altLang="en-US" dirty="0"/>
              <a:t> – 1) </a:t>
            </a:r>
          </a:p>
          <a:p>
            <a:pPr marL="609600" indent="-609600">
              <a:buFontTx/>
              <a:buAutoNum type="arabicPlain"/>
            </a:pPr>
            <a:r>
              <a:rPr lang="en-GB" altLang="en-US" dirty="0"/>
              <a:t>Choose decryption key d such that </a:t>
            </a:r>
          </a:p>
          <a:p>
            <a:pPr marL="609600" indent="-609600">
              <a:buFontTx/>
              <a:buAutoNum type="arabicPlain"/>
            </a:pPr>
            <a:endParaRPr lang="en-GB" altLang="en-US" dirty="0"/>
          </a:p>
          <a:p>
            <a:pPr marL="609600" indent="-609600">
              <a:buFontTx/>
              <a:buAutoNum type="arabicPlain"/>
            </a:pPr>
            <a:r>
              <a:rPr lang="en-GB" altLang="en-US" dirty="0"/>
              <a:t>Public key is (</a:t>
            </a:r>
            <a:r>
              <a:rPr lang="en-GB" altLang="en-US" dirty="0" err="1"/>
              <a:t>e,n</a:t>
            </a:r>
            <a:r>
              <a:rPr lang="en-GB" altLang="en-US" dirty="0"/>
              <a:t>), Private Key is (d, n)</a:t>
            </a:r>
          </a:p>
          <a:p>
            <a:pPr marL="609600" indent="-609600">
              <a:buFontTx/>
              <a:buAutoNum type="arabicPlain"/>
            </a:pPr>
            <a:r>
              <a:rPr lang="en-GB" altLang="en-US" dirty="0"/>
              <a:t>p and q are </a:t>
            </a:r>
            <a:r>
              <a:rPr lang="en-GB" altLang="en-US" dirty="0" smtClean="0"/>
              <a:t>not </a:t>
            </a:r>
            <a:r>
              <a:rPr lang="en-GB" altLang="en-US" dirty="0"/>
              <a:t>disclosed</a:t>
            </a:r>
          </a:p>
        </p:txBody>
      </p:sp>
      <p:graphicFrame>
        <p:nvGraphicFramePr>
          <p:cNvPr id="102404"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0284"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05"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2406"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2407" name="Object 7"/>
          <p:cNvGraphicFramePr>
            <a:graphicFrameLocks noChangeAspect="1"/>
          </p:cNvGraphicFramePr>
          <p:nvPr/>
        </p:nvGraphicFramePr>
        <p:xfrm>
          <a:off x="1524000" y="0"/>
          <a:ext cx="914400" cy="198438"/>
        </p:xfrm>
        <a:graphic>
          <a:graphicData uri="http://schemas.openxmlformats.org/presentationml/2006/ole">
            <mc:AlternateContent xmlns:mc="http://schemas.openxmlformats.org/markup-compatibility/2006">
              <mc:Choice xmlns:v="urn:schemas-microsoft-com:vml" Requires="v">
                <p:oleObj spid="_x0000_s10285" name="Equation" r:id="rId5" imgW="914400" imgH="198720" progId="Equation.DSMT4">
                  <p:embed/>
                </p:oleObj>
              </mc:Choice>
              <mc:Fallback>
                <p:oleObj name="Equation" r:id="rId5" imgW="914400" imgH="19872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914400" cy="198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08" name="Object 8"/>
          <p:cNvGraphicFramePr>
            <a:graphicFrameLocks noChangeAspect="1"/>
          </p:cNvGraphicFramePr>
          <p:nvPr>
            <p:extLst>
              <p:ext uri="{D42A27DB-BD31-4B8C-83A1-F6EECF244321}">
                <p14:modId xmlns:p14="http://schemas.microsoft.com/office/powerpoint/2010/main" val="1831248454"/>
              </p:ext>
            </p:extLst>
          </p:nvPr>
        </p:nvGraphicFramePr>
        <p:xfrm>
          <a:off x="4038600" y="4204448"/>
          <a:ext cx="3429000" cy="485775"/>
        </p:xfrm>
        <a:graphic>
          <a:graphicData uri="http://schemas.openxmlformats.org/presentationml/2006/ole">
            <mc:AlternateContent xmlns:mc="http://schemas.openxmlformats.org/markup-compatibility/2006">
              <mc:Choice xmlns:v="urn:schemas-microsoft-com:vml" Requires="v">
                <p:oleObj spid="_x0000_s10286" name="Equation" r:id="rId7" imgW="1612800" imgH="228600" progId="Equation.DSMT4">
                  <p:embed/>
                </p:oleObj>
              </mc:Choice>
              <mc:Fallback>
                <p:oleObj name="Equation" r:id="rId7" imgW="1612800" imgH="228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4204448"/>
                        <a:ext cx="3429000"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060856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r>
              <a:rPr lang="en-US" altLang="en-US"/>
              <a:t>Lecture  -  RSA</a:t>
            </a:r>
          </a:p>
        </p:txBody>
      </p:sp>
      <p:sp>
        <p:nvSpPr>
          <p:cNvPr id="100354"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Encryption / Decryption</a:t>
            </a:r>
            <a:endParaRPr lang="en-GB" altLang="en-US"/>
          </a:p>
        </p:txBody>
      </p:sp>
      <p:sp>
        <p:nvSpPr>
          <p:cNvPr id="100355" name="Rectangle 3"/>
          <p:cNvSpPr>
            <a:spLocks noGrp="1" noChangeArrowheads="1"/>
          </p:cNvSpPr>
          <p:nvPr>
            <p:ph type="body" idx="1"/>
          </p:nvPr>
        </p:nvSpPr>
        <p:spPr>
          <a:xfrm>
            <a:off x="2133600" y="1676400"/>
            <a:ext cx="8128000" cy="4343400"/>
          </a:xfrm>
        </p:spPr>
        <p:txBody>
          <a:bodyPr/>
          <a:lstStyle/>
          <a:p>
            <a:pPr>
              <a:buFontTx/>
              <a:buNone/>
            </a:pPr>
            <a:r>
              <a:rPr lang="en-GB" altLang="en-US"/>
              <a:t>Public Key = (e, n) and Private Key = (d, n)</a:t>
            </a:r>
          </a:p>
          <a:p>
            <a:r>
              <a:rPr lang="en-GB" altLang="en-US"/>
              <a:t>Let m denote the plaintext message</a:t>
            </a:r>
          </a:p>
          <a:p>
            <a:r>
              <a:rPr lang="en-GB" altLang="en-US"/>
              <a:t>Let c denote the resulting ciphertext</a:t>
            </a:r>
          </a:p>
          <a:p>
            <a:pPr>
              <a:buFontTx/>
              <a:buNone/>
            </a:pPr>
            <a:r>
              <a:rPr lang="en-GB" altLang="en-US"/>
              <a:t>For encryption we use the formula:</a:t>
            </a:r>
          </a:p>
          <a:p>
            <a:pPr>
              <a:buFontTx/>
              <a:buNone/>
            </a:pPr>
            <a:endParaRPr lang="en-GB" altLang="en-US"/>
          </a:p>
          <a:p>
            <a:pPr>
              <a:buFontTx/>
              <a:buNone/>
            </a:pPr>
            <a:r>
              <a:rPr lang="en-GB" altLang="en-US"/>
              <a:t>For decryption we use the formula:</a:t>
            </a:r>
          </a:p>
          <a:p>
            <a:pPr>
              <a:buFontTx/>
              <a:buNone/>
            </a:pPr>
            <a:endParaRPr lang="en-GB" altLang="en-US"/>
          </a:p>
        </p:txBody>
      </p:sp>
      <p:graphicFrame>
        <p:nvGraphicFramePr>
          <p:cNvPr id="100356"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1308"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0357"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358"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0359" name="Object 7"/>
          <p:cNvGraphicFramePr>
            <a:graphicFrameLocks noChangeAspect="1"/>
          </p:cNvGraphicFramePr>
          <p:nvPr>
            <p:extLst>
              <p:ext uri="{D42A27DB-BD31-4B8C-83A1-F6EECF244321}">
                <p14:modId xmlns:p14="http://schemas.microsoft.com/office/powerpoint/2010/main" val="646532438"/>
              </p:ext>
            </p:extLst>
          </p:nvPr>
        </p:nvGraphicFramePr>
        <p:xfrm>
          <a:off x="4038600" y="3675530"/>
          <a:ext cx="2209800" cy="544513"/>
        </p:xfrm>
        <a:graphic>
          <a:graphicData uri="http://schemas.openxmlformats.org/presentationml/2006/ole">
            <mc:AlternateContent xmlns:mc="http://schemas.openxmlformats.org/markup-compatibility/2006">
              <mc:Choice xmlns:v="urn:schemas-microsoft-com:vml" Requires="v">
                <p:oleObj spid="_x0000_s11309" name="Equation" r:id="rId5" imgW="825480" imgH="203040" progId="Equation.DSMT4">
                  <p:embed/>
                </p:oleObj>
              </mc:Choice>
              <mc:Fallback>
                <p:oleObj name="Equation" r:id="rId5" imgW="82548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675530"/>
                        <a:ext cx="2209800" cy="544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0360" name="Object 8"/>
          <p:cNvGraphicFramePr>
            <a:graphicFrameLocks noChangeAspect="1"/>
          </p:cNvGraphicFramePr>
          <p:nvPr>
            <p:extLst>
              <p:ext uri="{D42A27DB-BD31-4B8C-83A1-F6EECF244321}">
                <p14:modId xmlns:p14="http://schemas.microsoft.com/office/powerpoint/2010/main" val="3451708795"/>
              </p:ext>
            </p:extLst>
          </p:nvPr>
        </p:nvGraphicFramePr>
        <p:xfrm>
          <a:off x="4004468" y="4847665"/>
          <a:ext cx="2278063" cy="544513"/>
        </p:xfrm>
        <a:graphic>
          <a:graphicData uri="http://schemas.openxmlformats.org/presentationml/2006/ole">
            <mc:AlternateContent xmlns:mc="http://schemas.openxmlformats.org/markup-compatibility/2006">
              <mc:Choice xmlns:v="urn:schemas-microsoft-com:vml" Requires="v">
                <p:oleObj spid="_x0000_s11310" name="Equation" r:id="rId7" imgW="850680" imgH="203040" progId="Equation.DSMT4">
                  <p:embed/>
                </p:oleObj>
              </mc:Choice>
              <mc:Fallback>
                <p:oleObj name="Equation" r:id="rId7" imgW="850680" imgH="20304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04468" y="4847665"/>
                        <a:ext cx="2278063" cy="544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4127409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Lecture  -  RSA</a:t>
            </a:r>
          </a:p>
        </p:txBody>
      </p:sp>
      <p:sp>
        <p:nvSpPr>
          <p:cNvPr id="105474"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Example</a:t>
            </a:r>
            <a:endParaRPr lang="en-GB" altLang="en-US"/>
          </a:p>
        </p:txBody>
      </p:sp>
      <p:sp>
        <p:nvSpPr>
          <p:cNvPr id="105475" name="Rectangle 3"/>
          <p:cNvSpPr>
            <a:spLocks noGrp="1" noChangeArrowheads="1"/>
          </p:cNvSpPr>
          <p:nvPr>
            <p:ph type="body" idx="1"/>
          </p:nvPr>
        </p:nvSpPr>
        <p:spPr>
          <a:xfrm>
            <a:off x="2133600" y="1524000"/>
            <a:ext cx="8128000" cy="4495800"/>
          </a:xfrm>
        </p:spPr>
        <p:txBody>
          <a:bodyPr/>
          <a:lstStyle/>
          <a:p>
            <a:pPr>
              <a:buFontTx/>
              <a:buNone/>
            </a:pPr>
            <a:r>
              <a:rPr lang="en-GB" altLang="en-US"/>
              <a:t>We consider the following example:</a:t>
            </a:r>
          </a:p>
        </p:txBody>
      </p:sp>
      <p:graphicFrame>
        <p:nvGraphicFramePr>
          <p:cNvPr id="105476"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2318"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5477"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5478"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5479" name="Object 7"/>
          <p:cNvGraphicFramePr>
            <a:graphicFrameLocks noChangeAspect="1"/>
          </p:cNvGraphicFramePr>
          <p:nvPr/>
        </p:nvGraphicFramePr>
        <p:xfrm>
          <a:off x="2209800" y="2209800"/>
          <a:ext cx="7772400" cy="3429000"/>
        </p:xfrm>
        <a:graphic>
          <a:graphicData uri="http://schemas.openxmlformats.org/presentationml/2006/ole">
            <mc:AlternateContent xmlns:mc="http://schemas.openxmlformats.org/markup-compatibility/2006">
              <mc:Choice xmlns:v="urn:schemas-microsoft-com:vml" Requires="v">
                <p:oleObj spid="_x0000_s12319" name="Equation" r:id="rId5" imgW="3377880" imgH="1320480" progId="Equation.DSMT4">
                  <p:embed/>
                </p:oleObj>
              </mc:Choice>
              <mc:Fallback>
                <p:oleObj name="Equation" r:id="rId5" imgW="3377880" imgH="13204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2209800"/>
                        <a:ext cx="7772400" cy="3429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402480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07522" name="Rectangle 2"/>
          <p:cNvSpPr>
            <a:spLocks noGrp="1" noChangeArrowheads="1"/>
          </p:cNvSpPr>
          <p:nvPr>
            <p:ph type="title"/>
          </p:nvPr>
        </p:nvSpPr>
        <p:spPr>
          <a:xfrm>
            <a:off x="1981200" y="533400"/>
            <a:ext cx="7950200" cy="838200"/>
          </a:xfrm>
        </p:spPr>
        <p:txBody>
          <a:bodyPr/>
          <a:lstStyle/>
          <a:p>
            <a:pPr algn="l"/>
            <a:r>
              <a:rPr lang="en-GB" altLang="en-US"/>
              <a:t>Mod 60</a:t>
            </a:r>
          </a:p>
        </p:txBody>
      </p:sp>
      <p:graphicFrame>
        <p:nvGraphicFramePr>
          <p:cNvPr id="107524"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3342"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525"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7526"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7529" name="Object 9"/>
          <p:cNvGraphicFramePr>
            <a:graphicFrameLocks noChangeAspect="1"/>
          </p:cNvGraphicFramePr>
          <p:nvPr/>
        </p:nvGraphicFramePr>
        <p:xfrm>
          <a:off x="3962400" y="1371600"/>
          <a:ext cx="4751388" cy="4800600"/>
        </p:xfrm>
        <a:graphic>
          <a:graphicData uri="http://schemas.openxmlformats.org/presentationml/2006/ole">
            <mc:AlternateContent xmlns:mc="http://schemas.openxmlformats.org/markup-compatibility/2006">
              <mc:Choice xmlns:v="urn:schemas-microsoft-com:vml" Requires="v">
                <p:oleObj spid="_x0000_s13343" name="Worksheet" r:id="rId5" imgW="9782556" imgH="9887407" progId="Excel.Sheet.8">
                  <p:embed/>
                </p:oleObj>
              </mc:Choice>
              <mc:Fallback>
                <p:oleObj name="Worksheet" r:id="rId5" imgW="9782556" imgH="9887407"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1371600"/>
                        <a:ext cx="4751388"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1298157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10594" name="Rectangle 2"/>
          <p:cNvSpPr>
            <a:spLocks noGrp="1" noChangeArrowheads="1"/>
          </p:cNvSpPr>
          <p:nvPr>
            <p:ph type="title"/>
          </p:nvPr>
        </p:nvSpPr>
        <p:spPr>
          <a:xfrm>
            <a:off x="1981200" y="533400"/>
            <a:ext cx="7950200" cy="838200"/>
          </a:xfrm>
        </p:spPr>
        <p:txBody>
          <a:bodyPr/>
          <a:lstStyle/>
          <a:p>
            <a:pPr algn="l"/>
            <a:r>
              <a:rPr lang="en-GB" altLang="en-US"/>
              <a:t>Mod 60 Odd Numbers</a:t>
            </a:r>
          </a:p>
        </p:txBody>
      </p:sp>
      <p:graphicFrame>
        <p:nvGraphicFramePr>
          <p:cNvPr id="110595"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4366"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0596"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597"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10599" name="Object 7"/>
          <p:cNvGraphicFramePr>
            <a:graphicFrameLocks noChangeAspect="1"/>
          </p:cNvGraphicFramePr>
          <p:nvPr/>
        </p:nvGraphicFramePr>
        <p:xfrm>
          <a:off x="1752600" y="1676401"/>
          <a:ext cx="8610600" cy="4354513"/>
        </p:xfrm>
        <a:graphic>
          <a:graphicData uri="http://schemas.openxmlformats.org/presentationml/2006/ole">
            <mc:AlternateContent xmlns:mc="http://schemas.openxmlformats.org/markup-compatibility/2006">
              <mc:Choice xmlns:v="urn:schemas-microsoft-com:vml" Requires="v">
                <p:oleObj spid="_x0000_s14367" name="Worksheet" r:id="rId5" imgW="9944405" imgH="5029505" progId="Excel.Sheet.8">
                  <p:embed/>
                </p:oleObj>
              </mc:Choice>
              <mc:Fallback>
                <p:oleObj name="Worksheet" r:id="rId5" imgW="9944405" imgH="5029505"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1676401"/>
                        <a:ext cx="8610600" cy="4354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0986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1325563"/>
          </a:xfrm>
        </p:spPr>
        <p:txBody>
          <a:bodyPr/>
          <a:lstStyle/>
          <a:p>
            <a:r>
              <a:rPr lang="en-GB" dirty="0"/>
              <a:t>The Diffie Hellman Key Agreement Protocol</a:t>
            </a:r>
          </a:p>
        </p:txBody>
      </p:sp>
      <p:sp>
        <p:nvSpPr>
          <p:cNvPr id="3" name="Content Placeholder 2"/>
          <p:cNvSpPr>
            <a:spLocks noGrp="1"/>
          </p:cNvSpPr>
          <p:nvPr>
            <p:ph idx="1"/>
          </p:nvPr>
        </p:nvSpPr>
        <p:spPr>
          <a:xfrm>
            <a:off x="457200" y="1406212"/>
            <a:ext cx="10896600" cy="4994588"/>
          </a:xfrm>
        </p:spPr>
        <p:txBody>
          <a:bodyPr>
            <a:normAutofit/>
          </a:bodyPr>
          <a:lstStyle/>
          <a:p>
            <a:endParaRPr lang="en-GB" dirty="0"/>
          </a:p>
          <a:p>
            <a:r>
              <a:rPr lang="en-GB" dirty="0" smtClean="0"/>
              <a:t>This </a:t>
            </a:r>
            <a:r>
              <a:rPr lang="en-GB" dirty="0"/>
              <a:t>is a classical key agreement protocol, in contrast to a key exchange protocol, since neither sender nor receiver know the key until the end of the protocol. </a:t>
            </a:r>
          </a:p>
          <a:p>
            <a:r>
              <a:rPr lang="en-GB" dirty="0"/>
              <a:t>The protocol is based upon the discrete logarithm problem and hence is based upon a finite multiplicative cyclic group, generated by a primitive element . The primitive generates the integers 1, 2, 3, ... , p-1, where p is an agreed prime number. is often referred to as a primitive root of p, by which we mean that generates each of the integers from 1 up to p-1. </a:t>
            </a:r>
          </a:p>
        </p:txBody>
      </p:sp>
    </p:spTree>
    <p:extLst>
      <p:ext uri="{BB962C8B-B14F-4D97-AF65-F5344CB8AC3E}">
        <p14:creationId xmlns:p14="http://schemas.microsoft.com/office/powerpoint/2010/main" val="157538044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11618" name="Rectangle 2"/>
          <p:cNvSpPr>
            <a:spLocks noGrp="1" noChangeArrowheads="1"/>
          </p:cNvSpPr>
          <p:nvPr>
            <p:ph type="title"/>
          </p:nvPr>
        </p:nvSpPr>
        <p:spPr>
          <a:xfrm>
            <a:off x="1981200" y="533400"/>
            <a:ext cx="7950200" cy="838200"/>
          </a:xfrm>
        </p:spPr>
        <p:txBody>
          <a:bodyPr/>
          <a:lstStyle/>
          <a:p>
            <a:pPr algn="l"/>
            <a:r>
              <a:rPr lang="en-GB" altLang="en-US"/>
              <a:t>Mod 60</a:t>
            </a:r>
          </a:p>
        </p:txBody>
      </p:sp>
      <p:graphicFrame>
        <p:nvGraphicFramePr>
          <p:cNvPr id="111619"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5390"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1620"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1621"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11622" name="Object 6"/>
          <p:cNvGraphicFramePr>
            <a:graphicFrameLocks noChangeAspect="1"/>
          </p:cNvGraphicFramePr>
          <p:nvPr/>
        </p:nvGraphicFramePr>
        <p:xfrm>
          <a:off x="2438400" y="1371600"/>
          <a:ext cx="6781800" cy="4795838"/>
        </p:xfrm>
        <a:graphic>
          <a:graphicData uri="http://schemas.openxmlformats.org/presentationml/2006/ole">
            <mc:AlternateContent xmlns:mc="http://schemas.openxmlformats.org/markup-compatibility/2006">
              <mc:Choice xmlns:v="urn:schemas-microsoft-com:vml" Requires="v">
                <p:oleObj spid="_x0000_s15391" name="Worksheet" r:id="rId5" imgW="9172956" imgH="6486754" progId="Excel.Sheet.8">
                  <p:embed/>
                </p:oleObj>
              </mc:Choice>
              <mc:Fallback>
                <p:oleObj name="Worksheet" r:id="rId5" imgW="9172956" imgH="6486754"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1371600"/>
                        <a:ext cx="6781800" cy="4795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88183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08546" name="Rectangle 2"/>
          <p:cNvSpPr>
            <a:spLocks noGrp="1" noChangeArrowheads="1"/>
          </p:cNvSpPr>
          <p:nvPr>
            <p:ph type="title"/>
          </p:nvPr>
        </p:nvSpPr>
        <p:spPr>
          <a:xfrm>
            <a:off x="1981200" y="533400"/>
            <a:ext cx="7950200" cy="838200"/>
          </a:xfrm>
        </p:spPr>
        <p:txBody>
          <a:bodyPr/>
          <a:lstStyle/>
          <a:p>
            <a:pPr algn="l"/>
            <a:r>
              <a:rPr lang="en-GB" altLang="en-US"/>
              <a:t>Mod 60</a:t>
            </a:r>
          </a:p>
        </p:txBody>
      </p:sp>
      <p:graphicFrame>
        <p:nvGraphicFramePr>
          <p:cNvPr id="108547"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6414"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8548"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8549"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8551" name="Object 7"/>
          <p:cNvGraphicFramePr>
            <a:graphicFrameLocks noChangeAspect="1"/>
          </p:cNvGraphicFramePr>
          <p:nvPr/>
        </p:nvGraphicFramePr>
        <p:xfrm>
          <a:off x="1676400" y="1524000"/>
          <a:ext cx="8610600" cy="4343400"/>
        </p:xfrm>
        <a:graphic>
          <a:graphicData uri="http://schemas.openxmlformats.org/presentationml/2006/ole">
            <mc:AlternateContent xmlns:mc="http://schemas.openxmlformats.org/markup-compatibility/2006">
              <mc:Choice xmlns:v="urn:schemas-microsoft-com:vml" Requires="v">
                <p:oleObj spid="_x0000_s16415" name="Worksheet" r:id="rId5" imgW="9172956" imgH="3086405" progId="Excel.Sheet.8">
                  <p:embed/>
                </p:oleObj>
              </mc:Choice>
              <mc:Fallback>
                <p:oleObj name="Worksheet" r:id="rId5" imgW="9172956" imgH="3086405"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1524000"/>
                        <a:ext cx="8610600"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750941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en-US" altLang="en-US"/>
              <a:t>Lecture  -  RSA</a:t>
            </a:r>
          </a:p>
        </p:txBody>
      </p:sp>
      <p:sp>
        <p:nvSpPr>
          <p:cNvPr id="109570" name="Rectangle 2"/>
          <p:cNvSpPr>
            <a:spLocks noGrp="1" noChangeArrowheads="1"/>
          </p:cNvSpPr>
          <p:nvPr>
            <p:ph type="title"/>
          </p:nvPr>
        </p:nvSpPr>
        <p:spPr>
          <a:xfrm>
            <a:off x="1981200" y="533400"/>
            <a:ext cx="7950200" cy="838200"/>
          </a:xfrm>
        </p:spPr>
        <p:txBody>
          <a:bodyPr/>
          <a:lstStyle/>
          <a:p>
            <a:pPr algn="l"/>
            <a:r>
              <a:rPr lang="en-GB" altLang="en-US"/>
              <a:t>Mod 60</a:t>
            </a:r>
          </a:p>
        </p:txBody>
      </p:sp>
      <p:graphicFrame>
        <p:nvGraphicFramePr>
          <p:cNvPr id="109571"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7438"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9572"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9573"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9575" name="Object 7"/>
          <p:cNvGraphicFramePr>
            <a:graphicFrameLocks noChangeAspect="1"/>
          </p:cNvGraphicFramePr>
          <p:nvPr/>
        </p:nvGraphicFramePr>
        <p:xfrm>
          <a:off x="1676400" y="1524000"/>
          <a:ext cx="8686800" cy="4186238"/>
        </p:xfrm>
        <a:graphic>
          <a:graphicData uri="http://schemas.openxmlformats.org/presentationml/2006/ole">
            <mc:AlternateContent xmlns:mc="http://schemas.openxmlformats.org/markup-compatibility/2006">
              <mc:Choice xmlns:v="urn:schemas-microsoft-com:vml" Requires="v">
                <p:oleObj spid="_x0000_s17439" name="Worksheet" r:id="rId5" imgW="9172956" imgH="3086405" progId="Excel.Sheet.8">
                  <p:embed/>
                </p:oleObj>
              </mc:Choice>
              <mc:Fallback>
                <p:oleObj name="Worksheet" r:id="rId5" imgW="9172956" imgH="3086405"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1524000"/>
                        <a:ext cx="8686800" cy="4186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669309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p:txBody>
          <a:bodyPr/>
          <a:lstStyle/>
          <a:p>
            <a:r>
              <a:rPr lang="en-US" altLang="en-US"/>
              <a:t>Lecture  -  RSA</a:t>
            </a:r>
          </a:p>
        </p:txBody>
      </p:sp>
      <p:sp>
        <p:nvSpPr>
          <p:cNvPr id="106498"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Example</a:t>
            </a:r>
            <a:endParaRPr lang="en-GB" altLang="en-US"/>
          </a:p>
        </p:txBody>
      </p:sp>
      <p:sp>
        <p:nvSpPr>
          <p:cNvPr id="106499" name="Rectangle 3"/>
          <p:cNvSpPr>
            <a:spLocks noGrp="1" noChangeArrowheads="1"/>
          </p:cNvSpPr>
          <p:nvPr>
            <p:ph type="body" idx="1"/>
          </p:nvPr>
        </p:nvSpPr>
        <p:spPr>
          <a:xfrm>
            <a:off x="2133600" y="1371600"/>
            <a:ext cx="8128000" cy="4648200"/>
          </a:xfrm>
        </p:spPr>
        <p:txBody>
          <a:bodyPr/>
          <a:lstStyle/>
          <a:p>
            <a:pPr>
              <a:buFontTx/>
              <a:buNone/>
            </a:pPr>
            <a:r>
              <a:rPr lang="en-GB" altLang="en-US"/>
              <a:t>From the Mod 60 tables we see that we could </a:t>
            </a:r>
          </a:p>
          <a:p>
            <a:pPr>
              <a:buFontTx/>
              <a:buNone/>
            </a:pPr>
            <a:r>
              <a:rPr lang="en-GB" altLang="en-US"/>
              <a:t>choose the following for e and d:</a:t>
            </a:r>
          </a:p>
          <a:p>
            <a:pPr>
              <a:buFontTx/>
              <a:buNone/>
            </a:pPr>
            <a:endParaRPr lang="en-GB" altLang="en-US"/>
          </a:p>
        </p:txBody>
      </p:sp>
      <p:graphicFrame>
        <p:nvGraphicFramePr>
          <p:cNvPr id="106500"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8462"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6501"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6502"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6574" name="Object 78"/>
          <p:cNvGraphicFramePr>
            <a:graphicFrameLocks noChangeAspect="1"/>
          </p:cNvGraphicFramePr>
          <p:nvPr/>
        </p:nvGraphicFramePr>
        <p:xfrm>
          <a:off x="5181601" y="2590800"/>
          <a:ext cx="1222375" cy="3505200"/>
        </p:xfrm>
        <a:graphic>
          <a:graphicData uri="http://schemas.openxmlformats.org/presentationml/2006/ole">
            <mc:AlternateContent xmlns:mc="http://schemas.openxmlformats.org/markup-compatibility/2006">
              <mc:Choice xmlns:v="urn:schemas-microsoft-com:vml" Requires="v">
                <p:oleObj spid="_x0000_s18463" name="Worksheet" r:id="rId5" imgW="543154" imgH="2762707" progId="Excel.Sheet.8">
                  <p:embed/>
                </p:oleObj>
              </mc:Choice>
              <mc:Fallback>
                <p:oleObj name="Worksheet" r:id="rId5" imgW="543154" imgH="2762707"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81601" y="2590800"/>
                        <a:ext cx="1222375"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6575" name="Text Box 79"/>
          <p:cNvSpPr txBox="1">
            <a:spLocks noChangeArrowheads="1"/>
          </p:cNvSpPr>
          <p:nvPr/>
        </p:nvSpPr>
        <p:spPr bwMode="auto">
          <a:xfrm>
            <a:off x="7772400" y="2514601"/>
            <a:ext cx="1600200" cy="64633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a:t>Not a good choice!</a:t>
            </a:r>
          </a:p>
        </p:txBody>
      </p:sp>
      <p:sp>
        <p:nvSpPr>
          <p:cNvPr id="106576" name="Line 80"/>
          <p:cNvSpPr>
            <a:spLocks noChangeShapeType="1"/>
          </p:cNvSpPr>
          <p:nvPr/>
        </p:nvSpPr>
        <p:spPr bwMode="auto">
          <a:xfrm flipH="1">
            <a:off x="6477000" y="2895600"/>
            <a:ext cx="1295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6577" name="Text Box 81"/>
          <p:cNvSpPr txBox="1">
            <a:spLocks noChangeArrowheads="1"/>
          </p:cNvSpPr>
          <p:nvPr/>
        </p:nvSpPr>
        <p:spPr bwMode="auto">
          <a:xfrm>
            <a:off x="7772400" y="4876800"/>
            <a:ext cx="1828800" cy="7848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t>We choose: </a:t>
            </a:r>
          </a:p>
          <a:p>
            <a:pPr>
              <a:spcBef>
                <a:spcPct val="50000"/>
              </a:spcBef>
            </a:pPr>
            <a:r>
              <a:rPr lang="en-GB" altLang="en-US"/>
              <a:t>e = 7, d = 43</a:t>
            </a:r>
          </a:p>
        </p:txBody>
      </p:sp>
    </p:spTree>
    <p:extLst>
      <p:ext uri="{BB962C8B-B14F-4D97-AF65-F5344CB8AC3E}">
        <p14:creationId xmlns:p14="http://schemas.microsoft.com/office/powerpoint/2010/main" val="19781968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Lecture  -  RSA</a:t>
            </a:r>
          </a:p>
        </p:txBody>
      </p:sp>
      <p:sp>
        <p:nvSpPr>
          <p:cNvPr id="112642"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Example</a:t>
            </a:r>
            <a:endParaRPr lang="en-GB" altLang="en-US"/>
          </a:p>
        </p:txBody>
      </p:sp>
      <p:graphicFrame>
        <p:nvGraphicFramePr>
          <p:cNvPr id="112644"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19486"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45"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2646"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12647" name="Object 7"/>
          <p:cNvGraphicFramePr>
            <a:graphicFrameLocks noChangeAspect="1"/>
          </p:cNvGraphicFramePr>
          <p:nvPr/>
        </p:nvGraphicFramePr>
        <p:xfrm>
          <a:off x="1981200" y="1524000"/>
          <a:ext cx="8458200" cy="4406900"/>
        </p:xfrm>
        <a:graphic>
          <a:graphicData uri="http://schemas.openxmlformats.org/presentationml/2006/ole">
            <mc:AlternateContent xmlns:mc="http://schemas.openxmlformats.org/markup-compatibility/2006">
              <mc:Choice xmlns:v="urn:schemas-microsoft-com:vml" Requires="v">
                <p:oleObj spid="_x0000_s19487" name="Equation" r:id="rId5" imgW="3924000" imgH="2044440" progId="Equation.DSMT4">
                  <p:embed/>
                </p:oleObj>
              </mc:Choice>
              <mc:Fallback>
                <p:oleObj name="Equation" r:id="rId5" imgW="3924000" imgH="20444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1524000"/>
                        <a:ext cx="8458200" cy="4406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648" name="Text Box 8"/>
          <p:cNvSpPr txBox="1">
            <a:spLocks noChangeArrowheads="1"/>
          </p:cNvSpPr>
          <p:nvPr/>
        </p:nvSpPr>
        <p:spPr bwMode="auto">
          <a:xfrm>
            <a:off x="5638800" y="5562600"/>
            <a:ext cx="419100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altLang="en-US"/>
              <a:t>We send the ciphertext value 37</a:t>
            </a:r>
          </a:p>
        </p:txBody>
      </p:sp>
    </p:spTree>
    <p:extLst>
      <p:ext uri="{BB962C8B-B14F-4D97-AF65-F5344CB8AC3E}">
        <p14:creationId xmlns:p14="http://schemas.microsoft.com/office/powerpoint/2010/main" val="38117042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Lecture  -  RSA</a:t>
            </a:r>
          </a:p>
        </p:txBody>
      </p:sp>
      <p:sp>
        <p:nvSpPr>
          <p:cNvPr id="113666"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Example</a:t>
            </a:r>
            <a:endParaRPr lang="en-GB" altLang="en-US"/>
          </a:p>
        </p:txBody>
      </p:sp>
      <p:graphicFrame>
        <p:nvGraphicFramePr>
          <p:cNvPr id="113667"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20510"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668"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3669"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13670" name="Object 6"/>
          <p:cNvGraphicFramePr>
            <a:graphicFrameLocks noChangeAspect="1"/>
          </p:cNvGraphicFramePr>
          <p:nvPr/>
        </p:nvGraphicFramePr>
        <p:xfrm>
          <a:off x="2133601" y="1600200"/>
          <a:ext cx="5775325" cy="2901950"/>
        </p:xfrm>
        <a:graphic>
          <a:graphicData uri="http://schemas.openxmlformats.org/presentationml/2006/ole">
            <mc:AlternateContent xmlns:mc="http://schemas.openxmlformats.org/markup-compatibility/2006">
              <mc:Choice xmlns:v="urn:schemas-microsoft-com:vml" Requires="v">
                <p:oleObj spid="_x0000_s20511" name="Equation" r:id="rId5" imgW="2679480" imgH="1346040" progId="Equation.DSMT4">
                  <p:embed/>
                </p:oleObj>
              </mc:Choice>
              <mc:Fallback>
                <p:oleObj name="Equation" r:id="rId5" imgW="2679480" imgH="1346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1" y="1600200"/>
                        <a:ext cx="5775325" cy="290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672" name="Text Box 8"/>
          <p:cNvSpPr txBox="1">
            <a:spLocks noChangeArrowheads="1"/>
          </p:cNvSpPr>
          <p:nvPr/>
        </p:nvSpPr>
        <p:spPr bwMode="auto">
          <a:xfrm>
            <a:off x="1981200" y="4953000"/>
            <a:ext cx="80010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t>This is a large number to calculate and leads to overflow errors.</a:t>
            </a:r>
          </a:p>
          <a:p>
            <a:pPr>
              <a:spcBef>
                <a:spcPct val="50000"/>
              </a:spcBef>
            </a:pPr>
            <a:r>
              <a:rPr lang="en-GB" altLang="en-US"/>
              <a:t>We therefore need an alternative approach to evaluate the above</a:t>
            </a:r>
          </a:p>
        </p:txBody>
      </p:sp>
    </p:spTree>
    <p:extLst>
      <p:ext uri="{BB962C8B-B14F-4D97-AF65-F5344CB8AC3E}">
        <p14:creationId xmlns:p14="http://schemas.microsoft.com/office/powerpoint/2010/main" val="241018022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Lecture  -  RSA</a:t>
            </a:r>
          </a:p>
        </p:txBody>
      </p:sp>
      <p:sp>
        <p:nvSpPr>
          <p:cNvPr id="103426" name="Rectangle 2"/>
          <p:cNvSpPr>
            <a:spLocks noGrp="1" noChangeArrowheads="1"/>
          </p:cNvSpPr>
          <p:nvPr>
            <p:ph type="title"/>
          </p:nvPr>
        </p:nvSpPr>
        <p:spPr>
          <a:xfrm>
            <a:off x="1981200" y="533400"/>
            <a:ext cx="7950200" cy="838200"/>
          </a:xfrm>
        </p:spPr>
        <p:txBody>
          <a:bodyPr/>
          <a:lstStyle/>
          <a:p>
            <a:pPr algn="l"/>
            <a:r>
              <a:rPr lang="en-GB" altLang="en-US" sz="3600">
                <a:solidFill>
                  <a:schemeClr val="accent2"/>
                </a:solidFill>
              </a:rPr>
              <a:t>Example</a:t>
            </a:r>
            <a:endParaRPr lang="en-GB" altLang="en-US"/>
          </a:p>
        </p:txBody>
      </p:sp>
      <p:sp>
        <p:nvSpPr>
          <p:cNvPr id="103427" name="Rectangle 3"/>
          <p:cNvSpPr>
            <a:spLocks noGrp="1" noChangeArrowheads="1"/>
          </p:cNvSpPr>
          <p:nvPr>
            <p:ph type="body" idx="1"/>
          </p:nvPr>
        </p:nvSpPr>
        <p:spPr>
          <a:xfrm>
            <a:off x="2133600" y="1524000"/>
            <a:ext cx="8128000" cy="4495800"/>
          </a:xfrm>
        </p:spPr>
        <p:txBody>
          <a:bodyPr/>
          <a:lstStyle/>
          <a:p>
            <a:pPr>
              <a:lnSpc>
                <a:spcPct val="90000"/>
              </a:lnSpc>
              <a:buFontTx/>
              <a:buNone/>
            </a:pPr>
            <a:r>
              <a:rPr lang="en-GB" altLang="en-US"/>
              <a:t>Again we turn to a property from Number </a:t>
            </a:r>
          </a:p>
          <a:p>
            <a:pPr>
              <a:lnSpc>
                <a:spcPct val="90000"/>
              </a:lnSpc>
              <a:buFontTx/>
              <a:buNone/>
            </a:pPr>
            <a:r>
              <a:rPr lang="en-GB" altLang="en-US"/>
              <a:t>Theory to help us out:</a:t>
            </a:r>
          </a:p>
          <a:p>
            <a:pPr>
              <a:lnSpc>
                <a:spcPct val="90000"/>
              </a:lnSpc>
              <a:buFontTx/>
              <a:buNone/>
            </a:pPr>
            <a:endParaRPr lang="en-GB" altLang="en-US"/>
          </a:p>
          <a:p>
            <a:pPr>
              <a:lnSpc>
                <a:spcPct val="90000"/>
              </a:lnSpc>
              <a:buFontTx/>
              <a:buNone/>
            </a:pPr>
            <a:r>
              <a:rPr lang="en-GB" altLang="en-US"/>
              <a:t>This allows us to work with and simplify </a:t>
            </a:r>
          </a:p>
          <a:p>
            <a:pPr>
              <a:lnSpc>
                <a:spcPct val="90000"/>
              </a:lnSpc>
              <a:buFontTx/>
              <a:buNone/>
            </a:pPr>
            <a:r>
              <a:rPr lang="en-GB" altLang="en-US"/>
              <a:t>smaller parts of the calculation a bit at a time </a:t>
            </a:r>
          </a:p>
          <a:p>
            <a:pPr>
              <a:lnSpc>
                <a:spcPct val="90000"/>
              </a:lnSpc>
              <a:buFontTx/>
              <a:buNone/>
            </a:pPr>
            <a:r>
              <a:rPr lang="en-GB" altLang="en-US"/>
              <a:t>thus avoiding overflow errors</a:t>
            </a:r>
          </a:p>
          <a:p>
            <a:pPr>
              <a:lnSpc>
                <a:spcPct val="90000"/>
              </a:lnSpc>
              <a:buFontTx/>
              <a:buNone/>
            </a:pPr>
            <a:r>
              <a:rPr lang="en-GB" altLang="en-US"/>
              <a:t>Note the use of powers of 2 in the following </a:t>
            </a:r>
          </a:p>
          <a:p>
            <a:pPr>
              <a:lnSpc>
                <a:spcPct val="90000"/>
              </a:lnSpc>
              <a:buFontTx/>
              <a:buNone/>
            </a:pPr>
            <a:r>
              <a:rPr lang="en-GB" altLang="en-US"/>
              <a:t>calculation</a:t>
            </a:r>
          </a:p>
        </p:txBody>
      </p:sp>
      <p:graphicFrame>
        <p:nvGraphicFramePr>
          <p:cNvPr id="103428" name="Object 4"/>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21534"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3429" name="Line 5"/>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3430" name="Line 6"/>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03431" name="Object 7"/>
          <p:cNvGraphicFramePr>
            <a:graphicFrameLocks noChangeAspect="1"/>
          </p:cNvGraphicFramePr>
          <p:nvPr>
            <p:extLst>
              <p:ext uri="{D42A27DB-BD31-4B8C-83A1-F6EECF244321}">
                <p14:modId xmlns:p14="http://schemas.microsoft.com/office/powerpoint/2010/main" val="434199204"/>
              </p:ext>
            </p:extLst>
          </p:nvPr>
        </p:nvGraphicFramePr>
        <p:xfrm>
          <a:off x="2667000" y="2550459"/>
          <a:ext cx="6096000" cy="538163"/>
        </p:xfrm>
        <a:graphic>
          <a:graphicData uri="http://schemas.openxmlformats.org/presentationml/2006/ole">
            <mc:AlternateContent xmlns:mc="http://schemas.openxmlformats.org/markup-compatibility/2006">
              <mc:Choice xmlns:v="urn:schemas-microsoft-com:vml" Requires="v">
                <p:oleObj spid="_x0000_s21535" name="Equation" r:id="rId5" imgW="2298600" imgH="203040" progId="Equation.DSMT4">
                  <p:embed/>
                </p:oleObj>
              </mc:Choice>
              <mc:Fallback>
                <p:oleObj name="Equation" r:id="rId5" imgW="2298600" imgH="2030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2550459"/>
                        <a:ext cx="6096000" cy="538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2814732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Lecture  -  RSA</a:t>
            </a:r>
          </a:p>
        </p:txBody>
      </p:sp>
      <p:sp>
        <p:nvSpPr>
          <p:cNvPr id="115714" name="Rectangle 2"/>
          <p:cNvSpPr>
            <a:spLocks noGrp="1" noChangeArrowheads="1"/>
          </p:cNvSpPr>
          <p:nvPr>
            <p:ph type="title"/>
          </p:nvPr>
        </p:nvSpPr>
        <p:spPr>
          <a:xfrm>
            <a:off x="1981200" y="533400"/>
            <a:ext cx="7950200" cy="838200"/>
          </a:xfrm>
        </p:spPr>
        <p:txBody>
          <a:bodyPr/>
          <a:lstStyle/>
          <a:p>
            <a:pPr algn="l"/>
            <a:r>
              <a:rPr lang="en-GB" altLang="en-US" sz="3200">
                <a:solidFill>
                  <a:schemeClr val="accent2"/>
                </a:solidFill>
              </a:rPr>
              <a:t>Example</a:t>
            </a:r>
            <a:endParaRPr lang="en-GB" altLang="en-US"/>
          </a:p>
        </p:txBody>
      </p:sp>
      <p:graphicFrame>
        <p:nvGraphicFramePr>
          <p:cNvPr id="115715" name="Object 3"/>
          <p:cNvGraphicFramePr>
            <a:graphicFrameLocks noChangeAspect="1"/>
          </p:cNvGraphicFramePr>
          <p:nvPr/>
        </p:nvGraphicFramePr>
        <p:xfrm>
          <a:off x="8763000" y="762000"/>
          <a:ext cx="742950" cy="433388"/>
        </p:xfrm>
        <a:graphic>
          <a:graphicData uri="http://schemas.openxmlformats.org/presentationml/2006/ole">
            <mc:AlternateContent xmlns:mc="http://schemas.openxmlformats.org/markup-compatibility/2006">
              <mc:Choice xmlns:v="urn:schemas-microsoft-com:vml" Requires="v">
                <p:oleObj spid="_x0000_s22558" name="Photo Editor Photo" r:id="rId3" imgW="438095" imgH="257007" progId="MSPhotoEd.3">
                  <p:embed/>
                </p:oleObj>
              </mc:Choice>
              <mc:Fallback>
                <p:oleObj name="Photo Editor Photo" r:id="rId3" imgW="438095" imgH="257007" progId="MSPhotoEd.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63000" y="762000"/>
                        <a:ext cx="742950" cy="433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5716" name="Line 4"/>
          <p:cNvSpPr>
            <a:spLocks noChangeShapeType="1"/>
          </p:cNvSpPr>
          <p:nvPr/>
        </p:nvSpPr>
        <p:spPr bwMode="auto">
          <a:xfrm>
            <a:off x="2057400" y="13716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5717" name="Line 5"/>
          <p:cNvSpPr>
            <a:spLocks noChangeShapeType="1"/>
          </p:cNvSpPr>
          <p:nvPr/>
        </p:nvSpPr>
        <p:spPr bwMode="auto">
          <a:xfrm>
            <a:off x="2057400" y="6172200"/>
            <a:ext cx="792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aphicFrame>
        <p:nvGraphicFramePr>
          <p:cNvPr id="115718" name="Object 6"/>
          <p:cNvGraphicFramePr>
            <a:graphicFrameLocks noChangeAspect="1"/>
          </p:cNvGraphicFramePr>
          <p:nvPr/>
        </p:nvGraphicFramePr>
        <p:xfrm>
          <a:off x="2667000" y="1524000"/>
          <a:ext cx="5562600" cy="4419600"/>
        </p:xfrm>
        <a:graphic>
          <a:graphicData uri="http://schemas.openxmlformats.org/presentationml/2006/ole">
            <mc:AlternateContent xmlns:mc="http://schemas.openxmlformats.org/markup-compatibility/2006">
              <mc:Choice xmlns:v="urn:schemas-microsoft-com:vml" Requires="v">
                <p:oleObj spid="_x0000_s22559" name="Equation" r:id="rId5" imgW="2412720" imgH="2819160" progId="Equation.DSMT4">
                  <p:embed/>
                </p:oleObj>
              </mc:Choice>
              <mc:Fallback>
                <p:oleObj name="Equation" r:id="rId5" imgW="2412720" imgH="28191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7000" y="1524000"/>
                        <a:ext cx="5562600" cy="4419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5720" name="Text Box 8"/>
          <p:cNvSpPr txBox="1">
            <a:spLocks noChangeArrowheads="1"/>
          </p:cNvSpPr>
          <p:nvPr/>
        </p:nvSpPr>
        <p:spPr bwMode="auto">
          <a:xfrm>
            <a:off x="7162800" y="5257801"/>
            <a:ext cx="3124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altLang="en-US">
                <a:latin typeface="Times New Roman" panose="02020603050405020304" pitchFamily="18" charset="0"/>
              </a:rPr>
              <a:t>Hence the original message is recovered.</a:t>
            </a:r>
          </a:p>
        </p:txBody>
      </p:sp>
    </p:spTree>
    <p:extLst>
      <p:ext uri="{BB962C8B-B14F-4D97-AF65-F5344CB8AC3E}">
        <p14:creationId xmlns:p14="http://schemas.microsoft.com/office/powerpoint/2010/main" val="85243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1325563"/>
          </a:xfrm>
        </p:spPr>
        <p:txBody>
          <a:bodyPr/>
          <a:lstStyle/>
          <a:p>
            <a:r>
              <a:rPr lang="en-GB" dirty="0"/>
              <a:t>The Diffie Hellman Key Agreement Protocol</a:t>
            </a:r>
          </a:p>
        </p:txBody>
      </p:sp>
      <p:sp>
        <p:nvSpPr>
          <p:cNvPr id="3" name="Content Placeholder 2"/>
          <p:cNvSpPr>
            <a:spLocks noGrp="1"/>
          </p:cNvSpPr>
          <p:nvPr>
            <p:ph idx="1"/>
          </p:nvPr>
        </p:nvSpPr>
        <p:spPr>
          <a:xfrm>
            <a:off x="457200" y="1406212"/>
            <a:ext cx="10896600" cy="4994588"/>
          </a:xfrm>
        </p:spPr>
        <p:txBody>
          <a:bodyPr>
            <a:normAutofit/>
          </a:bodyPr>
          <a:lstStyle/>
          <a:p>
            <a:endParaRPr lang="en-GB" dirty="0"/>
          </a:p>
          <a:p>
            <a:r>
              <a:rPr lang="en-GB" dirty="0" smtClean="0"/>
              <a:t>This </a:t>
            </a:r>
            <a:r>
              <a:rPr lang="en-GB" dirty="0"/>
              <a:t>is a classical key agreement protocol, in contrast to a key exchange protocol, since neither sender nor receiver know the key until the end of the protocol. </a:t>
            </a:r>
          </a:p>
          <a:p>
            <a:r>
              <a:rPr lang="en-GB" dirty="0"/>
              <a:t>The protocol is based upon the discrete logarithm problem and hence is based upon a finite multiplicative cyclic group, generated by a primitive element . The primitive generates the integers 1, 2, 3, ... , p-1, where p is an agreed prime number. is often referred to as a primitive root of p, by which we mean that generates each of the integers from 1 up to p-1. </a:t>
            </a:r>
          </a:p>
        </p:txBody>
      </p:sp>
    </p:spTree>
    <p:extLst>
      <p:ext uri="{BB962C8B-B14F-4D97-AF65-F5344CB8AC3E}">
        <p14:creationId xmlns:p14="http://schemas.microsoft.com/office/powerpoint/2010/main" val="3915420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1325563"/>
          </a:xfrm>
        </p:spPr>
        <p:txBody>
          <a:bodyPr/>
          <a:lstStyle/>
          <a:p>
            <a:r>
              <a:rPr lang="en-GB" dirty="0"/>
              <a:t>The Diffie Hellman Key Agreement Protocol</a:t>
            </a:r>
          </a:p>
        </p:txBody>
      </p:sp>
      <p:sp>
        <p:nvSpPr>
          <p:cNvPr id="3" name="Content Placeholder 2"/>
          <p:cNvSpPr>
            <a:spLocks noGrp="1"/>
          </p:cNvSpPr>
          <p:nvPr>
            <p:ph idx="1"/>
          </p:nvPr>
        </p:nvSpPr>
        <p:spPr>
          <a:xfrm>
            <a:off x="457200" y="1406212"/>
            <a:ext cx="10896600" cy="4994588"/>
          </a:xfrm>
        </p:spPr>
        <p:txBody>
          <a:bodyPr>
            <a:normAutofit/>
          </a:bodyPr>
          <a:lstStyle/>
          <a:p>
            <a:pPr marL="0" indent="0">
              <a:lnSpc>
                <a:spcPct val="150000"/>
              </a:lnSpc>
              <a:buNone/>
            </a:pPr>
            <a:r>
              <a:rPr lang="en-GB" dirty="0" smtClean="0">
                <a:latin typeface="Arial" panose="020B0604020202020204" pitchFamily="34" charset="0"/>
                <a:cs typeface="Arial" panose="020B0604020202020204" pitchFamily="34" charset="0"/>
              </a:rPr>
              <a:t>We </a:t>
            </a:r>
            <a:r>
              <a:rPr lang="en-GB" dirty="0">
                <a:latin typeface="Arial" panose="020B0604020202020204" pitchFamily="34" charset="0"/>
                <a:cs typeface="Arial" panose="020B0604020202020204" pitchFamily="34" charset="0"/>
              </a:rPr>
              <a:t>recall the discrete logarithm problem: </a:t>
            </a:r>
            <a:endParaRPr lang="en-GB" dirty="0" smtClean="0">
              <a:latin typeface="Arial" panose="020B0604020202020204" pitchFamily="34" charset="0"/>
              <a:cs typeface="Arial" panose="020B0604020202020204" pitchFamily="34" charset="0"/>
            </a:endParaRPr>
          </a:p>
          <a:p>
            <a:pPr lvl="1">
              <a:lnSpc>
                <a:spcPct val="150000"/>
              </a:lnSpc>
            </a:pPr>
            <a:r>
              <a:rPr lang="en-GB" dirty="0" smtClean="0">
                <a:latin typeface="Arial" panose="020B0604020202020204" pitchFamily="34" charset="0"/>
                <a:cs typeface="Arial" panose="020B0604020202020204" pitchFamily="34" charset="0"/>
              </a:rPr>
              <a:t>given </a:t>
            </a:r>
            <a:r>
              <a:rPr lang="en-GB" dirty="0">
                <a:latin typeface="Arial" panose="020B0604020202020204" pitchFamily="34" charset="0"/>
                <a:cs typeface="Arial" panose="020B0604020202020204" pitchFamily="34" charset="0"/>
              </a:rPr>
              <a:t>a prime number </a:t>
            </a:r>
            <a:r>
              <a:rPr lang="en-GB" dirty="0" smtClean="0">
                <a:latin typeface="Arial" panose="020B0604020202020204" pitchFamily="34" charset="0"/>
                <a:cs typeface="Arial" panose="020B0604020202020204" pitchFamily="34" charset="0"/>
              </a:rPr>
              <a:t>p, </a:t>
            </a:r>
          </a:p>
          <a:p>
            <a:pPr lvl="1">
              <a:lnSpc>
                <a:spcPct val="150000"/>
              </a:lnSpc>
            </a:pPr>
            <a:r>
              <a:rPr lang="en-GB" dirty="0" smtClean="0">
                <a:latin typeface="Arial" panose="020B0604020202020204" pitchFamily="34" charset="0"/>
                <a:cs typeface="Arial" panose="020B0604020202020204" pitchFamily="34" charset="0"/>
              </a:rPr>
              <a:t>a primitive   , </a:t>
            </a:r>
          </a:p>
          <a:p>
            <a:pPr lvl="1">
              <a:lnSpc>
                <a:spcPct val="150000"/>
              </a:lnSpc>
            </a:pPr>
            <a:r>
              <a:rPr lang="en-GB" dirty="0" smtClean="0">
                <a:latin typeface="Arial" panose="020B0604020202020204" pitchFamily="34" charset="0"/>
                <a:cs typeface="Arial" panose="020B0604020202020204" pitchFamily="34" charset="0"/>
              </a:rPr>
              <a:t>and                                                          (</a:t>
            </a:r>
            <a:r>
              <a:rPr lang="en-GB" dirty="0">
                <a:latin typeface="Arial" panose="020B0604020202020204" pitchFamily="34" charset="0"/>
                <a:cs typeface="Arial" panose="020B0604020202020204" pitchFamily="34" charset="0"/>
              </a:rPr>
              <a:t>the cyclic group generated </a:t>
            </a:r>
            <a:r>
              <a:rPr lang="en-GB" dirty="0" smtClean="0">
                <a:latin typeface="Arial" panose="020B0604020202020204" pitchFamily="34" charset="0"/>
                <a:cs typeface="Arial" panose="020B0604020202020204" pitchFamily="34" charset="0"/>
              </a:rPr>
              <a:t>by   ) </a:t>
            </a:r>
          </a:p>
          <a:p>
            <a:pPr lvl="1">
              <a:lnSpc>
                <a:spcPct val="150000"/>
              </a:lnSpc>
            </a:pPr>
            <a:r>
              <a:rPr lang="en-GB" dirty="0">
                <a:latin typeface="Arial" panose="020B0604020202020204" pitchFamily="34" charset="0"/>
                <a:cs typeface="Arial" panose="020B0604020202020204" pitchFamily="34" charset="0"/>
              </a:rPr>
              <a:t>f</a:t>
            </a:r>
            <a:r>
              <a:rPr lang="en-GB" dirty="0" smtClean="0">
                <a:latin typeface="Arial" panose="020B0604020202020204" pitchFamily="34" charset="0"/>
                <a:cs typeface="Arial" panose="020B0604020202020204" pitchFamily="34" charset="0"/>
              </a:rPr>
              <a:t>ind r such that                         </a:t>
            </a:r>
          </a:p>
          <a:p>
            <a:pPr marL="457200" lvl="1" indent="0">
              <a:lnSpc>
                <a:spcPct val="150000"/>
              </a:lnSpc>
              <a:buNone/>
            </a:pPr>
            <a:r>
              <a:rPr lang="en-GB" dirty="0" smtClean="0">
                <a:latin typeface="Arial" panose="020B0604020202020204" pitchFamily="34" charset="0"/>
                <a:cs typeface="Arial" panose="020B0604020202020204" pitchFamily="34" charset="0"/>
              </a:rPr>
              <a:t>Note r is integer valued,</a:t>
            </a:r>
          </a:p>
          <a:p>
            <a:pPr marL="0" lvl="1" indent="0">
              <a:lnSpc>
                <a:spcPct val="150000"/>
              </a:lnSpc>
              <a:buNone/>
            </a:pPr>
            <a:r>
              <a:rPr lang="en-GB" dirty="0" smtClean="0">
                <a:latin typeface="Arial" panose="020B0604020202020204" pitchFamily="34" charset="0"/>
                <a:cs typeface="Arial" panose="020B0604020202020204" pitchFamily="34" charset="0"/>
              </a:rPr>
              <a:t>Example</a:t>
            </a:r>
          </a:p>
          <a:p>
            <a:pPr marL="0" lvl="1" indent="0">
              <a:lnSpc>
                <a:spcPct val="150000"/>
              </a:lnSpc>
              <a:buNone/>
            </a:pPr>
            <a:endParaRPr lang="en-GB" dirty="0" smtClean="0">
              <a:latin typeface="Arial" panose="020B0604020202020204" pitchFamily="34" charset="0"/>
              <a:cs typeface="Arial" panose="020B0604020202020204" pitchFamily="34"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746621692"/>
              </p:ext>
            </p:extLst>
          </p:nvPr>
        </p:nvGraphicFramePr>
        <p:xfrm>
          <a:off x="2619935" y="2961496"/>
          <a:ext cx="336177" cy="308162"/>
        </p:xfrm>
        <a:graphic>
          <a:graphicData uri="http://schemas.openxmlformats.org/presentationml/2006/ole">
            <mc:AlternateContent xmlns:mc="http://schemas.openxmlformats.org/markup-compatibility/2006">
              <mc:Choice xmlns:v="urn:schemas-microsoft-com:vml" Requires="v">
                <p:oleObj spid="_x0000_s23631" name="Equation" r:id="rId3" imgW="152280" imgH="139680" progId="Equation.DSMT4">
                  <p:embed/>
                </p:oleObj>
              </mc:Choice>
              <mc:Fallback>
                <p:oleObj name="Equation" r:id="rId3" imgW="152280" imgH="139680" progId="Equation.DSMT4">
                  <p:embed/>
                  <p:pic>
                    <p:nvPicPr>
                      <p:cNvPr id="0" name=""/>
                      <p:cNvPicPr/>
                      <p:nvPr/>
                    </p:nvPicPr>
                    <p:blipFill>
                      <a:blip r:embed="rId4"/>
                      <a:stretch>
                        <a:fillRect/>
                      </a:stretch>
                    </p:blipFill>
                    <p:spPr>
                      <a:xfrm>
                        <a:off x="2619935" y="2961496"/>
                        <a:ext cx="336177" cy="30816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38257714"/>
              </p:ext>
            </p:extLst>
          </p:nvPr>
        </p:nvGraphicFramePr>
        <p:xfrm>
          <a:off x="1766892" y="3429000"/>
          <a:ext cx="4840938" cy="537882"/>
        </p:xfrm>
        <a:graphic>
          <a:graphicData uri="http://schemas.openxmlformats.org/presentationml/2006/ole">
            <mc:AlternateContent xmlns:mc="http://schemas.openxmlformats.org/markup-compatibility/2006">
              <mc:Choice xmlns:v="urn:schemas-microsoft-com:vml" Requires="v">
                <p:oleObj spid="_x0000_s23632" name="Equation" r:id="rId5" imgW="1828800" imgH="203040" progId="Equation.DSMT4">
                  <p:embed/>
                </p:oleObj>
              </mc:Choice>
              <mc:Fallback>
                <p:oleObj name="Equation" r:id="rId5" imgW="1828800" imgH="203040" progId="Equation.DSMT4">
                  <p:embed/>
                  <p:pic>
                    <p:nvPicPr>
                      <p:cNvPr id="0" name=""/>
                      <p:cNvPicPr/>
                      <p:nvPr/>
                    </p:nvPicPr>
                    <p:blipFill>
                      <a:blip r:embed="rId6"/>
                      <a:stretch>
                        <a:fillRect/>
                      </a:stretch>
                    </p:blipFill>
                    <p:spPr>
                      <a:xfrm>
                        <a:off x="1766892" y="3429000"/>
                        <a:ext cx="4840938" cy="53788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38862196"/>
              </p:ext>
            </p:extLst>
          </p:nvPr>
        </p:nvGraphicFramePr>
        <p:xfrm>
          <a:off x="10706099" y="3543860"/>
          <a:ext cx="336177" cy="308162"/>
        </p:xfrm>
        <a:graphic>
          <a:graphicData uri="http://schemas.openxmlformats.org/presentationml/2006/ole">
            <mc:AlternateContent xmlns:mc="http://schemas.openxmlformats.org/markup-compatibility/2006">
              <mc:Choice xmlns:v="urn:schemas-microsoft-com:vml" Requires="v">
                <p:oleObj spid="_x0000_s23633" name="Equation" r:id="rId7" imgW="152280" imgH="139680" progId="Equation.DSMT4">
                  <p:embed/>
                </p:oleObj>
              </mc:Choice>
              <mc:Fallback>
                <p:oleObj name="Equation" r:id="rId7" imgW="152280" imgH="139680" progId="Equation.DSMT4">
                  <p:embed/>
                  <p:pic>
                    <p:nvPicPr>
                      <p:cNvPr id="0" name=""/>
                      <p:cNvPicPr/>
                      <p:nvPr/>
                    </p:nvPicPr>
                    <p:blipFill>
                      <a:blip r:embed="rId8"/>
                      <a:stretch>
                        <a:fillRect/>
                      </a:stretch>
                    </p:blipFill>
                    <p:spPr>
                      <a:xfrm>
                        <a:off x="10706099" y="3543860"/>
                        <a:ext cx="336177" cy="308162"/>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582013912"/>
              </p:ext>
            </p:extLst>
          </p:nvPr>
        </p:nvGraphicFramePr>
        <p:xfrm>
          <a:off x="3281410" y="3966882"/>
          <a:ext cx="2113432" cy="551330"/>
        </p:xfrm>
        <a:graphic>
          <a:graphicData uri="http://schemas.openxmlformats.org/presentationml/2006/ole">
            <mc:AlternateContent xmlns:mc="http://schemas.openxmlformats.org/markup-compatibility/2006">
              <mc:Choice xmlns:v="urn:schemas-microsoft-com:vml" Requires="v">
                <p:oleObj spid="_x0000_s23634" name="Equation" r:id="rId9" imgW="876240" imgH="228600" progId="Equation.DSMT4">
                  <p:embed/>
                </p:oleObj>
              </mc:Choice>
              <mc:Fallback>
                <p:oleObj name="Equation" r:id="rId9" imgW="876240" imgH="228600" progId="Equation.DSMT4">
                  <p:embed/>
                  <p:pic>
                    <p:nvPicPr>
                      <p:cNvPr id="0" name=""/>
                      <p:cNvPicPr/>
                      <p:nvPr/>
                    </p:nvPicPr>
                    <p:blipFill>
                      <a:blip r:embed="rId10"/>
                      <a:stretch>
                        <a:fillRect/>
                      </a:stretch>
                    </p:blipFill>
                    <p:spPr>
                      <a:xfrm>
                        <a:off x="3281410" y="3966882"/>
                        <a:ext cx="2113432" cy="55133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05397015"/>
              </p:ext>
            </p:extLst>
          </p:nvPr>
        </p:nvGraphicFramePr>
        <p:xfrm>
          <a:off x="4338126" y="4666783"/>
          <a:ext cx="1906648" cy="517057"/>
        </p:xfrm>
        <a:graphic>
          <a:graphicData uri="http://schemas.openxmlformats.org/presentationml/2006/ole">
            <mc:AlternateContent xmlns:mc="http://schemas.openxmlformats.org/markup-compatibility/2006">
              <mc:Choice xmlns:v="urn:schemas-microsoft-com:vml" Requires="v">
                <p:oleObj spid="_x0000_s23635" name="Equation" r:id="rId11" imgW="749160" imgH="203040" progId="Equation.DSMT4">
                  <p:embed/>
                </p:oleObj>
              </mc:Choice>
              <mc:Fallback>
                <p:oleObj name="Equation" r:id="rId11" imgW="749160" imgH="203040" progId="Equation.DSMT4">
                  <p:embed/>
                  <p:pic>
                    <p:nvPicPr>
                      <p:cNvPr id="0" name=""/>
                      <p:cNvPicPr/>
                      <p:nvPr/>
                    </p:nvPicPr>
                    <p:blipFill>
                      <a:blip r:embed="rId12"/>
                      <a:stretch>
                        <a:fillRect/>
                      </a:stretch>
                    </p:blipFill>
                    <p:spPr>
                      <a:xfrm>
                        <a:off x="4338126" y="4666783"/>
                        <a:ext cx="1906648" cy="517057"/>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941008470"/>
              </p:ext>
            </p:extLst>
          </p:nvPr>
        </p:nvGraphicFramePr>
        <p:xfrm>
          <a:off x="609600" y="5842377"/>
          <a:ext cx="1742057" cy="435515"/>
        </p:xfrm>
        <a:graphic>
          <a:graphicData uri="http://schemas.openxmlformats.org/presentationml/2006/ole">
            <mc:AlternateContent xmlns:mc="http://schemas.openxmlformats.org/markup-compatibility/2006">
              <mc:Choice xmlns:v="urn:schemas-microsoft-com:vml" Requires="v">
                <p:oleObj spid="_x0000_s23636" name="Equation" r:id="rId13" imgW="812520" imgH="203040" progId="Equation.DSMT4">
                  <p:embed/>
                </p:oleObj>
              </mc:Choice>
              <mc:Fallback>
                <p:oleObj name="Equation" r:id="rId13" imgW="812520" imgH="203040" progId="Equation.DSMT4">
                  <p:embed/>
                  <p:pic>
                    <p:nvPicPr>
                      <p:cNvPr id="0" name=""/>
                      <p:cNvPicPr/>
                      <p:nvPr/>
                    </p:nvPicPr>
                    <p:blipFill>
                      <a:blip r:embed="rId14"/>
                      <a:stretch>
                        <a:fillRect/>
                      </a:stretch>
                    </p:blipFill>
                    <p:spPr>
                      <a:xfrm>
                        <a:off x="609600" y="5842377"/>
                        <a:ext cx="1742057" cy="435515"/>
                      </a:xfrm>
                      <a:prstGeom prst="rect">
                        <a:avLst/>
                      </a:prstGeom>
                    </p:spPr>
                  </p:pic>
                </p:oleObj>
              </mc:Fallback>
            </mc:AlternateContent>
          </a:graphicData>
        </a:graphic>
      </p:graphicFrame>
    </p:spTree>
    <p:extLst>
      <p:ext uri="{BB962C8B-B14F-4D97-AF65-F5344CB8AC3E}">
        <p14:creationId xmlns:p14="http://schemas.microsoft.com/office/powerpoint/2010/main" val="1775181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5125"/>
            <a:ext cx="10744200" cy="1325563"/>
          </a:xfrm>
        </p:spPr>
        <p:txBody>
          <a:bodyPr/>
          <a:lstStyle/>
          <a:p>
            <a:r>
              <a:rPr lang="en-GB" dirty="0"/>
              <a:t>The Diffie Hellman Key Agreement Protocol</a:t>
            </a:r>
          </a:p>
        </p:txBody>
      </p:sp>
      <p:sp>
        <p:nvSpPr>
          <p:cNvPr id="3" name="Content Placeholder 2"/>
          <p:cNvSpPr>
            <a:spLocks noGrp="1"/>
          </p:cNvSpPr>
          <p:nvPr>
            <p:ph idx="1"/>
          </p:nvPr>
        </p:nvSpPr>
        <p:spPr>
          <a:xfrm>
            <a:off x="457200" y="1406211"/>
            <a:ext cx="10896600" cy="5182847"/>
          </a:xfrm>
        </p:spPr>
        <p:txBody>
          <a:bodyPr>
            <a:normAutofit fontScale="77500" lnSpcReduction="20000"/>
          </a:bodyPr>
          <a:lstStyle/>
          <a:p>
            <a:endParaRPr lang="en-GB" dirty="0" smtClean="0"/>
          </a:p>
          <a:p>
            <a:pPr marL="0" indent="0">
              <a:buNone/>
            </a:pPr>
            <a:r>
              <a:rPr lang="en-GB" dirty="0" smtClean="0"/>
              <a:t>The protocol runs as follows:</a:t>
            </a:r>
            <a:r>
              <a:rPr lang="en-GB" dirty="0"/>
              <a:t>	</a:t>
            </a:r>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a:p>
          <a:p>
            <a:pPr marL="0" indent="0">
              <a:buNone/>
            </a:pPr>
            <a:endParaRPr lang="en-GB" dirty="0" smtClean="0"/>
          </a:p>
          <a:p>
            <a:endParaRPr lang="en-GB" dirty="0" smtClean="0"/>
          </a:p>
          <a:p>
            <a:pPr marL="0" indent="0">
              <a:buNone/>
            </a:pPr>
            <a:r>
              <a:rPr lang="en-GB" dirty="0" smtClean="0"/>
              <a:t>Alice </a:t>
            </a:r>
            <a:r>
              <a:rPr lang="en-GB" dirty="0"/>
              <a:t>and Bob now posses the same key which they can now use in a symmetric key cryptography scheme such as (for example) DES (the Data Encryption Scheme) or AES (the Advanced Encryption Scheme</a:t>
            </a:r>
            <a:r>
              <a:rPr lang="en-GB" dirty="0" smtClean="0"/>
              <a:t>). </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773427373"/>
              </p:ext>
            </p:extLst>
          </p:nvPr>
        </p:nvGraphicFramePr>
        <p:xfrm>
          <a:off x="1131047" y="2346760"/>
          <a:ext cx="8128000" cy="2941320"/>
        </p:xfrm>
        <a:graphic>
          <a:graphicData uri="http://schemas.openxmlformats.org/drawingml/2006/table">
            <a:tbl>
              <a:tblPr firstRow="1" bandRow="1">
                <a:tableStyleId>{5C22544A-7EE6-4342-B048-85BDC9FD1C3A}</a:tableStyleId>
              </a:tblPr>
              <a:tblGrid>
                <a:gridCol w="4064000"/>
                <a:gridCol w="4064000"/>
              </a:tblGrid>
              <a:tr h="370840">
                <a:tc>
                  <a:txBody>
                    <a:bodyPr/>
                    <a:lstStyle/>
                    <a:p>
                      <a:r>
                        <a:rPr lang="en-GB" dirty="0" smtClean="0"/>
                        <a:t>Alice</a:t>
                      </a:r>
                      <a:endParaRPr lang="en-GB" dirty="0"/>
                    </a:p>
                  </a:txBody>
                  <a:tcPr/>
                </a:tc>
                <a:tc>
                  <a:txBody>
                    <a:bodyPr/>
                    <a:lstStyle/>
                    <a:p>
                      <a:r>
                        <a:rPr lang="en-GB" dirty="0" smtClean="0"/>
                        <a:t>Bob</a:t>
                      </a:r>
                      <a:endParaRPr lang="en-GB" dirty="0"/>
                    </a:p>
                  </a:txBody>
                  <a:tcPr/>
                </a:tc>
              </a:tr>
              <a:tr h="370840">
                <a:tc>
                  <a:txBody>
                    <a:bodyPr/>
                    <a:lstStyle/>
                    <a:p>
                      <a:r>
                        <a:rPr lang="en-GB" dirty="0" smtClean="0"/>
                        <a:t>1. Select the primitive     . Bob and Alice agree the primitive before starting the protocol</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1. Select the primitive     . Bob and Alice agree the primitive before starting the protocol</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2. Selects a secret random number </a:t>
                      </a:r>
                      <a:r>
                        <a:rPr lang="en-GB" i="1" dirty="0" smtClean="0"/>
                        <a:t>a</a:t>
                      </a:r>
                      <a:endParaRPr lang="en-GB"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2. Selects a secret random number </a:t>
                      </a:r>
                      <a:r>
                        <a:rPr lang="en-GB" i="1" dirty="0" smtClean="0"/>
                        <a:t>b</a:t>
                      </a:r>
                      <a:endParaRPr lang="en-GB" dirty="0" smtClean="0"/>
                    </a:p>
                  </a:txBody>
                  <a:tcPr/>
                </a:tc>
              </a:tr>
              <a:tr h="370840">
                <a:tc>
                  <a:txBody>
                    <a:bodyPr/>
                    <a:lstStyle/>
                    <a:p>
                      <a:r>
                        <a:rPr lang="en-GB" dirty="0" smtClean="0"/>
                        <a:t>3. Sends       to Bob</a:t>
                      </a:r>
                      <a:endParaRPr lang="en-GB" dirty="0"/>
                    </a:p>
                  </a:txBody>
                  <a:tcPr/>
                </a:tc>
                <a:tc>
                  <a:txBody>
                    <a:bodyPr/>
                    <a:lstStyle/>
                    <a:p>
                      <a:r>
                        <a:rPr lang="en-GB" dirty="0" smtClean="0"/>
                        <a:t>3. </a:t>
                      </a:r>
                      <a:r>
                        <a:rPr lang="en-GB" dirty="0" smtClean="0"/>
                        <a:t>Sends       to Alice</a:t>
                      </a:r>
                      <a:endParaRPr lang="en-GB" dirty="0"/>
                    </a:p>
                  </a:txBody>
                  <a:tcPr/>
                </a:tc>
              </a:tr>
              <a:tr h="370840">
                <a:tc>
                  <a:txBody>
                    <a:bodyPr/>
                    <a:lstStyle/>
                    <a:p>
                      <a:r>
                        <a:rPr lang="en-GB" dirty="0" smtClean="0"/>
                        <a:t>4. Alice receives      from Bob and raises this to the power a to obtain the agreed key </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4. Bob receives      from Bob and raises this to the power b to obtain the agreed key </a:t>
                      </a:r>
                    </a:p>
                  </a:txBody>
                  <a:tcPr/>
                </a:tc>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702889942"/>
              </p:ext>
            </p:extLst>
          </p:nvPr>
        </p:nvGraphicFramePr>
        <p:xfrm>
          <a:off x="3282576" y="2745220"/>
          <a:ext cx="227106" cy="263402"/>
        </p:xfrm>
        <a:graphic>
          <a:graphicData uri="http://schemas.openxmlformats.org/presentationml/2006/ole">
            <mc:AlternateContent xmlns:mc="http://schemas.openxmlformats.org/markup-compatibility/2006">
              <mc:Choice xmlns:v="urn:schemas-microsoft-com:vml" Requires="v">
                <p:oleObj spid="_x0000_s24779" name="Equation" r:id="rId3" imgW="152280" imgH="139680" progId="Equation.DSMT4">
                  <p:embed/>
                </p:oleObj>
              </mc:Choice>
              <mc:Fallback>
                <p:oleObj name="Equation" r:id="rId3" imgW="152280" imgH="139680" progId="Equation.DSMT4">
                  <p:embed/>
                  <p:pic>
                    <p:nvPicPr>
                      <p:cNvPr id="0" name=""/>
                      <p:cNvPicPr/>
                      <p:nvPr/>
                    </p:nvPicPr>
                    <p:blipFill>
                      <a:blip r:embed="rId4"/>
                      <a:stretch>
                        <a:fillRect/>
                      </a:stretch>
                    </p:blipFill>
                    <p:spPr>
                      <a:xfrm>
                        <a:off x="3282576" y="2745220"/>
                        <a:ext cx="227106" cy="263402"/>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013065338"/>
              </p:ext>
            </p:extLst>
          </p:nvPr>
        </p:nvGraphicFramePr>
        <p:xfrm>
          <a:off x="7348071" y="2757917"/>
          <a:ext cx="227106" cy="263402"/>
        </p:xfrm>
        <a:graphic>
          <a:graphicData uri="http://schemas.openxmlformats.org/presentationml/2006/ole">
            <mc:AlternateContent xmlns:mc="http://schemas.openxmlformats.org/markup-compatibility/2006">
              <mc:Choice xmlns:v="urn:schemas-microsoft-com:vml" Requires="v">
                <p:oleObj spid="_x0000_s24780" name="Equation" r:id="rId5" imgW="152280" imgH="139680" progId="Equation.DSMT4">
                  <p:embed/>
                </p:oleObj>
              </mc:Choice>
              <mc:Fallback>
                <p:oleObj name="Equation" r:id="rId5" imgW="152280" imgH="139680" progId="Equation.DSMT4">
                  <p:embed/>
                  <p:pic>
                    <p:nvPicPr>
                      <p:cNvPr id="0" name=""/>
                      <p:cNvPicPr/>
                      <p:nvPr/>
                    </p:nvPicPr>
                    <p:blipFill>
                      <a:blip r:embed="rId6"/>
                      <a:stretch>
                        <a:fillRect/>
                      </a:stretch>
                    </p:blipFill>
                    <p:spPr>
                      <a:xfrm>
                        <a:off x="7348071" y="2757917"/>
                        <a:ext cx="227106" cy="26340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41646130"/>
              </p:ext>
            </p:extLst>
          </p:nvPr>
        </p:nvGraphicFramePr>
        <p:xfrm>
          <a:off x="2020046" y="4024529"/>
          <a:ext cx="278529" cy="278529"/>
        </p:xfrm>
        <a:graphic>
          <a:graphicData uri="http://schemas.openxmlformats.org/presentationml/2006/ole">
            <mc:AlternateContent xmlns:mc="http://schemas.openxmlformats.org/markup-compatibility/2006">
              <mc:Choice xmlns:v="urn:schemas-microsoft-com:vml" Requires="v">
                <p:oleObj spid="_x0000_s24781" name="Equation" r:id="rId7" imgW="203040" imgH="203040" progId="Equation.DSMT4">
                  <p:embed/>
                </p:oleObj>
              </mc:Choice>
              <mc:Fallback>
                <p:oleObj name="Equation" r:id="rId7" imgW="203040" imgH="203040" progId="Equation.DSMT4">
                  <p:embed/>
                  <p:pic>
                    <p:nvPicPr>
                      <p:cNvPr id="0" name=""/>
                      <p:cNvPicPr/>
                      <p:nvPr/>
                    </p:nvPicPr>
                    <p:blipFill>
                      <a:blip r:embed="rId8"/>
                      <a:stretch>
                        <a:fillRect/>
                      </a:stretch>
                    </p:blipFill>
                    <p:spPr>
                      <a:xfrm>
                        <a:off x="2020046" y="4024529"/>
                        <a:ext cx="278529" cy="278529"/>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19711321"/>
              </p:ext>
            </p:extLst>
          </p:nvPr>
        </p:nvGraphicFramePr>
        <p:xfrm>
          <a:off x="6096000" y="4024528"/>
          <a:ext cx="278529" cy="278529"/>
        </p:xfrm>
        <a:graphic>
          <a:graphicData uri="http://schemas.openxmlformats.org/presentationml/2006/ole">
            <mc:AlternateContent xmlns:mc="http://schemas.openxmlformats.org/markup-compatibility/2006">
              <mc:Choice xmlns:v="urn:schemas-microsoft-com:vml" Requires="v">
                <p:oleObj spid="_x0000_s24782" name="Equation" r:id="rId9" imgW="203040" imgH="203040" progId="Equation.DSMT4">
                  <p:embed/>
                </p:oleObj>
              </mc:Choice>
              <mc:Fallback>
                <p:oleObj name="Equation" r:id="rId9" imgW="203040" imgH="203040" progId="Equation.DSMT4">
                  <p:embed/>
                  <p:pic>
                    <p:nvPicPr>
                      <p:cNvPr id="0" name=""/>
                      <p:cNvPicPr/>
                      <p:nvPr/>
                    </p:nvPicPr>
                    <p:blipFill>
                      <a:blip r:embed="rId10"/>
                      <a:stretch>
                        <a:fillRect/>
                      </a:stretch>
                    </p:blipFill>
                    <p:spPr>
                      <a:xfrm>
                        <a:off x="6096000" y="4024528"/>
                        <a:ext cx="278529" cy="278529"/>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45776888"/>
              </p:ext>
            </p:extLst>
          </p:nvPr>
        </p:nvGraphicFramePr>
        <p:xfrm>
          <a:off x="2711823" y="4405528"/>
          <a:ext cx="278529" cy="278529"/>
        </p:xfrm>
        <a:graphic>
          <a:graphicData uri="http://schemas.openxmlformats.org/presentationml/2006/ole">
            <mc:AlternateContent xmlns:mc="http://schemas.openxmlformats.org/markup-compatibility/2006">
              <mc:Choice xmlns:v="urn:schemas-microsoft-com:vml" Requires="v">
                <p:oleObj spid="_x0000_s24783" name="Equation" r:id="rId11" imgW="203040" imgH="203040" progId="Equation.DSMT4">
                  <p:embed/>
                </p:oleObj>
              </mc:Choice>
              <mc:Fallback>
                <p:oleObj name="Equation" r:id="rId11" imgW="203040" imgH="203040" progId="Equation.DSMT4">
                  <p:embed/>
                  <p:pic>
                    <p:nvPicPr>
                      <p:cNvPr id="0" name=""/>
                      <p:cNvPicPr/>
                      <p:nvPr/>
                    </p:nvPicPr>
                    <p:blipFill>
                      <a:blip r:embed="rId12"/>
                      <a:stretch>
                        <a:fillRect/>
                      </a:stretch>
                    </p:blipFill>
                    <p:spPr>
                      <a:xfrm>
                        <a:off x="2711823" y="4405528"/>
                        <a:ext cx="278529" cy="278529"/>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590500636"/>
              </p:ext>
            </p:extLst>
          </p:nvPr>
        </p:nvGraphicFramePr>
        <p:xfrm>
          <a:off x="1544455" y="4919277"/>
          <a:ext cx="1085814" cy="368803"/>
        </p:xfrm>
        <a:graphic>
          <a:graphicData uri="http://schemas.openxmlformats.org/presentationml/2006/ole">
            <mc:AlternateContent xmlns:mc="http://schemas.openxmlformats.org/markup-compatibility/2006">
              <mc:Choice xmlns:v="urn:schemas-microsoft-com:vml" Requires="v">
                <p:oleObj spid="_x0000_s24784" name="Equation" r:id="rId13" imgW="672840" imgH="228600" progId="Equation.DSMT4">
                  <p:embed/>
                </p:oleObj>
              </mc:Choice>
              <mc:Fallback>
                <p:oleObj name="Equation" r:id="rId13" imgW="672840" imgH="228600" progId="Equation.DSMT4">
                  <p:embed/>
                  <p:pic>
                    <p:nvPicPr>
                      <p:cNvPr id="0" name=""/>
                      <p:cNvPicPr/>
                      <p:nvPr/>
                    </p:nvPicPr>
                    <p:blipFill>
                      <a:blip r:embed="rId14"/>
                      <a:stretch>
                        <a:fillRect/>
                      </a:stretch>
                    </p:blipFill>
                    <p:spPr>
                      <a:xfrm>
                        <a:off x="1544455" y="4919277"/>
                        <a:ext cx="1085814" cy="368803"/>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010061563"/>
              </p:ext>
            </p:extLst>
          </p:nvPr>
        </p:nvGraphicFramePr>
        <p:xfrm>
          <a:off x="6704104" y="4405527"/>
          <a:ext cx="278529" cy="278529"/>
        </p:xfrm>
        <a:graphic>
          <a:graphicData uri="http://schemas.openxmlformats.org/presentationml/2006/ole">
            <mc:AlternateContent xmlns:mc="http://schemas.openxmlformats.org/markup-compatibility/2006">
              <mc:Choice xmlns:v="urn:schemas-microsoft-com:vml" Requires="v">
                <p:oleObj spid="_x0000_s24785" name="Equation" r:id="rId15" imgW="203040" imgH="203040" progId="Equation.DSMT4">
                  <p:embed/>
                </p:oleObj>
              </mc:Choice>
              <mc:Fallback>
                <p:oleObj name="Equation" r:id="rId15" imgW="203040" imgH="203040" progId="Equation.DSMT4">
                  <p:embed/>
                  <p:pic>
                    <p:nvPicPr>
                      <p:cNvPr id="0" name=""/>
                      <p:cNvPicPr/>
                      <p:nvPr/>
                    </p:nvPicPr>
                    <p:blipFill>
                      <a:blip r:embed="rId16"/>
                      <a:stretch>
                        <a:fillRect/>
                      </a:stretch>
                    </p:blipFill>
                    <p:spPr>
                      <a:xfrm>
                        <a:off x="6704104" y="4405527"/>
                        <a:ext cx="278529" cy="27852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460304089"/>
              </p:ext>
            </p:extLst>
          </p:nvPr>
        </p:nvGraphicFramePr>
        <p:xfrm>
          <a:off x="5692357" y="4921412"/>
          <a:ext cx="1085814" cy="368803"/>
        </p:xfrm>
        <a:graphic>
          <a:graphicData uri="http://schemas.openxmlformats.org/presentationml/2006/ole">
            <mc:AlternateContent xmlns:mc="http://schemas.openxmlformats.org/markup-compatibility/2006">
              <mc:Choice xmlns:v="urn:schemas-microsoft-com:vml" Requires="v">
                <p:oleObj spid="_x0000_s24786" name="Equation" r:id="rId17" imgW="672840" imgH="228600" progId="Equation.DSMT4">
                  <p:embed/>
                </p:oleObj>
              </mc:Choice>
              <mc:Fallback>
                <p:oleObj name="Equation" r:id="rId17" imgW="672840" imgH="228600" progId="Equation.DSMT4">
                  <p:embed/>
                  <p:pic>
                    <p:nvPicPr>
                      <p:cNvPr id="0" name=""/>
                      <p:cNvPicPr/>
                      <p:nvPr/>
                    </p:nvPicPr>
                    <p:blipFill>
                      <a:blip r:embed="rId18"/>
                      <a:stretch>
                        <a:fillRect/>
                      </a:stretch>
                    </p:blipFill>
                    <p:spPr>
                      <a:xfrm>
                        <a:off x="5692357" y="4921412"/>
                        <a:ext cx="1085814" cy="368803"/>
                      </a:xfrm>
                      <a:prstGeom prst="rect">
                        <a:avLst/>
                      </a:prstGeom>
                    </p:spPr>
                  </p:pic>
                </p:oleObj>
              </mc:Fallback>
            </mc:AlternateContent>
          </a:graphicData>
        </a:graphic>
      </p:graphicFrame>
    </p:spTree>
    <p:extLst>
      <p:ext uri="{BB962C8B-B14F-4D97-AF65-F5344CB8AC3E}">
        <p14:creationId xmlns:p14="http://schemas.microsoft.com/office/powerpoint/2010/main" val="1909705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Quantum Key Agreement</a:t>
            </a:r>
            <a:endParaRPr lang="en-GB" dirty="0"/>
          </a:p>
        </p:txBody>
      </p:sp>
      <p:sp>
        <p:nvSpPr>
          <p:cNvPr id="3" name="Text Placeholder 2"/>
          <p:cNvSpPr>
            <a:spLocks noGrp="1"/>
          </p:cNvSpPr>
          <p:nvPr>
            <p:ph type="body" idx="1"/>
          </p:nvPr>
        </p:nvSpPr>
        <p:spPr/>
        <p:txBody>
          <a:bodyPr/>
          <a:lstStyle/>
          <a:p>
            <a:pPr marL="342900" indent="-342900">
              <a:buFont typeface="Arial" panose="020B0604020202020204" pitchFamily="34" charset="0"/>
              <a:buChar char="•"/>
            </a:pPr>
            <a:r>
              <a:rPr lang="en-GB" dirty="0" smtClean="0"/>
              <a:t>BB84</a:t>
            </a:r>
          </a:p>
          <a:p>
            <a:pPr marL="342900" indent="-342900">
              <a:buFont typeface="Arial" panose="020B0604020202020204" pitchFamily="34" charset="0"/>
              <a:buChar char="•"/>
            </a:pPr>
            <a:r>
              <a:rPr lang="en-GB" dirty="0" smtClean="0"/>
              <a:t>B92</a:t>
            </a:r>
          </a:p>
          <a:p>
            <a:pPr marL="342900" indent="-342900">
              <a:buFont typeface="Arial" panose="020B0604020202020204" pitchFamily="34" charset="0"/>
              <a:buChar char="•"/>
            </a:pPr>
            <a:r>
              <a:rPr lang="en-GB" dirty="0" smtClean="0"/>
              <a:t>E91</a:t>
            </a:r>
            <a:endParaRPr lang="en-GB" dirty="0"/>
          </a:p>
        </p:txBody>
      </p:sp>
    </p:spTree>
    <p:extLst>
      <p:ext uri="{BB962C8B-B14F-4D97-AF65-F5344CB8AC3E}">
        <p14:creationId xmlns:p14="http://schemas.microsoft.com/office/powerpoint/2010/main" val="2357544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5915</TotalTime>
  <Words>2616</Words>
  <Application>Microsoft Office PowerPoint</Application>
  <PresentationFormat>Widescreen</PresentationFormat>
  <Paragraphs>424</Paragraphs>
  <Slides>57</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5</vt:i4>
      </vt:variant>
      <vt:variant>
        <vt:lpstr>Slide Titles</vt:lpstr>
      </vt:variant>
      <vt:variant>
        <vt:i4>57</vt:i4>
      </vt:variant>
    </vt:vector>
  </HeadingPairs>
  <TitlesOfParts>
    <vt:vector size="68" baseType="lpstr">
      <vt:lpstr>Arial</vt:lpstr>
      <vt:lpstr>Baskerville</vt:lpstr>
      <vt:lpstr>Calibri</vt:lpstr>
      <vt:lpstr>Calibri Light</vt:lpstr>
      <vt:lpstr>Times New Roman</vt:lpstr>
      <vt:lpstr>Office Theme</vt:lpstr>
      <vt:lpstr>Photo Editor Photo</vt:lpstr>
      <vt:lpstr>Equation</vt:lpstr>
      <vt:lpstr>Worksheet</vt:lpstr>
      <vt:lpstr>MathType 6.0 Equation</vt:lpstr>
      <vt:lpstr>Microsoft Photo Editor 3.0 Photo</vt:lpstr>
      <vt:lpstr>Integrating Quantum Concepts into Cyber Security  Session 3: Algorithms </vt:lpstr>
      <vt:lpstr>Key Agreement Protocols</vt:lpstr>
      <vt:lpstr>Quantum Cryptography</vt:lpstr>
      <vt:lpstr>Shors Algorithm</vt:lpstr>
      <vt:lpstr>The Diffie Hellman Key Agreement Protocol</vt:lpstr>
      <vt:lpstr>The Diffie Hellman Key Agreement Protocol</vt:lpstr>
      <vt:lpstr>The Diffie Hellman Key Agreement Protocol</vt:lpstr>
      <vt:lpstr>The Diffie Hellman Key Agreement Protocol</vt:lpstr>
      <vt:lpstr>Quantum Key Agreement</vt:lpstr>
      <vt:lpstr>BB84</vt:lpstr>
      <vt:lpstr>BB84</vt:lpstr>
      <vt:lpstr>B92</vt:lpstr>
      <vt:lpstr>B92</vt:lpstr>
      <vt:lpstr>E91</vt:lpstr>
      <vt:lpstr>Activity 3a – Key Agreement</vt:lpstr>
      <vt:lpstr>Shors Algorithm</vt:lpstr>
      <vt:lpstr>Areas for Discussion</vt:lpstr>
      <vt:lpstr>Introduction</vt:lpstr>
      <vt:lpstr>The Hidden Subgroup Problem</vt:lpstr>
      <vt:lpstr>A Cyclic Relationship for RSA</vt:lpstr>
      <vt:lpstr>A Cyclic Relationship for RSA</vt:lpstr>
      <vt:lpstr>A Cyclic Relationship for RSA</vt:lpstr>
      <vt:lpstr>Euclids Algorithm</vt:lpstr>
      <vt:lpstr>Euclids Algorithm</vt:lpstr>
      <vt:lpstr>Example</vt:lpstr>
      <vt:lpstr>A Simple Example</vt:lpstr>
      <vt:lpstr>A Simple Example</vt:lpstr>
      <vt:lpstr>A Simple Example</vt:lpstr>
      <vt:lpstr>A Simple Example</vt:lpstr>
      <vt:lpstr>The Quantum Fourier Transform</vt:lpstr>
      <vt:lpstr>The Quantum Fourier Matrix</vt:lpstr>
      <vt:lpstr>Shors Algorithm</vt:lpstr>
      <vt:lpstr>Shors Algorithm</vt:lpstr>
      <vt:lpstr>Shors Algorithm</vt:lpstr>
      <vt:lpstr>Significance of Shors Algorithm</vt:lpstr>
      <vt:lpstr>PQC/Quantum Free Algorithms</vt:lpstr>
      <vt:lpstr>Post Quantum Cryptography/Quantum Free Algorithms</vt:lpstr>
      <vt:lpstr>Activity 3b – QFT, Shors &amp; PQC/Quantum Free Algorithms</vt:lpstr>
      <vt:lpstr>Tutorial 3b</vt:lpstr>
      <vt:lpstr>Appendix – IFP, RSA; DLP, El Gamal</vt:lpstr>
      <vt:lpstr>The Integer Factorisation Problem</vt:lpstr>
      <vt:lpstr>RSA and El Gamal</vt:lpstr>
      <vt:lpstr>RSA and El Gamal</vt:lpstr>
      <vt:lpstr>Rivest, Shamir and Adleman</vt:lpstr>
      <vt:lpstr>Public / Private Key Algorithm</vt:lpstr>
      <vt:lpstr>Encryption / Decryption</vt:lpstr>
      <vt:lpstr>Example</vt:lpstr>
      <vt:lpstr>Mod 60</vt:lpstr>
      <vt:lpstr>Mod 60 Odd Numbers</vt:lpstr>
      <vt:lpstr>Mod 60</vt:lpstr>
      <vt:lpstr>Mod 60</vt:lpstr>
      <vt:lpstr>Mod 60</vt:lpstr>
      <vt:lpstr>Example</vt:lpstr>
      <vt:lpstr>Example</vt:lpstr>
      <vt:lpstr>Example</vt:lpstr>
      <vt:lpstr>Example</vt:lpstr>
      <vt:lpstr>Example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Spring</dc:creator>
  <cp:lastModifiedBy>William Spring</cp:lastModifiedBy>
  <cp:revision>40</cp:revision>
  <dcterms:created xsi:type="dcterms:W3CDTF">2019-10-26T15:47:35Z</dcterms:created>
  <dcterms:modified xsi:type="dcterms:W3CDTF">2019-12-09T04:29:04Z</dcterms:modified>
</cp:coreProperties>
</file>