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74" r:id="rId2"/>
    <p:sldId id="266" r:id="rId3"/>
    <p:sldId id="270" r:id="rId4"/>
    <p:sldId id="271" r:id="rId5"/>
    <p:sldId id="272" r:id="rId6"/>
    <p:sldId id="273" r:id="rId7"/>
    <p:sldId id="267" r:id="rId8"/>
    <p:sldId id="291" r:id="rId9"/>
    <p:sldId id="268" r:id="rId10"/>
    <p:sldId id="257" r:id="rId11"/>
    <p:sldId id="258" r:id="rId12"/>
    <p:sldId id="259" r:id="rId13"/>
    <p:sldId id="260" r:id="rId14"/>
    <p:sldId id="261" r:id="rId15"/>
    <p:sldId id="275" r:id="rId16"/>
    <p:sldId id="276" r:id="rId17"/>
    <p:sldId id="277" r:id="rId18"/>
    <p:sldId id="278" r:id="rId19"/>
    <p:sldId id="279" r:id="rId20"/>
    <p:sldId id="280" r:id="rId21"/>
    <p:sldId id="281" r:id="rId22"/>
    <p:sldId id="282" r:id="rId23"/>
    <p:sldId id="283" r:id="rId24"/>
    <p:sldId id="284" r:id="rId25"/>
    <p:sldId id="292" r:id="rId26"/>
    <p:sldId id="293" r:id="rId27"/>
    <p:sldId id="285" r:id="rId28"/>
    <p:sldId id="286" r:id="rId29"/>
    <p:sldId id="287" r:id="rId30"/>
    <p:sldId id="288" r:id="rId31"/>
    <p:sldId id="289" r:id="rId32"/>
    <p:sldId id="290" r:id="rId33"/>
    <p:sldId id="269" r:id="rId34"/>
    <p:sldId id="294"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6" Type="http://schemas.openxmlformats.org/officeDocument/2006/relationships/image" Target="../media/image21.wmf"/><Relationship Id="rId5" Type="http://schemas.openxmlformats.org/officeDocument/2006/relationships/image" Target="../media/image12.wmf"/><Relationship Id="rId4" Type="http://schemas.openxmlformats.org/officeDocument/2006/relationships/image" Target="../media/image20.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12.wmf"/><Relationship Id="rId4" Type="http://schemas.openxmlformats.org/officeDocument/2006/relationships/image" Target="../media/image24.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5" Type="http://schemas.openxmlformats.org/officeDocument/2006/relationships/image" Target="../media/image13.wmf"/><Relationship Id="rId4"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4A6E23-28AD-4199-BF83-FB41E6F06647}" type="datetimeFigureOut">
              <a:rPr lang="en-GB" smtClean="0"/>
              <a:t>05/12/2019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F4CB09-EFE3-4F2E-B3A1-71F4FA467717}" type="slidenum">
              <a:rPr lang="en-GB" smtClean="0"/>
              <a:t>‹#›</a:t>
            </a:fld>
            <a:endParaRPr lang="en-GB"/>
          </a:p>
        </p:txBody>
      </p:sp>
    </p:spTree>
    <p:extLst>
      <p:ext uri="{BB962C8B-B14F-4D97-AF65-F5344CB8AC3E}">
        <p14:creationId xmlns:p14="http://schemas.microsoft.com/office/powerpoint/2010/main" val="728180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31"/>
          <p:cNvSpPr>
            <a:spLocks noGrp="1" noChangeArrowheads="1"/>
          </p:cNvSpPr>
          <p:nvPr>
            <p:ph type="sldNum" sz="quarter" idx="5"/>
          </p:nvPr>
        </p:nvSpPr>
        <p:spPr>
          <a:ln/>
        </p:spPr>
        <p:txBody>
          <a:bodyPr/>
          <a:lstStyle/>
          <a:p>
            <a:fld id="{68C59CA3-8BC0-43D7-BFF8-6FF4856C14C8}" type="slidenum">
              <a:rPr lang="en-GB"/>
              <a:pPr/>
              <a:t>12</a:t>
            </a:fld>
            <a:endParaRPr lang="en-GB"/>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r>
              <a:rPr lang="en-GB" dirty="0"/>
              <a:t>Explore these definitions with the students.  Discuss possible interpretations.</a:t>
            </a:r>
          </a:p>
          <a:p>
            <a:r>
              <a:rPr lang="en-GB" b="1" dirty="0" err="1"/>
              <a:t>Coulouris</a:t>
            </a:r>
            <a:r>
              <a:rPr lang="en-GB" b="1" dirty="0"/>
              <a:t>, </a:t>
            </a:r>
            <a:r>
              <a:rPr lang="en-GB" b="1" dirty="0" err="1"/>
              <a:t>Dollimore</a:t>
            </a:r>
            <a:r>
              <a:rPr lang="en-GB" b="1" dirty="0"/>
              <a:t> &amp; </a:t>
            </a:r>
            <a:r>
              <a:rPr lang="en-GB" b="1" dirty="0" err="1"/>
              <a:t>Kindberg</a:t>
            </a:r>
            <a:r>
              <a:rPr lang="en-GB" b="1" dirty="0"/>
              <a:t>: </a:t>
            </a:r>
            <a:r>
              <a:rPr lang="en-GB" dirty="0"/>
              <a:t>  </a:t>
            </a:r>
          </a:p>
          <a:p>
            <a:r>
              <a:rPr lang="en-GB" sz="1100" dirty="0"/>
              <a:t>The (CDK) definition leads us to consider the </a:t>
            </a:r>
            <a:r>
              <a:rPr lang="en-GB" sz="1100" dirty="0" err="1"/>
              <a:t>ollowing</a:t>
            </a:r>
            <a:r>
              <a:rPr lang="en-GB" sz="1100" dirty="0"/>
              <a:t> consequences for Distributed Systems:</a:t>
            </a:r>
          </a:p>
          <a:p>
            <a:pPr>
              <a:lnSpc>
                <a:spcPct val="150000"/>
              </a:lnSpc>
              <a:buFontTx/>
              <a:buChar char="•"/>
            </a:pPr>
            <a:r>
              <a:rPr lang="en-GB" sz="1100" dirty="0"/>
              <a:t>Concurrency of Components</a:t>
            </a:r>
          </a:p>
          <a:p>
            <a:pPr>
              <a:lnSpc>
                <a:spcPct val="150000"/>
              </a:lnSpc>
              <a:buFontTx/>
              <a:buChar char="•"/>
            </a:pPr>
            <a:r>
              <a:rPr lang="en-GB" sz="1100" dirty="0"/>
              <a:t>No Global Clock</a:t>
            </a:r>
          </a:p>
          <a:p>
            <a:pPr>
              <a:lnSpc>
                <a:spcPct val="150000"/>
              </a:lnSpc>
              <a:buFontTx/>
              <a:buChar char="•"/>
            </a:pPr>
            <a:r>
              <a:rPr lang="en-GB" sz="1100" dirty="0"/>
              <a:t>Independent Failure of Components</a:t>
            </a:r>
          </a:p>
          <a:p>
            <a:pPr>
              <a:lnSpc>
                <a:spcPct val="150000"/>
              </a:lnSpc>
            </a:pPr>
            <a:r>
              <a:rPr lang="en-GB" b="1" dirty="0"/>
              <a:t>Tanenbaum &amp; van Steen:</a:t>
            </a:r>
            <a:r>
              <a:rPr lang="en-GB" dirty="0"/>
              <a:t> – 2 aspects: one deals with the hardware – the machines are autonomous (self governing?) since independent.  The second deals with the software – the users think that they are dealing with a single system.  Both are essential.  P2                                       </a:t>
            </a:r>
          </a:p>
          <a:p>
            <a:r>
              <a:rPr lang="en-GB" b="1" dirty="0" err="1"/>
              <a:t>Silberschatz</a:t>
            </a:r>
            <a:r>
              <a:rPr lang="en-GB" b="1" dirty="0"/>
              <a:t>, Galvin &amp; Gagne:</a:t>
            </a:r>
            <a:r>
              <a:rPr lang="en-GB" dirty="0"/>
              <a:t> Processors here refer to names such as </a:t>
            </a:r>
            <a:r>
              <a:rPr lang="en-GB" i="1" dirty="0"/>
              <a:t>sites, nodes, computers, machines, </a:t>
            </a:r>
            <a:r>
              <a:rPr lang="en-GB" dirty="0"/>
              <a:t>or </a:t>
            </a:r>
            <a:r>
              <a:rPr lang="en-GB" i="1" dirty="0"/>
              <a:t>hosts,</a:t>
            </a:r>
            <a:r>
              <a:rPr lang="en-GB" dirty="0"/>
              <a:t> depending on the context being used.  Site = location of machine.  Host = specific system at a site.  Generally one </a:t>
            </a:r>
            <a:r>
              <a:rPr lang="en-GB" i="1" dirty="0"/>
              <a:t>host</a:t>
            </a:r>
            <a:r>
              <a:rPr lang="en-GB" dirty="0"/>
              <a:t> at one </a:t>
            </a:r>
            <a:r>
              <a:rPr lang="en-GB" i="1" dirty="0"/>
              <a:t>site</a:t>
            </a:r>
            <a:r>
              <a:rPr lang="en-GB" dirty="0"/>
              <a:t>, the </a:t>
            </a:r>
            <a:r>
              <a:rPr lang="en-GB" i="1" dirty="0"/>
              <a:t>server</a:t>
            </a:r>
            <a:r>
              <a:rPr lang="en-GB" dirty="0"/>
              <a:t>, has a resource that another host at another site, the client (or user) would like to use. The purpose of the distributed system is to provide an efficient and convenient environment for sharing such resources</a:t>
            </a:r>
          </a:p>
        </p:txBody>
      </p:sp>
    </p:spTree>
    <p:extLst>
      <p:ext uri="{BB962C8B-B14F-4D97-AF65-F5344CB8AC3E}">
        <p14:creationId xmlns:p14="http://schemas.microsoft.com/office/powerpoint/2010/main" val="3310679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31"/>
          <p:cNvSpPr>
            <a:spLocks noGrp="1" noChangeArrowheads="1"/>
          </p:cNvSpPr>
          <p:nvPr>
            <p:ph type="sldNum" sz="quarter" idx="5"/>
          </p:nvPr>
        </p:nvSpPr>
        <p:spPr>
          <a:ln/>
        </p:spPr>
        <p:txBody>
          <a:bodyPr/>
          <a:lstStyle/>
          <a:p>
            <a:fld id="{68C59CA3-8BC0-43D7-BFF8-6FF4856C14C8}" type="slidenum">
              <a:rPr lang="en-GB"/>
              <a:pPr/>
              <a:t>13</a:t>
            </a:fld>
            <a:endParaRPr lang="en-GB"/>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r>
              <a:rPr lang="en-GB"/>
              <a:t>Explore these definitions with the students.  Discuss possible interpretations.</a:t>
            </a:r>
          </a:p>
          <a:p>
            <a:r>
              <a:rPr lang="en-GB" b="1"/>
              <a:t>Coulouris, Dollimore &amp; Kindberg: </a:t>
            </a:r>
            <a:r>
              <a:rPr lang="en-GB"/>
              <a:t>  </a:t>
            </a:r>
          </a:p>
          <a:p>
            <a:r>
              <a:rPr lang="en-GB" sz="1100"/>
              <a:t>The (CDK) definition leads us to consider the ollowing consequences for Distributed Systems:</a:t>
            </a:r>
          </a:p>
          <a:p>
            <a:pPr>
              <a:lnSpc>
                <a:spcPct val="150000"/>
              </a:lnSpc>
              <a:buFontTx/>
              <a:buChar char="•"/>
            </a:pPr>
            <a:r>
              <a:rPr lang="en-GB" sz="1100"/>
              <a:t>Concurrency of Components</a:t>
            </a:r>
          </a:p>
          <a:p>
            <a:pPr>
              <a:lnSpc>
                <a:spcPct val="150000"/>
              </a:lnSpc>
              <a:buFontTx/>
              <a:buChar char="•"/>
            </a:pPr>
            <a:r>
              <a:rPr lang="en-GB" sz="1100"/>
              <a:t>No Global Clock</a:t>
            </a:r>
          </a:p>
          <a:p>
            <a:pPr>
              <a:lnSpc>
                <a:spcPct val="150000"/>
              </a:lnSpc>
              <a:buFontTx/>
              <a:buChar char="•"/>
            </a:pPr>
            <a:r>
              <a:rPr lang="en-GB" sz="1100"/>
              <a:t>Independent Failure of Components</a:t>
            </a:r>
          </a:p>
          <a:p>
            <a:pPr>
              <a:lnSpc>
                <a:spcPct val="150000"/>
              </a:lnSpc>
            </a:pPr>
            <a:r>
              <a:rPr lang="en-GB" b="1"/>
              <a:t>Tanenbaum &amp; van Steen:</a:t>
            </a:r>
            <a:r>
              <a:rPr lang="en-GB"/>
              <a:t> – 2 aspects: one deals with the hardware – the machines are autonomous (self governing?) since independent.  The second deals with the software – the users think that they are dealing with a single system.  Both are essential.  P2                                       </a:t>
            </a:r>
          </a:p>
          <a:p>
            <a:r>
              <a:rPr lang="en-GB" b="1"/>
              <a:t>Silberschatz, Galvin &amp; Gagne:</a:t>
            </a:r>
            <a:r>
              <a:rPr lang="en-GB"/>
              <a:t> Processors here refer to names such as </a:t>
            </a:r>
            <a:r>
              <a:rPr lang="en-GB" i="1"/>
              <a:t>sites, nodes, computers, machines, </a:t>
            </a:r>
            <a:r>
              <a:rPr lang="en-GB"/>
              <a:t>or </a:t>
            </a:r>
            <a:r>
              <a:rPr lang="en-GB" i="1"/>
              <a:t>hosts,</a:t>
            </a:r>
            <a:r>
              <a:rPr lang="en-GB"/>
              <a:t> depending on the context being used.  Site = location of machine.  Host = specific system at a site.  Generally one </a:t>
            </a:r>
            <a:r>
              <a:rPr lang="en-GB" i="1"/>
              <a:t>host</a:t>
            </a:r>
            <a:r>
              <a:rPr lang="en-GB"/>
              <a:t> at one </a:t>
            </a:r>
            <a:r>
              <a:rPr lang="en-GB" i="1"/>
              <a:t>site</a:t>
            </a:r>
            <a:r>
              <a:rPr lang="en-GB"/>
              <a:t>, the </a:t>
            </a:r>
            <a:r>
              <a:rPr lang="en-GB" i="1"/>
              <a:t>server</a:t>
            </a:r>
            <a:r>
              <a:rPr lang="en-GB"/>
              <a:t>, has a resource that another host at another site, the client (or user) would like to use. The purpose of the distributed system is to provide an efficient and convenient environment for sharing such resources</a:t>
            </a:r>
          </a:p>
        </p:txBody>
      </p:sp>
    </p:spTree>
    <p:extLst>
      <p:ext uri="{BB962C8B-B14F-4D97-AF65-F5344CB8AC3E}">
        <p14:creationId xmlns:p14="http://schemas.microsoft.com/office/powerpoint/2010/main" val="2991414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31"/>
          <p:cNvSpPr>
            <a:spLocks noGrp="1" noChangeArrowheads="1"/>
          </p:cNvSpPr>
          <p:nvPr>
            <p:ph type="sldNum" sz="quarter" idx="5"/>
          </p:nvPr>
        </p:nvSpPr>
        <p:spPr>
          <a:ln/>
        </p:spPr>
        <p:txBody>
          <a:bodyPr/>
          <a:lstStyle/>
          <a:p>
            <a:fld id="{68C59CA3-8BC0-43D7-BFF8-6FF4856C14C8}" type="slidenum">
              <a:rPr lang="en-GB"/>
              <a:pPr/>
              <a:t>14</a:t>
            </a:fld>
            <a:endParaRPr lang="en-GB"/>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r>
              <a:rPr lang="en-GB"/>
              <a:t>Explore these definitions with the students.  Discuss possible interpretations.</a:t>
            </a:r>
          </a:p>
          <a:p>
            <a:r>
              <a:rPr lang="en-GB" b="1"/>
              <a:t>Coulouris, Dollimore &amp; Kindberg: </a:t>
            </a:r>
            <a:r>
              <a:rPr lang="en-GB"/>
              <a:t>  </a:t>
            </a:r>
          </a:p>
          <a:p>
            <a:r>
              <a:rPr lang="en-GB" sz="1100"/>
              <a:t>The (CDK) definition leads us to consider the ollowing consequences for Distributed Systems:</a:t>
            </a:r>
          </a:p>
          <a:p>
            <a:pPr>
              <a:lnSpc>
                <a:spcPct val="150000"/>
              </a:lnSpc>
              <a:buFontTx/>
              <a:buChar char="•"/>
            </a:pPr>
            <a:r>
              <a:rPr lang="en-GB" sz="1100"/>
              <a:t>Concurrency of Components</a:t>
            </a:r>
          </a:p>
          <a:p>
            <a:pPr>
              <a:lnSpc>
                <a:spcPct val="150000"/>
              </a:lnSpc>
              <a:buFontTx/>
              <a:buChar char="•"/>
            </a:pPr>
            <a:r>
              <a:rPr lang="en-GB" sz="1100"/>
              <a:t>No Global Clock</a:t>
            </a:r>
          </a:p>
          <a:p>
            <a:pPr>
              <a:lnSpc>
                <a:spcPct val="150000"/>
              </a:lnSpc>
              <a:buFontTx/>
              <a:buChar char="•"/>
            </a:pPr>
            <a:r>
              <a:rPr lang="en-GB" sz="1100"/>
              <a:t>Independent Failure of Components</a:t>
            </a:r>
          </a:p>
          <a:p>
            <a:pPr>
              <a:lnSpc>
                <a:spcPct val="150000"/>
              </a:lnSpc>
            </a:pPr>
            <a:r>
              <a:rPr lang="en-GB" b="1"/>
              <a:t>Tanenbaum &amp; van Steen:</a:t>
            </a:r>
            <a:r>
              <a:rPr lang="en-GB"/>
              <a:t> – 2 aspects: one deals with the hardware – the machines are autonomous (self governing?) since independent.  The second deals with the software – the users think that they are dealing with a single system.  Both are essential.  P2                                       </a:t>
            </a:r>
          </a:p>
          <a:p>
            <a:r>
              <a:rPr lang="en-GB" b="1"/>
              <a:t>Silberschatz, Galvin &amp; Gagne:</a:t>
            </a:r>
            <a:r>
              <a:rPr lang="en-GB"/>
              <a:t> Processors here refer to names such as </a:t>
            </a:r>
            <a:r>
              <a:rPr lang="en-GB" i="1"/>
              <a:t>sites, nodes, computers, machines, </a:t>
            </a:r>
            <a:r>
              <a:rPr lang="en-GB"/>
              <a:t>or </a:t>
            </a:r>
            <a:r>
              <a:rPr lang="en-GB" i="1"/>
              <a:t>hosts,</a:t>
            </a:r>
            <a:r>
              <a:rPr lang="en-GB"/>
              <a:t> depending on the context being used.  Site = location of machine.  Host = specific system at a site.  Generally one </a:t>
            </a:r>
            <a:r>
              <a:rPr lang="en-GB" i="1"/>
              <a:t>host</a:t>
            </a:r>
            <a:r>
              <a:rPr lang="en-GB"/>
              <a:t> at one </a:t>
            </a:r>
            <a:r>
              <a:rPr lang="en-GB" i="1"/>
              <a:t>site</a:t>
            </a:r>
            <a:r>
              <a:rPr lang="en-GB"/>
              <a:t>, the </a:t>
            </a:r>
            <a:r>
              <a:rPr lang="en-GB" i="1"/>
              <a:t>server</a:t>
            </a:r>
            <a:r>
              <a:rPr lang="en-GB"/>
              <a:t>, has a resource that another host at another site, the client (or user) would like to use. The purpose of the distributed system is to provide an efficient and convenient environment for sharing such resources</a:t>
            </a:r>
          </a:p>
        </p:txBody>
      </p:sp>
    </p:spTree>
    <p:extLst>
      <p:ext uri="{BB962C8B-B14F-4D97-AF65-F5344CB8AC3E}">
        <p14:creationId xmlns:p14="http://schemas.microsoft.com/office/powerpoint/2010/main" val="2752134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D325FB7-4AB6-2048-BBC4-B2F5A37111CB}" type="slidenum">
              <a:rPr lang="en-GB" smtClean="0"/>
              <a:t>17</a:t>
            </a:fld>
            <a:endParaRPr lang="en-GB"/>
          </a:p>
        </p:txBody>
      </p:sp>
    </p:spTree>
    <p:extLst>
      <p:ext uri="{BB962C8B-B14F-4D97-AF65-F5344CB8AC3E}">
        <p14:creationId xmlns:p14="http://schemas.microsoft.com/office/powerpoint/2010/main" val="199164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D325FB7-4AB6-2048-BBC4-B2F5A37111CB}" type="slidenum">
              <a:rPr lang="en-GB" smtClean="0"/>
              <a:t>20</a:t>
            </a:fld>
            <a:endParaRPr lang="en-GB"/>
          </a:p>
        </p:txBody>
      </p:sp>
    </p:spTree>
    <p:extLst>
      <p:ext uri="{BB962C8B-B14F-4D97-AF65-F5344CB8AC3E}">
        <p14:creationId xmlns:p14="http://schemas.microsoft.com/office/powerpoint/2010/main" val="3130911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325FB7-4AB6-2048-BBC4-B2F5A37111CB}" type="slidenum">
              <a:rPr lang="en-GB" smtClean="0"/>
              <a:t>21</a:t>
            </a:fld>
            <a:endParaRPr lang="en-GB"/>
          </a:p>
        </p:txBody>
      </p:sp>
    </p:spTree>
    <p:extLst>
      <p:ext uri="{BB962C8B-B14F-4D97-AF65-F5344CB8AC3E}">
        <p14:creationId xmlns:p14="http://schemas.microsoft.com/office/powerpoint/2010/main" val="2658484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31"/>
          <p:cNvSpPr>
            <a:spLocks noGrp="1" noChangeArrowheads="1"/>
          </p:cNvSpPr>
          <p:nvPr>
            <p:ph type="sldNum" sz="quarter" idx="5"/>
          </p:nvPr>
        </p:nvSpPr>
        <p:spPr>
          <a:ln/>
        </p:spPr>
        <p:txBody>
          <a:bodyPr/>
          <a:lstStyle/>
          <a:p>
            <a:fld id="{05605AF7-1427-4E80-A0E8-4D33335247DC}" type="slidenum">
              <a:rPr lang="en-GB"/>
              <a:pPr/>
              <a:t>32</a:t>
            </a:fld>
            <a:endParaRPr lang="en-GB"/>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r>
              <a:rPr lang="en-GB"/>
              <a:t>e.g. Network communication and the representation of primitive data items and data structures in messages</a:t>
            </a:r>
          </a:p>
        </p:txBody>
      </p:sp>
    </p:spTree>
    <p:extLst>
      <p:ext uri="{BB962C8B-B14F-4D97-AF65-F5344CB8AC3E}">
        <p14:creationId xmlns:p14="http://schemas.microsoft.com/office/powerpoint/2010/main" val="3299608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2BB564E-648F-4E0F-BCFC-38740356320E}" type="datetimeFigureOut">
              <a:rPr lang="en-GB" smtClean="0"/>
              <a:t>05/12/2019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1948176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BB564E-648F-4E0F-BCFC-38740356320E}" type="datetimeFigureOut">
              <a:rPr lang="en-GB" smtClean="0"/>
              <a:t>05/12/2019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611337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BB564E-648F-4E0F-BCFC-38740356320E}" type="datetimeFigureOut">
              <a:rPr lang="en-GB" smtClean="0"/>
              <a:t>05/12/2019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55494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BB564E-648F-4E0F-BCFC-38740356320E}" type="datetimeFigureOut">
              <a:rPr lang="en-GB" smtClean="0"/>
              <a:t>05/12/2019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411489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BB564E-648F-4E0F-BCFC-38740356320E}" type="datetimeFigureOut">
              <a:rPr lang="en-GB" smtClean="0"/>
              <a:t>05/12/2019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1838604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2BB564E-648F-4E0F-BCFC-38740356320E}" type="datetimeFigureOut">
              <a:rPr lang="en-GB" smtClean="0"/>
              <a:t>05/12/2019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490448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2BB564E-648F-4E0F-BCFC-38740356320E}" type="datetimeFigureOut">
              <a:rPr lang="en-GB" smtClean="0"/>
              <a:t>05/12/2019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232734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2BB564E-648F-4E0F-BCFC-38740356320E}" type="datetimeFigureOut">
              <a:rPr lang="en-GB" smtClean="0"/>
              <a:t>05/12/2019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10802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BB564E-648F-4E0F-BCFC-38740356320E}" type="datetimeFigureOut">
              <a:rPr lang="en-GB" smtClean="0"/>
              <a:t>05/12/2019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1501370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B564E-648F-4E0F-BCFC-38740356320E}" type="datetimeFigureOut">
              <a:rPr lang="en-GB" smtClean="0"/>
              <a:t>05/12/2019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240798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B564E-648F-4E0F-BCFC-38740356320E}" type="datetimeFigureOut">
              <a:rPr lang="en-GB" smtClean="0"/>
              <a:t>05/12/2019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2205333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BB564E-648F-4E0F-BCFC-38740356320E}" type="datetimeFigureOut">
              <a:rPr lang="en-GB" smtClean="0"/>
              <a:t>05/12/2019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5E4C7F-F24D-424E-9DFF-696F56139B84}" type="slidenum">
              <a:rPr lang="en-GB" smtClean="0"/>
              <a:t>‹#›</a:t>
            </a:fld>
            <a:endParaRPr lang="en-GB"/>
          </a:p>
        </p:txBody>
      </p:sp>
    </p:spTree>
    <p:extLst>
      <p:ext uri="{BB962C8B-B14F-4D97-AF65-F5344CB8AC3E}">
        <p14:creationId xmlns:p14="http://schemas.microsoft.com/office/powerpoint/2010/main" val="3534265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4.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image" Target="../media/image5.wmf"/><Relationship Id="rId4" Type="http://schemas.openxmlformats.org/officeDocument/2006/relationships/oleObject" Target="../embeddings/oleObject6.bin"/><Relationship Id="rId9" Type="http://schemas.openxmlformats.org/officeDocument/2006/relationships/image" Target="../media/image7.wmf"/></Relationships>
</file>

<file path=ppt/slides/_rels/slide18.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wmf"/><Relationship Id="rId11" Type="http://schemas.openxmlformats.org/officeDocument/2006/relationships/oleObject" Target="../embeddings/oleObject13.bin"/><Relationship Id="rId5" Type="http://schemas.openxmlformats.org/officeDocument/2006/relationships/oleObject" Target="../embeddings/oleObject10.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12.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8.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17.bin"/><Relationship Id="rId13" Type="http://schemas.openxmlformats.org/officeDocument/2006/relationships/image" Target="../media/image13.wmf"/><Relationship Id="rId3" Type="http://schemas.openxmlformats.org/officeDocument/2006/relationships/notesSlide" Target="../notesSlides/notesSlide5.xml"/><Relationship Id="rId7" Type="http://schemas.openxmlformats.org/officeDocument/2006/relationships/image" Target="../media/image10.wmf"/><Relationship Id="rId12"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6.bin"/><Relationship Id="rId11" Type="http://schemas.openxmlformats.org/officeDocument/2006/relationships/image" Target="../media/image12.wmf"/><Relationship Id="rId5" Type="http://schemas.openxmlformats.org/officeDocument/2006/relationships/image" Target="../media/image9.wmf"/><Relationship Id="rId10" Type="http://schemas.openxmlformats.org/officeDocument/2006/relationships/oleObject" Target="../embeddings/oleObject18.bin"/><Relationship Id="rId4" Type="http://schemas.openxmlformats.org/officeDocument/2006/relationships/oleObject" Target="../embeddings/oleObject15.bin"/><Relationship Id="rId9" Type="http://schemas.openxmlformats.org/officeDocument/2006/relationships/image" Target="../media/image11.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wmf"/><Relationship Id="rId11" Type="http://schemas.openxmlformats.org/officeDocument/2006/relationships/oleObject" Target="../embeddings/oleObject24.bin"/><Relationship Id="rId5" Type="http://schemas.openxmlformats.org/officeDocument/2006/relationships/oleObject" Target="../embeddings/oleObject21.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23.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4.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5.wmf"/><Relationship Id="rId5" Type="http://schemas.openxmlformats.org/officeDocument/2006/relationships/oleObject" Target="../embeddings/oleObject27.bin"/><Relationship Id="rId4" Type="http://schemas.openxmlformats.org/officeDocument/2006/relationships/image" Target="../media/image12.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oleObject" Target="../embeddings/oleObject29.bin"/><Relationship Id="rId4" Type="http://schemas.openxmlformats.org/officeDocument/2006/relationships/image" Target="../media/image16.wmf"/></Relationships>
</file>

<file path=ppt/slides/_rels/slide29.xml.rels><?xml version="1.0" encoding="UTF-8" standalone="yes"?>
<Relationships xmlns="http://schemas.openxmlformats.org/package/2006/relationships"><Relationship Id="rId8" Type="http://schemas.openxmlformats.org/officeDocument/2006/relationships/image" Target="../media/image19.wmf"/><Relationship Id="rId13" Type="http://schemas.openxmlformats.org/officeDocument/2006/relationships/oleObject" Target="../embeddings/oleObject36.bin"/><Relationship Id="rId3" Type="http://schemas.openxmlformats.org/officeDocument/2006/relationships/oleObject" Target="../embeddings/oleObject30.bin"/><Relationship Id="rId7" Type="http://schemas.openxmlformats.org/officeDocument/2006/relationships/oleObject" Target="../embeddings/oleObject32.bin"/><Relationship Id="rId12" Type="http://schemas.openxmlformats.org/officeDocument/2006/relationships/image" Target="../media/image20.wmf"/><Relationship Id="rId2" Type="http://schemas.openxmlformats.org/officeDocument/2006/relationships/slideLayout" Target="../slideLayouts/slideLayout2.xml"/><Relationship Id="rId16" Type="http://schemas.openxmlformats.org/officeDocument/2006/relationships/image" Target="../media/image21.wmf"/><Relationship Id="rId1" Type="http://schemas.openxmlformats.org/officeDocument/2006/relationships/vmlDrawing" Target="../drawings/vmlDrawing10.vml"/><Relationship Id="rId6" Type="http://schemas.openxmlformats.org/officeDocument/2006/relationships/image" Target="../media/image18.wmf"/><Relationship Id="rId11" Type="http://schemas.openxmlformats.org/officeDocument/2006/relationships/oleObject" Target="../embeddings/oleObject35.bin"/><Relationship Id="rId5" Type="http://schemas.openxmlformats.org/officeDocument/2006/relationships/oleObject" Target="../embeddings/oleObject31.bin"/><Relationship Id="rId15" Type="http://schemas.openxmlformats.org/officeDocument/2006/relationships/oleObject" Target="../embeddings/oleObject37.bin"/><Relationship Id="rId10" Type="http://schemas.openxmlformats.org/officeDocument/2006/relationships/oleObject" Target="../embeddings/oleObject34.bin"/><Relationship Id="rId4" Type="http://schemas.openxmlformats.org/officeDocument/2006/relationships/image" Target="../media/image17.wmf"/><Relationship Id="rId9" Type="http://schemas.openxmlformats.org/officeDocument/2006/relationships/oleObject" Target="../embeddings/oleObject33.bin"/><Relationship Id="rId14" Type="http://schemas.openxmlformats.org/officeDocument/2006/relationships/image" Target="../media/image12.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38.bin"/><Relationship Id="rId7"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22.wmf"/><Relationship Id="rId5" Type="http://schemas.openxmlformats.org/officeDocument/2006/relationships/oleObject" Target="../embeddings/oleObject39.bin"/><Relationship Id="rId10" Type="http://schemas.openxmlformats.org/officeDocument/2006/relationships/image" Target="../media/image24.wmf"/><Relationship Id="rId4" Type="http://schemas.openxmlformats.org/officeDocument/2006/relationships/image" Target="../media/image12.wmf"/><Relationship Id="rId9" Type="http://schemas.openxmlformats.org/officeDocument/2006/relationships/oleObject" Target="../embeddings/oleObject41.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26.wmf"/><Relationship Id="rId5" Type="http://schemas.openxmlformats.org/officeDocument/2006/relationships/oleObject" Target="../embeddings/oleObject43.bin"/><Relationship Id="rId4" Type="http://schemas.openxmlformats.org/officeDocument/2006/relationships/image" Target="../media/image25.wmf"/></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295" y="968188"/>
            <a:ext cx="10307387" cy="3070411"/>
          </a:xfrm>
        </p:spPr>
        <p:txBody>
          <a:bodyPr>
            <a:normAutofit fontScale="90000"/>
          </a:bodyPr>
          <a:lstStyle/>
          <a:p>
            <a:r>
              <a:rPr lang="en-GB"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t>Integrating Quantum Concepts into Cyber Security</a:t>
            </a:r>
            <a:br>
              <a:rPr lang="en-GB"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br>
            <a:r>
              <a:rPr lang="en-GB"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t/>
            </a:r>
            <a:br>
              <a:rPr lang="en-GB"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br>
            <a:r>
              <a:rPr lang="en-GB" sz="440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t>Session </a:t>
            </a:r>
            <a:r>
              <a:rPr lang="en-GB" sz="440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t>2: Classical and Quantum Networks</a:t>
            </a:r>
            <a:r>
              <a:rPr lang="en-GB" sz="480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t/>
            </a:r>
            <a:br>
              <a:rPr lang="en-GB" sz="480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br>
            <a:endParaRPr lang="en-GB" sz="310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endParaRPr>
          </a:p>
        </p:txBody>
      </p:sp>
      <p:sp>
        <p:nvSpPr>
          <p:cNvPr id="3" name="Subtitle 2"/>
          <p:cNvSpPr>
            <a:spLocks noGrp="1"/>
          </p:cNvSpPr>
          <p:nvPr>
            <p:ph type="subTitle" idx="1"/>
          </p:nvPr>
        </p:nvSpPr>
        <p:spPr>
          <a:xfrm>
            <a:off x="1000295" y="4148604"/>
            <a:ext cx="10048705" cy="2097740"/>
          </a:xfrm>
        </p:spPr>
        <p:txBody>
          <a:bodyPr>
            <a:normAutofit/>
          </a:bodyPr>
          <a:lstStyle/>
          <a:p>
            <a:r>
              <a:rPr lang="en-GB" sz="3200" dirty="0">
                <a:latin typeface="Arial" charset="0"/>
                <a:ea typeface="Arial" charset="0"/>
                <a:cs typeface="Arial" charset="0"/>
              </a:rPr>
              <a:t>Dr William Joseph Spring</a:t>
            </a:r>
          </a:p>
          <a:p>
            <a:endParaRPr lang="en-GB" sz="3200" dirty="0">
              <a:latin typeface="Arial" charset="0"/>
              <a:ea typeface="Arial" charset="0"/>
              <a:cs typeface="Arial" charset="0"/>
            </a:endParaRPr>
          </a:p>
          <a:p>
            <a:r>
              <a:rPr lang="en-GB" sz="2600" dirty="0">
                <a:latin typeface="Arial" charset="0"/>
                <a:ea typeface="Arial" charset="0"/>
                <a:cs typeface="Arial" charset="0"/>
              </a:rPr>
              <a:t>ACSAC </a:t>
            </a:r>
            <a:r>
              <a:rPr lang="en-GB" sz="2600" dirty="0" smtClean="0">
                <a:latin typeface="Arial" charset="0"/>
                <a:ea typeface="Arial" charset="0"/>
                <a:cs typeface="Arial" charset="0"/>
              </a:rPr>
              <a:t>35, </a:t>
            </a:r>
            <a:r>
              <a:rPr lang="en-GB" sz="2600" dirty="0">
                <a:latin typeface="Arial" charset="0"/>
                <a:ea typeface="Arial" charset="0"/>
                <a:cs typeface="Arial" charset="0"/>
              </a:rPr>
              <a:t>Condado Plaza Hilton, San Juan, Puerto Rico, USA</a:t>
            </a:r>
          </a:p>
          <a:p>
            <a:r>
              <a:rPr lang="en-GB" sz="2600" dirty="0" smtClean="0">
                <a:latin typeface="Arial" charset="0"/>
                <a:ea typeface="Arial" charset="0"/>
                <a:cs typeface="Arial" charset="0"/>
              </a:rPr>
              <a:t>9</a:t>
            </a:r>
            <a:r>
              <a:rPr lang="en-GB" sz="2600" baseline="30000" dirty="0" smtClean="0">
                <a:latin typeface="Arial" charset="0"/>
                <a:ea typeface="Arial" charset="0"/>
                <a:cs typeface="Arial" charset="0"/>
              </a:rPr>
              <a:t>th</a:t>
            </a:r>
            <a:r>
              <a:rPr lang="en-GB" sz="2600" dirty="0" smtClean="0">
                <a:latin typeface="Arial" charset="0"/>
                <a:ea typeface="Arial" charset="0"/>
                <a:cs typeface="Arial" charset="0"/>
              </a:rPr>
              <a:t> – 13</a:t>
            </a:r>
            <a:r>
              <a:rPr lang="en-GB" sz="2600" baseline="30000" dirty="0" smtClean="0">
                <a:latin typeface="Arial" charset="0"/>
                <a:ea typeface="Arial" charset="0"/>
                <a:cs typeface="Arial" charset="0"/>
              </a:rPr>
              <a:t>th</a:t>
            </a:r>
            <a:r>
              <a:rPr lang="en-GB" sz="2600" dirty="0" smtClean="0">
                <a:latin typeface="Arial" charset="0"/>
                <a:ea typeface="Arial" charset="0"/>
                <a:cs typeface="Arial" charset="0"/>
              </a:rPr>
              <a:t> December 2019</a:t>
            </a:r>
            <a:endParaRPr lang="en-GB" sz="2600" dirty="0">
              <a:latin typeface="Arial" charset="0"/>
              <a:ea typeface="Arial" charset="0"/>
              <a:cs typeface="Arial" charset="0"/>
            </a:endParaRPr>
          </a:p>
          <a:p>
            <a:endParaRPr lang="en-GB" sz="3200" dirty="0">
              <a:latin typeface="Arial" charset="0"/>
              <a:ea typeface="Arial" charset="0"/>
              <a:cs typeface="Arial" charset="0"/>
            </a:endParaRPr>
          </a:p>
        </p:txBody>
      </p:sp>
      <p:sp>
        <p:nvSpPr>
          <p:cNvPr id="4" name="Slide Number Placeholder 3"/>
          <p:cNvSpPr>
            <a:spLocks noGrp="1"/>
          </p:cNvSpPr>
          <p:nvPr>
            <p:ph type="sldNum" sz="quarter" idx="12"/>
          </p:nvPr>
        </p:nvSpPr>
        <p:spPr/>
        <p:txBody>
          <a:bodyPr/>
          <a:lstStyle/>
          <a:p>
            <a:fld id="{48F63A3B-78C7-47BE-AE5E-E10140E04643}" type="slidenum">
              <a:rPr lang="en-US" smtClean="0"/>
              <a:t>1</a:t>
            </a:fld>
            <a:endParaRPr lang="en-US" dirty="0"/>
          </a:p>
        </p:txBody>
      </p:sp>
    </p:spTree>
    <p:extLst>
      <p:ext uri="{BB962C8B-B14F-4D97-AF65-F5344CB8AC3E}">
        <p14:creationId xmlns:p14="http://schemas.microsoft.com/office/powerpoint/2010/main" val="590664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3" name="Content Placeholder 2"/>
          <p:cNvSpPr>
            <a:spLocks noGrp="1"/>
          </p:cNvSpPr>
          <p:nvPr>
            <p:ph idx="1"/>
          </p:nvPr>
        </p:nvSpPr>
        <p:spPr>
          <a:xfrm>
            <a:off x="0" y="1431926"/>
            <a:ext cx="11963400" cy="5426074"/>
          </a:xfrm>
        </p:spPr>
        <p:txBody>
          <a:bodyPr>
            <a:normAutofit fontScale="85000" lnSpcReduction="20000"/>
          </a:bodyPr>
          <a:lstStyle/>
          <a:p>
            <a:pPr lvl="2">
              <a:lnSpc>
                <a:spcPct val="150000"/>
              </a:lnSpc>
            </a:pPr>
            <a:r>
              <a:rPr lang="en-GB" sz="2800" dirty="0"/>
              <a:t>Recent developments in technology for quantum based repeaters have extended the range available for communicating information enabling the potential for realising quantum networks, distributed systems and a quantum based internet. </a:t>
            </a:r>
          </a:p>
          <a:p>
            <a:pPr lvl="2">
              <a:lnSpc>
                <a:spcPct val="150000"/>
              </a:lnSpc>
            </a:pPr>
            <a:r>
              <a:rPr lang="en-GB" sz="2800" dirty="0"/>
              <a:t>Quantum repeaters employing entanglement swapping are currently reported as achieving distances in excess of 100km together with reports of direct peer to peer quantum key distribution also in excess of 100km.</a:t>
            </a:r>
          </a:p>
          <a:p>
            <a:pPr lvl="2">
              <a:lnSpc>
                <a:spcPct val="150000"/>
              </a:lnSpc>
            </a:pPr>
            <a:r>
              <a:rPr lang="en-GB" sz="2800" dirty="0"/>
              <a:t>Quantum based networks are under development with a range of 2000km, with private commercial quantum communication networks already reported as completed.</a:t>
            </a:r>
          </a:p>
          <a:p>
            <a:pPr marL="914400" lvl="2" indent="0">
              <a:lnSpc>
                <a:spcPct val="150000"/>
              </a:lnSpc>
              <a:buNone/>
            </a:pPr>
            <a:r>
              <a:rPr lang="en-GB" sz="1900" dirty="0"/>
              <a:t>Azuma. K, et al (2015) All Photonic Quantum Repeaters, Nature Communications</a:t>
            </a:r>
          </a:p>
          <a:p>
            <a:pPr marL="914400" lvl="2" indent="0">
              <a:lnSpc>
                <a:spcPct val="150000"/>
              </a:lnSpc>
              <a:buNone/>
            </a:pPr>
            <a:r>
              <a:rPr lang="en-GB" sz="1900" dirty="0"/>
              <a:t>Ren, Ji-Gang, et al (2017) Ground to satellite Quantum Teleportation, arXiv:1707.00934</a:t>
            </a:r>
          </a:p>
        </p:txBody>
      </p:sp>
      <p:sp>
        <p:nvSpPr>
          <p:cNvPr id="4" name="Slide Number Placeholder 3"/>
          <p:cNvSpPr>
            <a:spLocks noGrp="1"/>
          </p:cNvSpPr>
          <p:nvPr>
            <p:ph type="sldNum" sz="quarter" idx="12"/>
          </p:nvPr>
        </p:nvSpPr>
        <p:spPr/>
        <p:txBody>
          <a:bodyPr/>
          <a:lstStyle/>
          <a:p>
            <a:fld id="{48F63A3B-78C7-47BE-AE5E-E10140E04643}" type="slidenum">
              <a:rPr lang="en-US" smtClean="0"/>
              <a:t>10</a:t>
            </a:fld>
            <a:endParaRPr lang="en-US" dirty="0"/>
          </a:p>
        </p:txBody>
      </p:sp>
    </p:spTree>
    <p:extLst>
      <p:ext uri="{BB962C8B-B14F-4D97-AF65-F5344CB8AC3E}">
        <p14:creationId xmlns:p14="http://schemas.microsoft.com/office/powerpoint/2010/main" val="1981108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rPr>
              <a:t>Introduction</a:t>
            </a:r>
            <a:endParaRPr lang="en-US" dirty="0">
              <a:solidFill>
                <a:srgbClr val="0070C0"/>
              </a:solidFill>
            </a:endParaRPr>
          </a:p>
        </p:txBody>
      </p:sp>
      <p:sp>
        <p:nvSpPr>
          <p:cNvPr id="3" name="Text Placeholder 2"/>
          <p:cNvSpPr>
            <a:spLocks noGrp="1"/>
          </p:cNvSpPr>
          <p:nvPr>
            <p:ph idx="1"/>
          </p:nvPr>
        </p:nvSpPr>
        <p:spPr>
          <a:xfrm>
            <a:off x="671891" y="1690688"/>
            <a:ext cx="10515600" cy="4814207"/>
          </a:xfrm>
        </p:spPr>
        <p:txBody>
          <a:bodyPr>
            <a:normAutofit/>
          </a:bodyPr>
          <a:lstStyle/>
          <a:p>
            <a:r>
              <a:rPr lang="en-GB" dirty="0"/>
              <a:t>Quantum processing promises the possibility for obtaining solutions to a range of ‘difficult’ problems. </a:t>
            </a:r>
          </a:p>
          <a:p>
            <a:r>
              <a:rPr lang="en-GB" dirty="0"/>
              <a:t>From a security perspective </a:t>
            </a:r>
            <a:r>
              <a:rPr lang="en-GB" dirty="0" smtClean="0"/>
              <a:t>this involves the </a:t>
            </a:r>
            <a:r>
              <a:rPr lang="en-GB" dirty="0"/>
              <a:t>possibility of</a:t>
            </a:r>
          </a:p>
          <a:p>
            <a:pPr lvl="1"/>
            <a:r>
              <a:rPr lang="en-GB" dirty="0"/>
              <a:t>Breaking Asymmetric Key Algorithms via Shor’s Algorithm</a:t>
            </a:r>
          </a:p>
          <a:p>
            <a:pPr lvl="2"/>
            <a:r>
              <a:rPr lang="en-GB" dirty="0" smtClean="0"/>
              <a:t>The RSA algorithm based </a:t>
            </a:r>
            <a:r>
              <a:rPr lang="en-GB" dirty="0"/>
              <a:t>on the </a:t>
            </a:r>
            <a:r>
              <a:rPr lang="en-GB" dirty="0" smtClean="0"/>
              <a:t>IFP (Integer </a:t>
            </a:r>
            <a:r>
              <a:rPr lang="en-GB" dirty="0"/>
              <a:t>F</a:t>
            </a:r>
            <a:r>
              <a:rPr lang="en-GB" dirty="0" smtClean="0"/>
              <a:t>actorisation </a:t>
            </a:r>
            <a:r>
              <a:rPr lang="en-GB" dirty="0"/>
              <a:t>P</a:t>
            </a:r>
            <a:r>
              <a:rPr lang="en-GB" dirty="0" smtClean="0"/>
              <a:t>roblem)</a:t>
            </a:r>
            <a:endParaRPr lang="en-GB" dirty="0"/>
          </a:p>
          <a:p>
            <a:pPr lvl="2"/>
            <a:r>
              <a:rPr lang="en-GB" dirty="0" smtClean="0"/>
              <a:t>The El Gamal algorithms </a:t>
            </a:r>
            <a:r>
              <a:rPr lang="en-GB" dirty="0"/>
              <a:t>based on the </a:t>
            </a:r>
            <a:r>
              <a:rPr lang="en-GB" dirty="0" smtClean="0"/>
              <a:t>DLP (Discrete </a:t>
            </a:r>
            <a:r>
              <a:rPr lang="en-GB" dirty="0"/>
              <a:t>L</a:t>
            </a:r>
            <a:r>
              <a:rPr lang="en-GB" dirty="0" smtClean="0"/>
              <a:t>ogarithm Problem)</a:t>
            </a:r>
            <a:endParaRPr lang="en-GB" dirty="0"/>
          </a:p>
          <a:p>
            <a:pPr lvl="1"/>
            <a:r>
              <a:rPr lang="en-GB" dirty="0" smtClean="0"/>
              <a:t>Working in secure </a:t>
            </a:r>
            <a:r>
              <a:rPr lang="en-GB" dirty="0"/>
              <a:t>communication channels for ‘free’</a:t>
            </a:r>
          </a:p>
          <a:p>
            <a:pPr lvl="1"/>
            <a:r>
              <a:rPr lang="en-GB" dirty="0"/>
              <a:t>Detecting eavesdroppers on a </a:t>
            </a:r>
            <a:r>
              <a:rPr lang="en-GB" dirty="0" smtClean="0"/>
              <a:t>communication channel</a:t>
            </a:r>
            <a:endParaRPr lang="en-GB" dirty="0"/>
          </a:p>
          <a:p>
            <a:pPr lvl="1"/>
            <a:r>
              <a:rPr lang="en-GB" dirty="0" smtClean="0"/>
              <a:t>Developing quantum </a:t>
            </a:r>
            <a:r>
              <a:rPr lang="en-GB" dirty="0"/>
              <a:t>based </a:t>
            </a:r>
            <a:r>
              <a:rPr lang="en-GB" dirty="0" smtClean="0"/>
              <a:t>cryptographic schemes</a:t>
            </a:r>
            <a:endParaRPr lang="en-GB" dirty="0"/>
          </a:p>
          <a:p>
            <a:pPr lvl="1"/>
            <a:r>
              <a:rPr lang="en-GB" dirty="0" smtClean="0"/>
              <a:t>Detecting </a:t>
            </a:r>
            <a:r>
              <a:rPr lang="en-GB" dirty="0"/>
              <a:t>intruders </a:t>
            </a:r>
            <a:r>
              <a:rPr lang="en-GB" dirty="0" smtClean="0"/>
              <a:t>within </a:t>
            </a:r>
            <a:r>
              <a:rPr lang="en-GB" dirty="0"/>
              <a:t>a system</a:t>
            </a:r>
          </a:p>
          <a:p>
            <a:pPr lvl="1"/>
            <a:r>
              <a:rPr lang="en-GB" dirty="0" smtClean="0"/>
              <a:t>Developing new insights for a range of different fields</a:t>
            </a:r>
            <a:endParaRPr lang="en-GB" dirty="0"/>
          </a:p>
        </p:txBody>
      </p:sp>
      <p:sp>
        <p:nvSpPr>
          <p:cNvPr id="4" name="Slide Number Placeholder 3"/>
          <p:cNvSpPr>
            <a:spLocks noGrp="1"/>
          </p:cNvSpPr>
          <p:nvPr>
            <p:ph type="sldNum" sz="quarter" idx="12"/>
          </p:nvPr>
        </p:nvSpPr>
        <p:spPr/>
        <p:txBody>
          <a:bodyPr/>
          <a:lstStyle/>
          <a:p>
            <a:fld id="{48F63A3B-78C7-47BE-AE5E-E10140E04643}" type="slidenum">
              <a:rPr lang="en-US" smtClean="0"/>
              <a:t>11</a:t>
            </a:fld>
            <a:endParaRPr lang="en-US"/>
          </a:p>
        </p:txBody>
      </p:sp>
      <p:sp>
        <p:nvSpPr>
          <p:cNvPr id="5" name="Line 5"/>
          <p:cNvSpPr>
            <a:spLocks noChangeShapeType="1"/>
          </p:cNvSpPr>
          <p:nvPr/>
        </p:nvSpPr>
        <p:spPr bwMode="auto">
          <a:xfrm>
            <a:off x="838200" y="1524000"/>
            <a:ext cx="11023600" cy="0"/>
          </a:xfrm>
          <a:prstGeom prst="line">
            <a:avLst/>
          </a:prstGeom>
          <a:noFill/>
          <a:ln w="9525">
            <a:solidFill>
              <a:schemeClr val="tx1"/>
            </a:solidFill>
            <a:round/>
            <a:headEnd/>
            <a:tailEnd/>
          </a:ln>
          <a:effectLst/>
        </p:spPr>
        <p:txBody>
          <a:bodyPr wrap="none" anchor="ctr"/>
          <a:lstStyle/>
          <a:p>
            <a:endParaRPr lang="en-GB"/>
          </a:p>
        </p:txBody>
      </p:sp>
      <p:sp>
        <p:nvSpPr>
          <p:cNvPr id="6" name="Line 5"/>
          <p:cNvSpPr>
            <a:spLocks noChangeShapeType="1"/>
          </p:cNvSpPr>
          <p:nvPr/>
        </p:nvSpPr>
        <p:spPr bwMode="auto">
          <a:xfrm>
            <a:off x="838200" y="6330951"/>
            <a:ext cx="11023600" cy="0"/>
          </a:xfrm>
          <a:prstGeom prst="line">
            <a:avLst/>
          </a:prstGeom>
          <a:noFill/>
          <a:ln w="9525">
            <a:solidFill>
              <a:schemeClr val="tx1"/>
            </a:solidFill>
            <a:round/>
            <a:headEnd/>
            <a:tailEnd/>
          </a:ln>
          <a:effectLst/>
        </p:spPr>
        <p:txBody>
          <a:bodyPr wrap="none" anchor="ctr"/>
          <a:lstStyle/>
          <a:p>
            <a:endParaRPr lang="en-GB"/>
          </a:p>
        </p:txBody>
      </p:sp>
    </p:spTree>
    <p:extLst>
      <p:ext uri="{BB962C8B-B14F-4D97-AF65-F5344CB8AC3E}">
        <p14:creationId xmlns:p14="http://schemas.microsoft.com/office/powerpoint/2010/main" val="541189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en-US"/>
              <a:t>Lecture  - Definition and Motivation</a:t>
            </a:r>
          </a:p>
        </p:txBody>
      </p:sp>
      <p:sp>
        <p:nvSpPr>
          <p:cNvPr id="52226" name="Rectangle 2"/>
          <p:cNvSpPr>
            <a:spLocks noGrp="1" noChangeArrowheads="1"/>
          </p:cNvSpPr>
          <p:nvPr>
            <p:ph type="title"/>
          </p:nvPr>
        </p:nvSpPr>
        <p:spPr>
          <a:xfrm>
            <a:off x="1981200" y="533400"/>
            <a:ext cx="7950200" cy="838200"/>
          </a:xfrm>
        </p:spPr>
        <p:txBody>
          <a:bodyPr/>
          <a:lstStyle/>
          <a:p>
            <a:pPr algn="l"/>
            <a:r>
              <a:rPr lang="en-GB" sz="3200" dirty="0">
                <a:solidFill>
                  <a:srgbClr val="00B0F0"/>
                </a:solidFill>
              </a:rPr>
              <a:t>What is a Quantum Distributed System?</a:t>
            </a:r>
            <a:endParaRPr lang="en-GB" dirty="0">
              <a:solidFill>
                <a:srgbClr val="00B0F0"/>
              </a:solidFill>
            </a:endParaRPr>
          </a:p>
        </p:txBody>
      </p:sp>
      <p:sp>
        <p:nvSpPr>
          <p:cNvPr id="52227" name="Rectangle 3"/>
          <p:cNvSpPr>
            <a:spLocks noGrp="1" noChangeArrowheads="1"/>
          </p:cNvSpPr>
          <p:nvPr>
            <p:ph type="body" idx="1"/>
          </p:nvPr>
        </p:nvSpPr>
        <p:spPr>
          <a:xfrm>
            <a:off x="2133600" y="1371600"/>
            <a:ext cx="8128000" cy="4800600"/>
          </a:xfrm>
        </p:spPr>
        <p:txBody>
          <a:bodyPr>
            <a:normAutofit/>
          </a:bodyPr>
          <a:lstStyle/>
          <a:p>
            <a:pPr>
              <a:lnSpc>
                <a:spcPct val="120000"/>
              </a:lnSpc>
            </a:pPr>
            <a:r>
              <a:rPr lang="en-GB" dirty="0"/>
              <a:t>Harry </a:t>
            </a:r>
            <a:r>
              <a:rPr lang="en-GB" dirty="0" err="1"/>
              <a:t>Buhrman</a:t>
            </a:r>
            <a:r>
              <a:rPr lang="en-GB" dirty="0"/>
              <a:t> and Hein R</a:t>
            </a:r>
            <a:r>
              <a:rPr lang="az-Cyrl-AZ" dirty="0"/>
              <a:t>ӧ</a:t>
            </a:r>
            <a:r>
              <a:rPr lang="en-GB" dirty="0" err="1"/>
              <a:t>hrig</a:t>
            </a:r>
            <a:r>
              <a:rPr lang="en-GB" dirty="0"/>
              <a:t>: </a:t>
            </a:r>
          </a:p>
          <a:p>
            <a:pPr lvl="1">
              <a:lnSpc>
                <a:spcPct val="120000"/>
              </a:lnSpc>
            </a:pPr>
            <a:r>
              <a:rPr lang="en-GB" dirty="0"/>
              <a:t>Under the heading of </a:t>
            </a:r>
            <a:r>
              <a:rPr lang="en-GB" i="1" dirty="0"/>
              <a:t>Applications in Distributed Computing three models of quantum communication are presented:</a:t>
            </a:r>
          </a:p>
          <a:p>
            <a:pPr lvl="2">
              <a:lnSpc>
                <a:spcPct val="120000"/>
              </a:lnSpc>
            </a:pPr>
            <a:r>
              <a:rPr lang="en-GB" i="1" dirty="0"/>
              <a:t>Communication via qubits</a:t>
            </a:r>
          </a:p>
          <a:p>
            <a:pPr lvl="3">
              <a:lnSpc>
                <a:spcPct val="120000"/>
              </a:lnSpc>
            </a:pPr>
            <a:r>
              <a:rPr lang="en-GB" sz="1600" i="1" dirty="0"/>
              <a:t>BB84, B92</a:t>
            </a:r>
          </a:p>
          <a:p>
            <a:pPr lvl="2">
              <a:lnSpc>
                <a:spcPct val="120000"/>
              </a:lnSpc>
            </a:pPr>
            <a:r>
              <a:rPr lang="en-GB" i="1" dirty="0"/>
              <a:t>Parties share EPR pairs but communication is via a classical bit channel</a:t>
            </a:r>
          </a:p>
          <a:p>
            <a:pPr lvl="3">
              <a:lnSpc>
                <a:spcPct val="120000"/>
              </a:lnSpc>
            </a:pPr>
            <a:r>
              <a:rPr lang="en-GB" sz="1600" i="1" dirty="0"/>
              <a:t>Teleportation</a:t>
            </a:r>
          </a:p>
          <a:p>
            <a:pPr lvl="2">
              <a:lnSpc>
                <a:spcPct val="120000"/>
              </a:lnSpc>
            </a:pPr>
            <a:r>
              <a:rPr lang="en-GB" i="1" dirty="0"/>
              <a:t>Parties share EPR pairs and communicate via qubits</a:t>
            </a:r>
          </a:p>
          <a:p>
            <a:pPr lvl="3">
              <a:lnSpc>
                <a:spcPct val="120000"/>
              </a:lnSpc>
            </a:pPr>
            <a:r>
              <a:rPr lang="en-GB" sz="1600" i="1" dirty="0"/>
              <a:t>Entanglement Swapping</a:t>
            </a:r>
          </a:p>
        </p:txBody>
      </p:sp>
      <p:sp>
        <p:nvSpPr>
          <p:cNvPr id="52229" name="Line 5"/>
          <p:cNvSpPr>
            <a:spLocks noChangeShapeType="1"/>
          </p:cNvSpPr>
          <p:nvPr/>
        </p:nvSpPr>
        <p:spPr bwMode="auto">
          <a:xfrm>
            <a:off x="2057400" y="1371600"/>
            <a:ext cx="7924800" cy="0"/>
          </a:xfrm>
          <a:prstGeom prst="line">
            <a:avLst/>
          </a:prstGeom>
          <a:noFill/>
          <a:ln w="9525">
            <a:solidFill>
              <a:schemeClr val="tx1"/>
            </a:solidFill>
            <a:round/>
            <a:headEnd/>
            <a:tailEnd/>
          </a:ln>
          <a:effectLst/>
        </p:spPr>
        <p:txBody>
          <a:bodyPr wrap="none" anchor="ctr"/>
          <a:lstStyle/>
          <a:p>
            <a:endParaRPr lang="en-GB"/>
          </a:p>
        </p:txBody>
      </p:sp>
      <p:sp>
        <p:nvSpPr>
          <p:cNvPr id="52230" name="Line 6"/>
          <p:cNvSpPr>
            <a:spLocks noChangeShapeType="1"/>
          </p:cNvSpPr>
          <p:nvPr/>
        </p:nvSpPr>
        <p:spPr bwMode="auto">
          <a:xfrm>
            <a:off x="2057400" y="6172200"/>
            <a:ext cx="7924800" cy="0"/>
          </a:xfrm>
          <a:prstGeom prst="line">
            <a:avLst/>
          </a:prstGeom>
          <a:noFill/>
          <a:ln w="9525">
            <a:solidFill>
              <a:schemeClr val="tx1"/>
            </a:solidFill>
            <a:round/>
            <a:headEnd/>
            <a:tailEnd/>
          </a:ln>
          <a:effectLst/>
        </p:spPr>
        <p:txBody>
          <a:bodyPr wrap="none" anchor="ctr"/>
          <a:lstStyle/>
          <a:p>
            <a:endParaRPr lang="en-GB"/>
          </a:p>
        </p:txBody>
      </p:sp>
    </p:spTree>
    <p:extLst>
      <p:ext uri="{BB962C8B-B14F-4D97-AF65-F5344CB8AC3E}">
        <p14:creationId xmlns:p14="http://schemas.microsoft.com/office/powerpoint/2010/main" val="39524872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en-US"/>
              <a:t>Lecture  - Definition and Motivation</a:t>
            </a:r>
          </a:p>
        </p:txBody>
      </p:sp>
      <p:sp>
        <p:nvSpPr>
          <p:cNvPr id="52226" name="Rectangle 2"/>
          <p:cNvSpPr>
            <a:spLocks noGrp="1" noChangeArrowheads="1"/>
          </p:cNvSpPr>
          <p:nvPr>
            <p:ph type="title"/>
          </p:nvPr>
        </p:nvSpPr>
        <p:spPr>
          <a:xfrm>
            <a:off x="1981200" y="533400"/>
            <a:ext cx="7950200" cy="838200"/>
          </a:xfrm>
        </p:spPr>
        <p:txBody>
          <a:bodyPr/>
          <a:lstStyle/>
          <a:p>
            <a:pPr algn="l"/>
            <a:r>
              <a:rPr lang="en-GB" sz="3200" dirty="0">
                <a:solidFill>
                  <a:srgbClr val="00B0F0"/>
                </a:solidFill>
              </a:rPr>
              <a:t>What is a Quantum Distributed System?</a:t>
            </a:r>
            <a:endParaRPr lang="en-GB" dirty="0">
              <a:solidFill>
                <a:srgbClr val="00B0F0"/>
              </a:solidFill>
            </a:endParaRPr>
          </a:p>
        </p:txBody>
      </p:sp>
      <p:sp>
        <p:nvSpPr>
          <p:cNvPr id="52227" name="Rectangle 3"/>
          <p:cNvSpPr>
            <a:spLocks noGrp="1" noChangeArrowheads="1"/>
          </p:cNvSpPr>
          <p:nvPr>
            <p:ph type="body" idx="1"/>
          </p:nvPr>
        </p:nvSpPr>
        <p:spPr>
          <a:xfrm>
            <a:off x="2133600" y="1371600"/>
            <a:ext cx="8128000" cy="4800600"/>
          </a:xfrm>
        </p:spPr>
        <p:txBody>
          <a:bodyPr>
            <a:normAutofit/>
          </a:bodyPr>
          <a:lstStyle/>
          <a:p>
            <a:pPr>
              <a:lnSpc>
                <a:spcPct val="120000"/>
              </a:lnSpc>
            </a:pPr>
            <a:r>
              <a:rPr lang="en-GB" dirty="0"/>
              <a:t>Rodney van Meter: </a:t>
            </a:r>
          </a:p>
          <a:p>
            <a:pPr lvl="1">
              <a:lnSpc>
                <a:spcPct val="120000"/>
              </a:lnSpc>
            </a:pPr>
            <a:r>
              <a:rPr lang="en-GB" dirty="0"/>
              <a:t>Quantum Communication is ‘the exchange of quantum states over a distance, generally requiring the support of substantial classical communication’</a:t>
            </a:r>
          </a:p>
          <a:p>
            <a:pPr lvl="1">
              <a:lnSpc>
                <a:spcPct val="120000"/>
              </a:lnSpc>
            </a:pPr>
            <a:r>
              <a:rPr lang="en-GB" i="1" dirty="0"/>
              <a:t>Quantum networks may be described as operating in at least three modes</a:t>
            </a:r>
          </a:p>
          <a:p>
            <a:pPr lvl="2">
              <a:lnSpc>
                <a:spcPct val="120000"/>
              </a:lnSpc>
            </a:pPr>
            <a:r>
              <a:rPr lang="en-GB" i="1" dirty="0"/>
              <a:t>The teleportation of (quantum) states</a:t>
            </a:r>
            <a:endParaRPr lang="en-GB" sz="1600" i="1" dirty="0"/>
          </a:p>
          <a:p>
            <a:pPr lvl="2">
              <a:lnSpc>
                <a:spcPct val="120000"/>
              </a:lnSpc>
            </a:pPr>
            <a:r>
              <a:rPr lang="en-GB" i="1" dirty="0"/>
              <a:t>The teleportation of (quantum) gates</a:t>
            </a:r>
            <a:endParaRPr lang="en-GB" sz="1600" i="1" dirty="0"/>
          </a:p>
          <a:p>
            <a:pPr lvl="2">
              <a:lnSpc>
                <a:spcPct val="120000"/>
              </a:lnSpc>
            </a:pPr>
            <a:r>
              <a:rPr lang="en-GB" i="1" dirty="0"/>
              <a:t>The creation of distributed quantum states</a:t>
            </a:r>
            <a:endParaRPr lang="en-GB" sz="1600" i="1" dirty="0"/>
          </a:p>
        </p:txBody>
      </p:sp>
      <p:sp>
        <p:nvSpPr>
          <p:cNvPr id="52229" name="Line 5"/>
          <p:cNvSpPr>
            <a:spLocks noChangeShapeType="1"/>
          </p:cNvSpPr>
          <p:nvPr/>
        </p:nvSpPr>
        <p:spPr bwMode="auto">
          <a:xfrm>
            <a:off x="2057400" y="1371600"/>
            <a:ext cx="7924800" cy="0"/>
          </a:xfrm>
          <a:prstGeom prst="line">
            <a:avLst/>
          </a:prstGeom>
          <a:noFill/>
          <a:ln w="9525">
            <a:solidFill>
              <a:schemeClr val="tx1"/>
            </a:solidFill>
            <a:round/>
            <a:headEnd/>
            <a:tailEnd/>
          </a:ln>
          <a:effectLst/>
        </p:spPr>
        <p:txBody>
          <a:bodyPr wrap="none" anchor="ctr"/>
          <a:lstStyle/>
          <a:p>
            <a:endParaRPr lang="en-GB"/>
          </a:p>
        </p:txBody>
      </p:sp>
      <p:sp>
        <p:nvSpPr>
          <p:cNvPr id="52230" name="Line 6"/>
          <p:cNvSpPr>
            <a:spLocks noChangeShapeType="1"/>
          </p:cNvSpPr>
          <p:nvPr/>
        </p:nvSpPr>
        <p:spPr bwMode="auto">
          <a:xfrm>
            <a:off x="2057400" y="6172200"/>
            <a:ext cx="7924800" cy="0"/>
          </a:xfrm>
          <a:prstGeom prst="line">
            <a:avLst/>
          </a:prstGeom>
          <a:noFill/>
          <a:ln w="9525">
            <a:solidFill>
              <a:schemeClr val="tx1"/>
            </a:solidFill>
            <a:round/>
            <a:headEnd/>
            <a:tailEnd/>
          </a:ln>
          <a:effectLst/>
        </p:spPr>
        <p:txBody>
          <a:bodyPr wrap="none" anchor="ctr"/>
          <a:lstStyle/>
          <a:p>
            <a:endParaRPr lang="en-GB"/>
          </a:p>
        </p:txBody>
      </p:sp>
    </p:spTree>
    <p:extLst>
      <p:ext uri="{BB962C8B-B14F-4D97-AF65-F5344CB8AC3E}">
        <p14:creationId xmlns:p14="http://schemas.microsoft.com/office/powerpoint/2010/main" val="21270747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en-US"/>
              <a:t>Lecture  - Definition and Motivation</a:t>
            </a:r>
          </a:p>
        </p:txBody>
      </p:sp>
      <p:sp>
        <p:nvSpPr>
          <p:cNvPr id="52226" name="Rectangle 2"/>
          <p:cNvSpPr>
            <a:spLocks noGrp="1" noChangeArrowheads="1"/>
          </p:cNvSpPr>
          <p:nvPr>
            <p:ph type="title"/>
          </p:nvPr>
        </p:nvSpPr>
        <p:spPr>
          <a:xfrm>
            <a:off x="1981200" y="533400"/>
            <a:ext cx="7950200" cy="838200"/>
          </a:xfrm>
        </p:spPr>
        <p:txBody>
          <a:bodyPr/>
          <a:lstStyle/>
          <a:p>
            <a:pPr algn="l"/>
            <a:r>
              <a:rPr lang="en-GB" sz="3200" dirty="0">
                <a:solidFill>
                  <a:srgbClr val="00B0F0"/>
                </a:solidFill>
              </a:rPr>
              <a:t>What is a Quantum Distributed System?</a:t>
            </a:r>
            <a:endParaRPr lang="en-GB" dirty="0">
              <a:solidFill>
                <a:srgbClr val="00B0F0"/>
              </a:solidFill>
            </a:endParaRPr>
          </a:p>
        </p:txBody>
      </p:sp>
      <p:sp>
        <p:nvSpPr>
          <p:cNvPr id="52227" name="Rectangle 3"/>
          <p:cNvSpPr>
            <a:spLocks noGrp="1" noChangeArrowheads="1"/>
          </p:cNvSpPr>
          <p:nvPr>
            <p:ph type="body" idx="1"/>
          </p:nvPr>
        </p:nvSpPr>
        <p:spPr>
          <a:xfrm>
            <a:off x="2133600" y="1371600"/>
            <a:ext cx="8282880" cy="4800600"/>
          </a:xfrm>
        </p:spPr>
        <p:txBody>
          <a:bodyPr>
            <a:normAutofit fontScale="92500" lnSpcReduction="10000"/>
          </a:bodyPr>
          <a:lstStyle/>
          <a:p>
            <a:pPr>
              <a:lnSpc>
                <a:spcPct val="120000"/>
              </a:lnSpc>
            </a:pPr>
            <a:r>
              <a:rPr lang="en-GB" dirty="0"/>
              <a:t>Rodney van Meter: </a:t>
            </a:r>
          </a:p>
          <a:p>
            <a:pPr lvl="1">
              <a:lnSpc>
                <a:spcPct val="120000"/>
              </a:lnSpc>
            </a:pPr>
            <a:r>
              <a:rPr lang="en-GB" dirty="0"/>
              <a:t>To make use of proposed h/w platforms (ion traps, quantum dots, NV diamond) which offer ‘good optical connections … monolithic computation’ needs to be split into ‘pieces for distributed computation’</a:t>
            </a:r>
          </a:p>
          <a:p>
            <a:pPr lvl="1">
              <a:lnSpc>
                <a:spcPct val="120000"/>
              </a:lnSpc>
            </a:pPr>
            <a:r>
              <a:rPr lang="en-GB" dirty="0"/>
              <a:t>Three categories of distributed quantum application:</a:t>
            </a:r>
          </a:p>
          <a:p>
            <a:pPr lvl="2">
              <a:lnSpc>
                <a:spcPct val="120000"/>
              </a:lnSpc>
            </a:pPr>
            <a:r>
              <a:rPr lang="en-GB" dirty="0" smtClean="0"/>
              <a:t>Distributed numeric computation (in which knowledge of input data, algorithms used and output data are unknown by server)</a:t>
            </a:r>
          </a:p>
          <a:p>
            <a:pPr lvl="2">
              <a:lnSpc>
                <a:spcPct val="120000"/>
              </a:lnSpc>
            </a:pPr>
            <a:r>
              <a:rPr lang="en-GB" dirty="0" smtClean="0"/>
              <a:t>Cryptographic functions (include secret key generation, Byzantine agreement and secret sharing)</a:t>
            </a:r>
          </a:p>
          <a:p>
            <a:pPr lvl="2">
              <a:lnSpc>
                <a:spcPct val="120000"/>
              </a:lnSpc>
            </a:pPr>
            <a:r>
              <a:rPr lang="en-GB" dirty="0" smtClean="0"/>
              <a:t>Sensor or cybernetic services (high precision interferometry, clock synchronisation)</a:t>
            </a:r>
            <a:endParaRPr lang="en-GB" dirty="0"/>
          </a:p>
        </p:txBody>
      </p:sp>
      <p:sp>
        <p:nvSpPr>
          <p:cNvPr id="52229" name="Line 5"/>
          <p:cNvSpPr>
            <a:spLocks noChangeShapeType="1"/>
          </p:cNvSpPr>
          <p:nvPr/>
        </p:nvSpPr>
        <p:spPr bwMode="auto">
          <a:xfrm>
            <a:off x="2057400" y="1371600"/>
            <a:ext cx="7924800" cy="0"/>
          </a:xfrm>
          <a:prstGeom prst="line">
            <a:avLst/>
          </a:prstGeom>
          <a:noFill/>
          <a:ln w="9525">
            <a:solidFill>
              <a:schemeClr val="tx1"/>
            </a:solidFill>
            <a:round/>
            <a:headEnd/>
            <a:tailEnd/>
          </a:ln>
          <a:effectLst/>
        </p:spPr>
        <p:txBody>
          <a:bodyPr wrap="none" anchor="ctr"/>
          <a:lstStyle/>
          <a:p>
            <a:endParaRPr lang="en-GB"/>
          </a:p>
        </p:txBody>
      </p:sp>
      <p:sp>
        <p:nvSpPr>
          <p:cNvPr id="52230" name="Line 6"/>
          <p:cNvSpPr>
            <a:spLocks noChangeShapeType="1"/>
          </p:cNvSpPr>
          <p:nvPr/>
        </p:nvSpPr>
        <p:spPr bwMode="auto">
          <a:xfrm>
            <a:off x="2057400" y="6172200"/>
            <a:ext cx="7924800" cy="0"/>
          </a:xfrm>
          <a:prstGeom prst="line">
            <a:avLst/>
          </a:prstGeom>
          <a:noFill/>
          <a:ln w="9525">
            <a:solidFill>
              <a:schemeClr val="tx1"/>
            </a:solidFill>
            <a:round/>
            <a:headEnd/>
            <a:tailEnd/>
          </a:ln>
          <a:effectLst/>
        </p:spPr>
        <p:txBody>
          <a:bodyPr wrap="none" anchor="ctr"/>
          <a:lstStyle/>
          <a:p>
            <a:endParaRPr lang="en-GB"/>
          </a:p>
        </p:txBody>
      </p:sp>
    </p:spTree>
    <p:extLst>
      <p:ext uri="{BB962C8B-B14F-4D97-AF65-F5344CB8AC3E}">
        <p14:creationId xmlns:p14="http://schemas.microsoft.com/office/powerpoint/2010/main" val="18402738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rPr>
              <a:t>Communication via Qubits</a:t>
            </a:r>
            <a:endParaRPr lang="en-GB" dirty="0">
              <a:solidFill>
                <a:srgbClr val="0070C0"/>
              </a:solidFill>
            </a:endParaRPr>
          </a:p>
        </p:txBody>
      </p:sp>
      <p:sp>
        <p:nvSpPr>
          <p:cNvPr id="3" name="Text Placeholder 2"/>
          <p:cNvSpPr>
            <a:spLocks noGrp="1"/>
          </p:cNvSpPr>
          <p:nvPr>
            <p:ph type="body" idx="1"/>
          </p:nvPr>
        </p:nvSpPr>
        <p:spPr/>
        <p:txBody>
          <a:bodyPr/>
          <a:lstStyle/>
          <a:p>
            <a:r>
              <a:rPr lang="en-GB" i="1" dirty="0" smtClean="0"/>
              <a:t>Parties share EPR pairs but communication is via a classical bit channel</a:t>
            </a:r>
          </a:p>
          <a:p>
            <a:endParaRPr lang="en-GB" dirty="0"/>
          </a:p>
        </p:txBody>
      </p:sp>
    </p:spTree>
    <p:extLst>
      <p:ext uri="{BB962C8B-B14F-4D97-AF65-F5344CB8AC3E}">
        <p14:creationId xmlns:p14="http://schemas.microsoft.com/office/powerpoint/2010/main" val="15625567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Teleportation</a:t>
            </a:r>
            <a:endParaRPr lang="en-GB" dirty="0"/>
          </a:p>
        </p:txBody>
      </p:sp>
      <p:sp>
        <p:nvSpPr>
          <p:cNvPr id="3" name="Content Placeholder 2"/>
          <p:cNvSpPr>
            <a:spLocks noGrp="1"/>
          </p:cNvSpPr>
          <p:nvPr>
            <p:ph idx="1"/>
          </p:nvPr>
        </p:nvSpPr>
        <p:spPr>
          <a:xfrm>
            <a:off x="838200" y="1690688"/>
            <a:ext cx="10515600" cy="4710112"/>
          </a:xfrm>
        </p:spPr>
        <p:txBody>
          <a:bodyPr>
            <a:normAutofit/>
          </a:bodyPr>
          <a:lstStyle/>
          <a:p>
            <a:pPr marL="85725" lvl="2" indent="0">
              <a:lnSpc>
                <a:spcPct val="150000"/>
              </a:lnSpc>
              <a:buNone/>
            </a:pPr>
            <a:endParaRPr lang="en-GB" sz="2800" dirty="0"/>
          </a:p>
        </p:txBody>
      </p:sp>
      <p:cxnSp>
        <p:nvCxnSpPr>
          <p:cNvPr id="5" name="Straight Connector 4"/>
          <p:cNvCxnSpPr/>
          <p:nvPr/>
        </p:nvCxnSpPr>
        <p:spPr>
          <a:xfrm>
            <a:off x="1447800" y="2528703"/>
            <a:ext cx="2590800" cy="27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447800" y="3124200"/>
            <a:ext cx="14478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Oval 8"/>
          <p:cNvSpPr/>
          <p:nvPr/>
        </p:nvSpPr>
        <p:spPr>
          <a:xfrm flipV="1">
            <a:off x="2933700" y="2435222"/>
            <a:ext cx="228600" cy="21431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flipV="1">
            <a:off x="2933700" y="3016251"/>
            <a:ext cx="228600" cy="2143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 name="Straight Connector 12"/>
          <p:cNvCxnSpPr>
            <a:stCxn id="11" idx="4"/>
            <a:endCxn id="11" idx="0"/>
          </p:cNvCxnSpPr>
          <p:nvPr/>
        </p:nvCxnSpPr>
        <p:spPr>
          <a:xfrm>
            <a:off x="3048000" y="3016251"/>
            <a:ext cx="0" cy="21431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895600" y="3123407"/>
            <a:ext cx="3048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a:endCxn id="11" idx="0"/>
          </p:cNvCxnSpPr>
          <p:nvPr/>
        </p:nvCxnSpPr>
        <p:spPr>
          <a:xfrm>
            <a:off x="3048000" y="2649535"/>
            <a:ext cx="0" cy="581029"/>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038600" y="2371387"/>
            <a:ext cx="304800" cy="369332"/>
          </a:xfrm>
          <a:prstGeom prst="rect">
            <a:avLst/>
          </a:prstGeom>
          <a:solidFill>
            <a:srgbClr val="FFFF00"/>
          </a:solidFill>
        </p:spPr>
        <p:txBody>
          <a:bodyPr wrap="square" rtlCol="0">
            <a:spAutoFit/>
          </a:bodyPr>
          <a:lstStyle/>
          <a:p>
            <a:r>
              <a:rPr lang="en-GB" dirty="0"/>
              <a:t>H</a:t>
            </a:r>
          </a:p>
        </p:txBody>
      </p:sp>
      <p:cxnSp>
        <p:nvCxnSpPr>
          <p:cNvPr id="23" name="Straight Connector 22"/>
          <p:cNvCxnSpPr/>
          <p:nvPr/>
        </p:nvCxnSpPr>
        <p:spPr>
          <a:xfrm>
            <a:off x="4343400" y="2562731"/>
            <a:ext cx="1591128" cy="26388"/>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860142" y="2378065"/>
            <a:ext cx="1143000" cy="36933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GB" dirty="0"/>
              <a:t>Measure</a:t>
            </a:r>
          </a:p>
        </p:txBody>
      </p:sp>
      <p:sp>
        <p:nvSpPr>
          <p:cNvPr id="25" name="TextBox 24"/>
          <p:cNvSpPr txBox="1"/>
          <p:nvPr/>
        </p:nvSpPr>
        <p:spPr>
          <a:xfrm>
            <a:off x="5860142" y="2831585"/>
            <a:ext cx="1143000" cy="369332"/>
          </a:xfrm>
          <a:prstGeom prst="rect">
            <a:avLst/>
          </a:prstGeom>
          <a:solidFill>
            <a:srgbClr val="FFFF00"/>
          </a:solidFill>
        </p:spPr>
        <p:txBody>
          <a:bodyPr wrap="square" rtlCol="0">
            <a:spAutoFit/>
          </a:bodyPr>
          <a:lstStyle/>
          <a:p>
            <a:r>
              <a:rPr lang="en-GB" dirty="0"/>
              <a:t>Measure</a:t>
            </a:r>
          </a:p>
        </p:txBody>
      </p:sp>
      <p:cxnSp>
        <p:nvCxnSpPr>
          <p:cNvPr id="27" name="Straight Connector 26"/>
          <p:cNvCxnSpPr/>
          <p:nvPr/>
        </p:nvCxnSpPr>
        <p:spPr>
          <a:xfrm>
            <a:off x="1447800" y="3962400"/>
            <a:ext cx="64770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924800" y="3962400"/>
            <a:ext cx="457200" cy="381000"/>
          </a:xfrm>
          <a:prstGeom prst="rect">
            <a:avLst/>
          </a:prstGeom>
          <a:noFill/>
        </p:spPr>
        <p:txBody>
          <a:bodyPr wrap="square" rtlCol="0">
            <a:spAutoFit/>
          </a:bodyPr>
          <a:lstStyle/>
          <a:p>
            <a:endParaRPr lang="en-GB" dirty="0"/>
          </a:p>
        </p:txBody>
      </p:sp>
      <p:sp>
        <p:nvSpPr>
          <p:cNvPr id="30" name="TextBox 29"/>
          <p:cNvSpPr txBox="1"/>
          <p:nvPr/>
        </p:nvSpPr>
        <p:spPr>
          <a:xfrm>
            <a:off x="5867400" y="2435222"/>
            <a:ext cx="1143000" cy="369332"/>
          </a:xfrm>
          <a:prstGeom prst="rect">
            <a:avLst/>
          </a:prstGeom>
          <a:solidFill>
            <a:srgbClr val="FFFF00"/>
          </a:solidFill>
        </p:spPr>
        <p:txBody>
          <a:bodyPr wrap="square" rtlCol="0">
            <a:spAutoFit/>
          </a:bodyPr>
          <a:lstStyle/>
          <a:p>
            <a:r>
              <a:rPr lang="en-GB" dirty="0"/>
              <a:t>Measure</a:t>
            </a:r>
          </a:p>
        </p:txBody>
      </p:sp>
      <p:sp>
        <p:nvSpPr>
          <p:cNvPr id="31" name="TextBox 30"/>
          <p:cNvSpPr txBox="1"/>
          <p:nvPr/>
        </p:nvSpPr>
        <p:spPr>
          <a:xfrm>
            <a:off x="7924800" y="3863226"/>
            <a:ext cx="427430" cy="369332"/>
          </a:xfrm>
          <a:prstGeom prst="rect">
            <a:avLst/>
          </a:prstGeom>
          <a:solidFill>
            <a:srgbClr val="FFFF00"/>
          </a:solidFill>
        </p:spPr>
        <p:txBody>
          <a:bodyPr wrap="square" rtlCol="0">
            <a:spAutoFit/>
          </a:bodyPr>
          <a:lstStyle/>
          <a:p>
            <a:r>
              <a:rPr lang="en-GB" dirty="0" err="1"/>
              <a:t>X</a:t>
            </a:r>
            <a:r>
              <a:rPr lang="en-GB" baseline="30000" dirty="0" err="1"/>
              <a:t>m</a:t>
            </a:r>
            <a:endParaRPr lang="en-GB" dirty="0"/>
          </a:p>
        </p:txBody>
      </p:sp>
      <p:cxnSp>
        <p:nvCxnSpPr>
          <p:cNvPr id="33" name="Straight Connector 32"/>
          <p:cNvCxnSpPr>
            <a:stCxn id="31" idx="3"/>
          </p:cNvCxnSpPr>
          <p:nvPr/>
        </p:nvCxnSpPr>
        <p:spPr>
          <a:xfrm>
            <a:off x="8352230" y="4047892"/>
            <a:ext cx="334570"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8686800" y="3869979"/>
            <a:ext cx="390844" cy="369332"/>
          </a:xfrm>
          <a:prstGeom prst="rect">
            <a:avLst/>
          </a:prstGeom>
          <a:solidFill>
            <a:srgbClr val="FFFF00"/>
          </a:solidFill>
        </p:spPr>
        <p:txBody>
          <a:bodyPr wrap="square" rtlCol="0">
            <a:spAutoFit/>
          </a:bodyPr>
          <a:lstStyle/>
          <a:p>
            <a:r>
              <a:rPr lang="en-GB" dirty="0"/>
              <a:t>Z</a:t>
            </a:r>
            <a:r>
              <a:rPr lang="en-GB" baseline="30000" dirty="0"/>
              <a:t>n</a:t>
            </a:r>
            <a:endParaRPr lang="en-GB" dirty="0"/>
          </a:p>
        </p:txBody>
      </p:sp>
      <p:cxnSp>
        <p:nvCxnSpPr>
          <p:cNvPr id="36" name="Straight Connector 35"/>
          <p:cNvCxnSpPr>
            <a:stCxn id="34" idx="3"/>
          </p:cNvCxnSpPr>
          <p:nvPr/>
        </p:nvCxnSpPr>
        <p:spPr>
          <a:xfrm flipV="1">
            <a:off x="9077644" y="4047893"/>
            <a:ext cx="1209356" cy="6752"/>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25" idx="3"/>
          </p:cNvCxnSpPr>
          <p:nvPr/>
        </p:nvCxnSpPr>
        <p:spPr>
          <a:xfrm>
            <a:off x="7003142" y="3016251"/>
            <a:ext cx="107405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8063952" y="3016251"/>
            <a:ext cx="13248" cy="945356"/>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7003142" y="3123407"/>
            <a:ext cx="92165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949653" y="3123407"/>
            <a:ext cx="0" cy="838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017658" y="2658972"/>
            <a:ext cx="182154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H="1">
            <a:off x="8791482" y="2696714"/>
            <a:ext cx="9616" cy="1211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7010400" y="2740719"/>
            <a:ext cx="1676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696195" y="2747397"/>
            <a:ext cx="0" cy="1215003"/>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59" name="Object 58"/>
          <p:cNvGraphicFramePr>
            <a:graphicFrameLocks noChangeAspect="1"/>
          </p:cNvGraphicFramePr>
          <p:nvPr>
            <p:extLst/>
          </p:nvPr>
        </p:nvGraphicFramePr>
        <p:xfrm>
          <a:off x="856714" y="2294192"/>
          <a:ext cx="496372" cy="496372"/>
        </p:xfrm>
        <a:graphic>
          <a:graphicData uri="http://schemas.openxmlformats.org/presentationml/2006/ole">
            <mc:AlternateContent xmlns:mc="http://schemas.openxmlformats.org/markup-compatibility/2006">
              <mc:Choice xmlns:v="urn:schemas-microsoft-com:vml" Requires="v">
                <p:oleObj spid="_x0000_s1086" name="Equation" r:id="rId3" imgW="253800" imgH="253800" progId="Equation.DSMT4">
                  <p:embed/>
                </p:oleObj>
              </mc:Choice>
              <mc:Fallback>
                <p:oleObj name="Equation" r:id="rId3" imgW="253800" imgH="253800" progId="Equation.DSMT4">
                  <p:embed/>
                  <p:pic>
                    <p:nvPicPr>
                      <p:cNvPr id="0" name=""/>
                      <p:cNvPicPr/>
                      <p:nvPr/>
                    </p:nvPicPr>
                    <p:blipFill>
                      <a:blip r:embed="rId4"/>
                      <a:stretch>
                        <a:fillRect/>
                      </a:stretch>
                    </p:blipFill>
                    <p:spPr>
                      <a:xfrm>
                        <a:off x="856714" y="2294192"/>
                        <a:ext cx="496372" cy="496372"/>
                      </a:xfrm>
                      <a:prstGeom prst="rect">
                        <a:avLst/>
                      </a:prstGeom>
                    </p:spPr>
                  </p:pic>
                </p:oleObj>
              </mc:Fallback>
            </mc:AlternateContent>
          </a:graphicData>
        </a:graphic>
      </p:graphicFrame>
      <p:graphicFrame>
        <p:nvGraphicFramePr>
          <p:cNvPr id="60" name="Object 59"/>
          <p:cNvGraphicFramePr>
            <a:graphicFrameLocks noChangeAspect="1"/>
          </p:cNvGraphicFramePr>
          <p:nvPr>
            <p:extLst/>
          </p:nvPr>
        </p:nvGraphicFramePr>
        <p:xfrm>
          <a:off x="844550" y="3354898"/>
          <a:ext cx="412750" cy="379412"/>
        </p:xfrm>
        <a:graphic>
          <a:graphicData uri="http://schemas.openxmlformats.org/presentationml/2006/ole">
            <mc:AlternateContent xmlns:mc="http://schemas.openxmlformats.org/markup-compatibility/2006">
              <mc:Choice xmlns:v="urn:schemas-microsoft-com:vml" Requires="v">
                <p:oleObj spid="_x0000_s1087" name="Equation" r:id="rId5" imgW="304560" imgH="279360" progId="Equation.DSMT4">
                  <p:embed/>
                </p:oleObj>
              </mc:Choice>
              <mc:Fallback>
                <p:oleObj name="Equation" r:id="rId5" imgW="304560" imgH="279360" progId="Equation.DSMT4">
                  <p:embed/>
                  <p:pic>
                    <p:nvPicPr>
                      <p:cNvPr id="0" name=""/>
                      <p:cNvPicPr/>
                      <p:nvPr/>
                    </p:nvPicPr>
                    <p:blipFill>
                      <a:blip r:embed="rId6"/>
                      <a:stretch>
                        <a:fillRect/>
                      </a:stretch>
                    </p:blipFill>
                    <p:spPr>
                      <a:xfrm>
                        <a:off x="844550" y="3354898"/>
                        <a:ext cx="412750" cy="379412"/>
                      </a:xfrm>
                      <a:prstGeom prst="rect">
                        <a:avLst/>
                      </a:prstGeom>
                    </p:spPr>
                  </p:pic>
                </p:oleObj>
              </mc:Fallback>
            </mc:AlternateContent>
          </a:graphicData>
        </a:graphic>
      </p:graphicFrame>
      <p:sp>
        <p:nvSpPr>
          <p:cNvPr id="61" name="Left Brace 60"/>
          <p:cNvSpPr/>
          <p:nvPr/>
        </p:nvSpPr>
        <p:spPr>
          <a:xfrm>
            <a:off x="1295400" y="3016251"/>
            <a:ext cx="198119" cy="103164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aphicFrame>
        <p:nvGraphicFramePr>
          <p:cNvPr id="62" name="Object 61"/>
          <p:cNvGraphicFramePr>
            <a:graphicFrameLocks noChangeAspect="1"/>
          </p:cNvGraphicFramePr>
          <p:nvPr>
            <p:extLst/>
          </p:nvPr>
        </p:nvGraphicFramePr>
        <p:xfrm>
          <a:off x="1495591" y="2649534"/>
          <a:ext cx="992847" cy="375672"/>
        </p:xfrm>
        <a:graphic>
          <a:graphicData uri="http://schemas.openxmlformats.org/presentationml/2006/ole">
            <mc:AlternateContent xmlns:mc="http://schemas.openxmlformats.org/markup-compatibility/2006">
              <mc:Choice xmlns:v="urn:schemas-microsoft-com:vml" Requires="v">
                <p:oleObj spid="_x0000_s1088" name="Equation" r:id="rId7" imgW="469800" imgH="177480" progId="Equation.DSMT4">
                  <p:embed/>
                </p:oleObj>
              </mc:Choice>
              <mc:Fallback>
                <p:oleObj name="Equation" r:id="rId7" imgW="469800" imgH="177480" progId="Equation.DSMT4">
                  <p:embed/>
                  <p:pic>
                    <p:nvPicPr>
                      <p:cNvPr id="0" name=""/>
                      <p:cNvPicPr/>
                      <p:nvPr/>
                    </p:nvPicPr>
                    <p:blipFill>
                      <a:blip r:embed="rId8"/>
                      <a:stretch>
                        <a:fillRect/>
                      </a:stretch>
                    </p:blipFill>
                    <p:spPr>
                      <a:xfrm>
                        <a:off x="1495591" y="2649534"/>
                        <a:ext cx="992847" cy="375672"/>
                      </a:xfrm>
                      <a:prstGeom prst="rect">
                        <a:avLst/>
                      </a:prstGeom>
                    </p:spPr>
                  </p:pic>
                </p:oleObj>
              </mc:Fallback>
            </mc:AlternateContent>
          </a:graphicData>
        </a:graphic>
      </p:graphicFrame>
      <p:graphicFrame>
        <p:nvGraphicFramePr>
          <p:cNvPr id="63" name="Object 62"/>
          <p:cNvGraphicFramePr>
            <a:graphicFrameLocks noChangeAspect="1"/>
          </p:cNvGraphicFramePr>
          <p:nvPr>
            <p:extLst/>
          </p:nvPr>
        </p:nvGraphicFramePr>
        <p:xfrm>
          <a:off x="1409700" y="4017963"/>
          <a:ext cx="1236663" cy="376237"/>
        </p:xfrm>
        <a:graphic>
          <a:graphicData uri="http://schemas.openxmlformats.org/presentationml/2006/ole">
            <mc:AlternateContent xmlns:mc="http://schemas.openxmlformats.org/markup-compatibility/2006">
              <mc:Choice xmlns:v="urn:schemas-microsoft-com:vml" Requires="v">
                <p:oleObj spid="_x0000_s1089" name="Equation" r:id="rId9" imgW="583920" imgH="177480" progId="Equation.DSMT4">
                  <p:embed/>
                </p:oleObj>
              </mc:Choice>
              <mc:Fallback>
                <p:oleObj name="Equation" r:id="rId9" imgW="583920" imgH="177480" progId="Equation.DSMT4">
                  <p:embed/>
                  <p:pic>
                    <p:nvPicPr>
                      <p:cNvPr id="0" name=""/>
                      <p:cNvPicPr/>
                      <p:nvPr/>
                    </p:nvPicPr>
                    <p:blipFill>
                      <a:blip r:embed="rId10"/>
                      <a:stretch>
                        <a:fillRect/>
                      </a:stretch>
                    </p:blipFill>
                    <p:spPr>
                      <a:xfrm>
                        <a:off x="1409700" y="4017963"/>
                        <a:ext cx="1236663" cy="376237"/>
                      </a:xfrm>
                      <a:prstGeom prst="rect">
                        <a:avLst/>
                      </a:prstGeom>
                    </p:spPr>
                  </p:pic>
                </p:oleObj>
              </mc:Fallback>
            </mc:AlternateContent>
          </a:graphicData>
        </a:graphic>
      </p:graphicFrame>
      <p:graphicFrame>
        <p:nvGraphicFramePr>
          <p:cNvPr id="64" name="Object 63"/>
          <p:cNvGraphicFramePr>
            <a:graphicFrameLocks noChangeAspect="1"/>
          </p:cNvGraphicFramePr>
          <p:nvPr>
            <p:extLst/>
          </p:nvPr>
        </p:nvGraphicFramePr>
        <p:xfrm>
          <a:off x="10370458" y="3609685"/>
          <a:ext cx="496372" cy="496372"/>
        </p:xfrm>
        <a:graphic>
          <a:graphicData uri="http://schemas.openxmlformats.org/presentationml/2006/ole">
            <mc:AlternateContent xmlns:mc="http://schemas.openxmlformats.org/markup-compatibility/2006">
              <mc:Choice xmlns:v="urn:schemas-microsoft-com:vml" Requires="v">
                <p:oleObj spid="_x0000_s1090" name="Equation" r:id="rId11" imgW="253800" imgH="253800" progId="Equation.DSMT4">
                  <p:embed/>
                </p:oleObj>
              </mc:Choice>
              <mc:Fallback>
                <p:oleObj name="Equation" r:id="rId11" imgW="253800" imgH="253800" progId="Equation.DSMT4">
                  <p:embed/>
                  <p:pic>
                    <p:nvPicPr>
                      <p:cNvPr id="0" name=""/>
                      <p:cNvPicPr/>
                      <p:nvPr/>
                    </p:nvPicPr>
                    <p:blipFill>
                      <a:blip r:embed="rId4"/>
                      <a:stretch>
                        <a:fillRect/>
                      </a:stretch>
                    </p:blipFill>
                    <p:spPr>
                      <a:xfrm>
                        <a:off x="10370458" y="3609685"/>
                        <a:ext cx="496372" cy="496372"/>
                      </a:xfrm>
                      <a:prstGeom prst="rect">
                        <a:avLst/>
                      </a:prstGeom>
                    </p:spPr>
                  </p:pic>
                </p:oleObj>
              </mc:Fallback>
            </mc:AlternateContent>
          </a:graphicData>
        </a:graphic>
      </p:graphicFrame>
      <p:sp>
        <p:nvSpPr>
          <p:cNvPr id="4" name="Slide Number Placeholder 3"/>
          <p:cNvSpPr>
            <a:spLocks noGrp="1"/>
          </p:cNvSpPr>
          <p:nvPr>
            <p:ph type="sldNum" sz="quarter" idx="12"/>
          </p:nvPr>
        </p:nvSpPr>
        <p:spPr/>
        <p:txBody>
          <a:bodyPr/>
          <a:lstStyle/>
          <a:p>
            <a:fld id="{48F63A3B-78C7-47BE-AE5E-E10140E04643}" type="slidenum">
              <a:rPr lang="en-US" smtClean="0"/>
              <a:t>16</a:t>
            </a:fld>
            <a:endParaRPr lang="en-US"/>
          </a:p>
        </p:txBody>
      </p:sp>
      <p:sp>
        <p:nvSpPr>
          <p:cNvPr id="55" name="TextBox 54"/>
          <p:cNvSpPr txBox="1"/>
          <p:nvPr/>
        </p:nvSpPr>
        <p:spPr>
          <a:xfrm>
            <a:off x="7079342" y="3150449"/>
            <a:ext cx="384629" cy="276999"/>
          </a:xfrm>
          <a:prstGeom prst="rect">
            <a:avLst/>
          </a:prstGeom>
          <a:noFill/>
        </p:spPr>
        <p:txBody>
          <a:bodyPr wrap="square" rtlCol="0">
            <a:spAutoFit/>
          </a:bodyPr>
          <a:lstStyle/>
          <a:p>
            <a:r>
              <a:rPr lang="en-GB" sz="1200" dirty="0"/>
              <a:t>m</a:t>
            </a:r>
          </a:p>
        </p:txBody>
      </p:sp>
      <p:sp>
        <p:nvSpPr>
          <p:cNvPr id="57" name="TextBox 56"/>
          <p:cNvSpPr txBox="1"/>
          <p:nvPr/>
        </p:nvSpPr>
        <p:spPr>
          <a:xfrm>
            <a:off x="7028914" y="2264232"/>
            <a:ext cx="384629" cy="276999"/>
          </a:xfrm>
          <a:prstGeom prst="rect">
            <a:avLst/>
          </a:prstGeom>
          <a:noFill/>
        </p:spPr>
        <p:txBody>
          <a:bodyPr wrap="square" rtlCol="0">
            <a:spAutoFit/>
          </a:bodyPr>
          <a:lstStyle/>
          <a:p>
            <a:r>
              <a:rPr lang="en-GB" sz="1200" dirty="0"/>
              <a:t>n</a:t>
            </a:r>
          </a:p>
        </p:txBody>
      </p:sp>
      <p:sp>
        <p:nvSpPr>
          <p:cNvPr id="6" name="TextBox 5"/>
          <p:cNvSpPr txBox="1"/>
          <p:nvPr/>
        </p:nvSpPr>
        <p:spPr>
          <a:xfrm>
            <a:off x="1223962" y="5291003"/>
            <a:ext cx="9096209" cy="461665"/>
          </a:xfrm>
          <a:prstGeom prst="rect">
            <a:avLst/>
          </a:prstGeom>
          <a:noFill/>
        </p:spPr>
        <p:txBody>
          <a:bodyPr wrap="square" rtlCol="0">
            <a:spAutoFit/>
          </a:bodyPr>
          <a:lstStyle/>
          <a:p>
            <a:r>
              <a:rPr lang="en-GB" sz="2400" dirty="0" smtClean="0"/>
              <a:t>A gate based circuit for teleporting a state from sender to receiver</a:t>
            </a:r>
            <a:endParaRPr lang="en-GB" sz="2400" dirty="0"/>
          </a:p>
        </p:txBody>
      </p:sp>
    </p:spTree>
    <p:extLst>
      <p:ext uri="{BB962C8B-B14F-4D97-AF65-F5344CB8AC3E}">
        <p14:creationId xmlns:p14="http://schemas.microsoft.com/office/powerpoint/2010/main" val="1793196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Multipartite States</a:t>
            </a:r>
            <a:endParaRPr lang="en-US" dirty="0"/>
          </a:p>
        </p:txBody>
      </p:sp>
      <p:sp>
        <p:nvSpPr>
          <p:cNvPr id="3" name="Text Placeholder 2"/>
          <p:cNvSpPr>
            <a:spLocks noGrp="1"/>
          </p:cNvSpPr>
          <p:nvPr>
            <p:ph idx="1"/>
          </p:nvPr>
        </p:nvSpPr>
        <p:spPr>
          <a:xfrm>
            <a:off x="838200" y="1511905"/>
            <a:ext cx="10515600" cy="4965095"/>
          </a:xfrm>
        </p:spPr>
        <p:txBody>
          <a:bodyPr>
            <a:normAutofit fontScale="92500" lnSpcReduction="10000"/>
          </a:bodyPr>
          <a:lstStyle/>
          <a:p>
            <a:pPr marL="0" indent="0">
              <a:buNone/>
            </a:pPr>
            <a:r>
              <a:rPr lang="en-GB" dirty="0" smtClean="0"/>
              <a:t>For multipartite states we have vectors of the form</a:t>
            </a:r>
          </a:p>
          <a:p>
            <a:pPr marL="0" indent="0">
              <a:buNone/>
            </a:pPr>
            <a:endParaRPr lang="en-GB" dirty="0" smtClean="0"/>
          </a:p>
          <a:p>
            <a:pPr marL="0" indent="0">
              <a:buNone/>
            </a:pPr>
            <a:endParaRPr lang="en-GB" dirty="0" smtClean="0"/>
          </a:p>
          <a:p>
            <a:pPr marL="0" indent="0">
              <a:buNone/>
            </a:pPr>
            <a:r>
              <a:rPr lang="en-GB" dirty="0" smtClean="0"/>
              <a:t>With corresponding density operators</a:t>
            </a:r>
          </a:p>
          <a:p>
            <a:pPr marL="0" indent="0">
              <a:buNone/>
            </a:pPr>
            <a:endParaRPr lang="en-GB" dirty="0"/>
          </a:p>
          <a:p>
            <a:pPr marL="0" indent="0">
              <a:buNone/>
            </a:pPr>
            <a:endParaRPr lang="en-GB" dirty="0" smtClean="0"/>
          </a:p>
          <a:p>
            <a:pPr marL="0" indent="0">
              <a:buNone/>
            </a:pPr>
            <a:r>
              <a:rPr lang="en-GB" dirty="0" smtClean="0"/>
              <a:t>In which</a:t>
            </a:r>
          </a:p>
          <a:p>
            <a:pPr marL="0" indent="0">
              <a:buNone/>
            </a:pPr>
            <a:endParaRPr lang="en-GB" dirty="0"/>
          </a:p>
          <a:p>
            <a:pPr marL="0" indent="0">
              <a:buNone/>
            </a:pPr>
            <a:endParaRPr lang="en-GB" dirty="0" smtClean="0"/>
          </a:p>
          <a:p>
            <a:pPr marL="0" indent="0">
              <a:buNone/>
            </a:pPr>
            <a:r>
              <a:rPr lang="en-GB" dirty="0" smtClean="0"/>
              <a:t>This leads us to the concept of entanglement, a major resource in QIP (Quantum  </a:t>
            </a:r>
            <a:r>
              <a:rPr lang="en-GB" dirty="0"/>
              <a:t>I</a:t>
            </a:r>
            <a:r>
              <a:rPr lang="en-GB" dirty="0" smtClean="0"/>
              <a:t>nformation </a:t>
            </a:r>
            <a:r>
              <a:rPr lang="en-GB" dirty="0"/>
              <a:t>P</a:t>
            </a:r>
            <a:r>
              <a:rPr lang="en-GB" dirty="0" smtClean="0"/>
              <a:t>rocessing) </a:t>
            </a:r>
          </a:p>
          <a:p>
            <a:pPr marL="457200" lvl="1" indent="0">
              <a:buNone/>
            </a:pPr>
            <a:endParaRPr lang="en-GB" dirty="0" smtClean="0"/>
          </a:p>
        </p:txBody>
      </p:sp>
      <p:sp>
        <p:nvSpPr>
          <p:cNvPr id="4" name="Slide Number Placeholder 3"/>
          <p:cNvSpPr>
            <a:spLocks noGrp="1"/>
          </p:cNvSpPr>
          <p:nvPr>
            <p:ph type="sldNum" sz="quarter" idx="12"/>
          </p:nvPr>
        </p:nvSpPr>
        <p:spPr/>
        <p:txBody>
          <a:bodyPr/>
          <a:lstStyle/>
          <a:p>
            <a:fld id="{48F63A3B-78C7-47BE-AE5E-E10140E04643}" type="slidenum">
              <a:rPr lang="en-US" smtClean="0"/>
              <a:t>17</a:t>
            </a:fld>
            <a:endParaRPr lang="en-US"/>
          </a:p>
        </p:txBody>
      </p:sp>
      <p:graphicFrame>
        <p:nvGraphicFramePr>
          <p:cNvPr id="5" name="Object 4"/>
          <p:cNvGraphicFramePr>
            <a:graphicFrameLocks noChangeAspect="1"/>
          </p:cNvGraphicFramePr>
          <p:nvPr>
            <p:extLst/>
          </p:nvPr>
        </p:nvGraphicFramePr>
        <p:xfrm>
          <a:off x="1219200" y="2167033"/>
          <a:ext cx="10734073" cy="582612"/>
        </p:xfrm>
        <a:graphic>
          <a:graphicData uri="http://schemas.openxmlformats.org/presentationml/2006/ole">
            <mc:AlternateContent xmlns:mc="http://schemas.openxmlformats.org/markup-compatibility/2006">
              <mc:Choice xmlns:v="urn:schemas-microsoft-com:vml" Requires="v">
                <p:oleObj spid="_x0000_s2086" name="Equation" r:id="rId4" imgW="4673520" imgH="253800" progId="Equation.DSMT4">
                  <p:embed/>
                </p:oleObj>
              </mc:Choice>
              <mc:Fallback>
                <p:oleObj name="Equation" r:id="rId4" imgW="4673520" imgH="253800" progId="Equation.DSMT4">
                  <p:embed/>
                  <p:pic>
                    <p:nvPicPr>
                      <p:cNvPr id="0" name=""/>
                      <p:cNvPicPr/>
                      <p:nvPr/>
                    </p:nvPicPr>
                    <p:blipFill>
                      <a:blip r:embed="rId5"/>
                      <a:stretch>
                        <a:fillRect/>
                      </a:stretch>
                    </p:blipFill>
                    <p:spPr>
                      <a:xfrm>
                        <a:off x="1219200" y="2167033"/>
                        <a:ext cx="10734073" cy="582612"/>
                      </a:xfrm>
                      <a:prstGeom prst="rect">
                        <a:avLst/>
                      </a:prstGeom>
                    </p:spPr>
                  </p:pic>
                </p:oleObj>
              </mc:Fallback>
            </mc:AlternateContent>
          </a:graphicData>
        </a:graphic>
      </p:graphicFrame>
      <p:graphicFrame>
        <p:nvGraphicFramePr>
          <p:cNvPr id="6" name="Object 5"/>
          <p:cNvGraphicFramePr>
            <a:graphicFrameLocks noChangeAspect="1"/>
          </p:cNvGraphicFramePr>
          <p:nvPr>
            <p:extLst/>
          </p:nvPr>
        </p:nvGraphicFramePr>
        <p:xfrm>
          <a:off x="2057400" y="3410348"/>
          <a:ext cx="7089535" cy="610582"/>
        </p:xfrm>
        <a:graphic>
          <a:graphicData uri="http://schemas.openxmlformats.org/presentationml/2006/ole">
            <mc:AlternateContent xmlns:mc="http://schemas.openxmlformats.org/markup-compatibility/2006">
              <mc:Choice xmlns:v="urn:schemas-microsoft-com:vml" Requires="v">
                <p:oleObj spid="_x0000_s2087" name="Equation" r:id="rId6" imgW="2654280" imgH="228600" progId="Equation.DSMT4">
                  <p:embed/>
                </p:oleObj>
              </mc:Choice>
              <mc:Fallback>
                <p:oleObj name="Equation" r:id="rId6" imgW="2654280" imgH="228600" progId="Equation.DSMT4">
                  <p:embed/>
                  <p:pic>
                    <p:nvPicPr>
                      <p:cNvPr id="0" name=""/>
                      <p:cNvPicPr/>
                      <p:nvPr/>
                    </p:nvPicPr>
                    <p:blipFill>
                      <a:blip r:embed="rId7"/>
                      <a:stretch>
                        <a:fillRect/>
                      </a:stretch>
                    </p:blipFill>
                    <p:spPr>
                      <a:xfrm>
                        <a:off x="2057400" y="3410348"/>
                        <a:ext cx="7089535" cy="610582"/>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2590800" y="4714573"/>
          <a:ext cx="4754562" cy="519112"/>
        </p:xfrm>
        <a:graphic>
          <a:graphicData uri="http://schemas.openxmlformats.org/presentationml/2006/ole">
            <mc:AlternateContent xmlns:mc="http://schemas.openxmlformats.org/markup-compatibility/2006">
              <mc:Choice xmlns:v="urn:schemas-microsoft-com:vml" Requires="v">
                <p:oleObj spid="_x0000_s2088" name="Equation" r:id="rId8" imgW="2323800" imgH="253800" progId="Equation.DSMT4">
                  <p:embed/>
                </p:oleObj>
              </mc:Choice>
              <mc:Fallback>
                <p:oleObj name="Equation" r:id="rId8" imgW="2323800" imgH="253800" progId="Equation.DSMT4">
                  <p:embed/>
                  <p:pic>
                    <p:nvPicPr>
                      <p:cNvPr id="0" name=""/>
                      <p:cNvPicPr/>
                      <p:nvPr/>
                    </p:nvPicPr>
                    <p:blipFill>
                      <a:blip r:embed="rId9"/>
                      <a:stretch>
                        <a:fillRect/>
                      </a:stretch>
                    </p:blipFill>
                    <p:spPr>
                      <a:xfrm>
                        <a:off x="2590800" y="4714573"/>
                        <a:ext cx="4754562" cy="519112"/>
                      </a:xfrm>
                      <a:prstGeom prst="rect">
                        <a:avLst/>
                      </a:prstGeom>
                    </p:spPr>
                  </p:pic>
                </p:oleObj>
              </mc:Fallback>
            </mc:AlternateContent>
          </a:graphicData>
        </a:graphic>
      </p:graphicFrame>
    </p:spTree>
    <p:extLst>
      <p:ext uri="{BB962C8B-B14F-4D97-AF65-F5344CB8AC3E}">
        <p14:creationId xmlns:p14="http://schemas.microsoft.com/office/powerpoint/2010/main" val="29567710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Teleportation</a:t>
            </a:r>
            <a:endParaRPr lang="en-GB" dirty="0"/>
          </a:p>
        </p:txBody>
      </p:sp>
      <p:sp>
        <p:nvSpPr>
          <p:cNvPr id="3" name="Content Placeholder 2"/>
          <p:cNvSpPr>
            <a:spLocks noGrp="1"/>
          </p:cNvSpPr>
          <p:nvPr>
            <p:ph idx="1"/>
          </p:nvPr>
        </p:nvSpPr>
        <p:spPr>
          <a:xfrm>
            <a:off x="838200" y="1690688"/>
            <a:ext cx="10515600" cy="4710112"/>
          </a:xfrm>
        </p:spPr>
        <p:txBody>
          <a:bodyPr>
            <a:normAutofit/>
          </a:bodyPr>
          <a:lstStyle/>
          <a:p>
            <a:pPr marL="85725" lvl="2" indent="0">
              <a:lnSpc>
                <a:spcPct val="150000"/>
              </a:lnSpc>
              <a:buNone/>
            </a:pPr>
            <a:endParaRPr lang="en-GB" sz="2800" dirty="0"/>
          </a:p>
        </p:txBody>
      </p:sp>
      <p:cxnSp>
        <p:nvCxnSpPr>
          <p:cNvPr id="5" name="Straight Connector 4"/>
          <p:cNvCxnSpPr/>
          <p:nvPr/>
        </p:nvCxnSpPr>
        <p:spPr>
          <a:xfrm>
            <a:off x="1447800" y="2528703"/>
            <a:ext cx="2590800" cy="27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447800" y="3124200"/>
            <a:ext cx="14478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Oval 8"/>
          <p:cNvSpPr/>
          <p:nvPr/>
        </p:nvSpPr>
        <p:spPr>
          <a:xfrm flipV="1">
            <a:off x="2933700" y="2435222"/>
            <a:ext cx="228600" cy="21431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flipV="1">
            <a:off x="2933700" y="3016251"/>
            <a:ext cx="228600" cy="2143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 name="Straight Connector 12"/>
          <p:cNvCxnSpPr>
            <a:stCxn id="11" idx="4"/>
            <a:endCxn id="11" idx="0"/>
          </p:cNvCxnSpPr>
          <p:nvPr/>
        </p:nvCxnSpPr>
        <p:spPr>
          <a:xfrm>
            <a:off x="3048000" y="3016251"/>
            <a:ext cx="0" cy="21431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895600" y="3123407"/>
            <a:ext cx="3048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a:endCxn id="11" idx="0"/>
          </p:cNvCxnSpPr>
          <p:nvPr/>
        </p:nvCxnSpPr>
        <p:spPr>
          <a:xfrm>
            <a:off x="3048000" y="2649535"/>
            <a:ext cx="0" cy="581029"/>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038600" y="2371387"/>
            <a:ext cx="304800" cy="369332"/>
          </a:xfrm>
          <a:prstGeom prst="rect">
            <a:avLst/>
          </a:prstGeom>
          <a:solidFill>
            <a:srgbClr val="FFFF00"/>
          </a:solidFill>
        </p:spPr>
        <p:txBody>
          <a:bodyPr wrap="square" rtlCol="0">
            <a:spAutoFit/>
          </a:bodyPr>
          <a:lstStyle/>
          <a:p>
            <a:r>
              <a:rPr lang="en-GB" dirty="0"/>
              <a:t>H</a:t>
            </a:r>
          </a:p>
        </p:txBody>
      </p:sp>
      <p:cxnSp>
        <p:nvCxnSpPr>
          <p:cNvPr id="23" name="Straight Connector 22"/>
          <p:cNvCxnSpPr/>
          <p:nvPr/>
        </p:nvCxnSpPr>
        <p:spPr>
          <a:xfrm>
            <a:off x="4343400" y="2562731"/>
            <a:ext cx="1591128" cy="26388"/>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860142" y="2378065"/>
            <a:ext cx="1143000" cy="36933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GB" dirty="0"/>
              <a:t>Measure</a:t>
            </a:r>
          </a:p>
        </p:txBody>
      </p:sp>
      <p:sp>
        <p:nvSpPr>
          <p:cNvPr id="25" name="TextBox 24"/>
          <p:cNvSpPr txBox="1"/>
          <p:nvPr/>
        </p:nvSpPr>
        <p:spPr>
          <a:xfrm>
            <a:off x="5860142" y="2831585"/>
            <a:ext cx="1143000" cy="369332"/>
          </a:xfrm>
          <a:prstGeom prst="rect">
            <a:avLst/>
          </a:prstGeom>
          <a:solidFill>
            <a:srgbClr val="FFFF00"/>
          </a:solidFill>
        </p:spPr>
        <p:txBody>
          <a:bodyPr wrap="square" rtlCol="0">
            <a:spAutoFit/>
          </a:bodyPr>
          <a:lstStyle/>
          <a:p>
            <a:r>
              <a:rPr lang="en-GB" dirty="0"/>
              <a:t>Measure</a:t>
            </a:r>
          </a:p>
        </p:txBody>
      </p:sp>
      <p:cxnSp>
        <p:nvCxnSpPr>
          <p:cNvPr id="27" name="Straight Connector 26"/>
          <p:cNvCxnSpPr/>
          <p:nvPr/>
        </p:nvCxnSpPr>
        <p:spPr>
          <a:xfrm>
            <a:off x="1447800" y="3962400"/>
            <a:ext cx="64770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924800" y="3962400"/>
            <a:ext cx="457200" cy="381000"/>
          </a:xfrm>
          <a:prstGeom prst="rect">
            <a:avLst/>
          </a:prstGeom>
          <a:noFill/>
        </p:spPr>
        <p:txBody>
          <a:bodyPr wrap="square" rtlCol="0">
            <a:spAutoFit/>
          </a:bodyPr>
          <a:lstStyle/>
          <a:p>
            <a:endParaRPr lang="en-GB" dirty="0"/>
          </a:p>
        </p:txBody>
      </p:sp>
      <p:sp>
        <p:nvSpPr>
          <p:cNvPr id="30" name="TextBox 29"/>
          <p:cNvSpPr txBox="1"/>
          <p:nvPr/>
        </p:nvSpPr>
        <p:spPr>
          <a:xfrm>
            <a:off x="5867400" y="2435222"/>
            <a:ext cx="1143000" cy="369332"/>
          </a:xfrm>
          <a:prstGeom prst="rect">
            <a:avLst/>
          </a:prstGeom>
          <a:solidFill>
            <a:srgbClr val="FFFF00"/>
          </a:solidFill>
        </p:spPr>
        <p:txBody>
          <a:bodyPr wrap="square" rtlCol="0">
            <a:spAutoFit/>
          </a:bodyPr>
          <a:lstStyle/>
          <a:p>
            <a:r>
              <a:rPr lang="en-GB" dirty="0"/>
              <a:t>Measure</a:t>
            </a:r>
          </a:p>
        </p:txBody>
      </p:sp>
      <p:sp>
        <p:nvSpPr>
          <p:cNvPr id="31" name="TextBox 30"/>
          <p:cNvSpPr txBox="1"/>
          <p:nvPr/>
        </p:nvSpPr>
        <p:spPr>
          <a:xfrm>
            <a:off x="7924800" y="3863226"/>
            <a:ext cx="427430" cy="369332"/>
          </a:xfrm>
          <a:prstGeom prst="rect">
            <a:avLst/>
          </a:prstGeom>
          <a:solidFill>
            <a:srgbClr val="FFFF00"/>
          </a:solidFill>
        </p:spPr>
        <p:txBody>
          <a:bodyPr wrap="square" rtlCol="0">
            <a:spAutoFit/>
          </a:bodyPr>
          <a:lstStyle/>
          <a:p>
            <a:r>
              <a:rPr lang="en-GB" dirty="0" err="1"/>
              <a:t>X</a:t>
            </a:r>
            <a:r>
              <a:rPr lang="en-GB" baseline="30000" dirty="0" err="1"/>
              <a:t>m</a:t>
            </a:r>
            <a:endParaRPr lang="en-GB" dirty="0"/>
          </a:p>
        </p:txBody>
      </p:sp>
      <p:cxnSp>
        <p:nvCxnSpPr>
          <p:cNvPr id="33" name="Straight Connector 32"/>
          <p:cNvCxnSpPr>
            <a:stCxn id="31" idx="3"/>
          </p:cNvCxnSpPr>
          <p:nvPr/>
        </p:nvCxnSpPr>
        <p:spPr>
          <a:xfrm>
            <a:off x="8352230" y="4047892"/>
            <a:ext cx="334570"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8686800" y="3869979"/>
            <a:ext cx="390844" cy="369332"/>
          </a:xfrm>
          <a:prstGeom prst="rect">
            <a:avLst/>
          </a:prstGeom>
          <a:solidFill>
            <a:srgbClr val="FFFF00"/>
          </a:solidFill>
        </p:spPr>
        <p:txBody>
          <a:bodyPr wrap="square" rtlCol="0">
            <a:spAutoFit/>
          </a:bodyPr>
          <a:lstStyle/>
          <a:p>
            <a:r>
              <a:rPr lang="en-GB" dirty="0"/>
              <a:t>Z</a:t>
            </a:r>
            <a:r>
              <a:rPr lang="en-GB" baseline="30000" dirty="0"/>
              <a:t>n</a:t>
            </a:r>
            <a:endParaRPr lang="en-GB" dirty="0"/>
          </a:p>
        </p:txBody>
      </p:sp>
      <p:cxnSp>
        <p:nvCxnSpPr>
          <p:cNvPr id="36" name="Straight Connector 35"/>
          <p:cNvCxnSpPr>
            <a:stCxn id="34" idx="3"/>
          </p:cNvCxnSpPr>
          <p:nvPr/>
        </p:nvCxnSpPr>
        <p:spPr>
          <a:xfrm flipV="1">
            <a:off x="9077644" y="4047893"/>
            <a:ext cx="1209356" cy="6752"/>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25" idx="3"/>
          </p:cNvCxnSpPr>
          <p:nvPr/>
        </p:nvCxnSpPr>
        <p:spPr>
          <a:xfrm>
            <a:off x="7003142" y="3016251"/>
            <a:ext cx="107405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8063952" y="3016251"/>
            <a:ext cx="13248" cy="945356"/>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7003142" y="3123407"/>
            <a:ext cx="92165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949653" y="3123407"/>
            <a:ext cx="0" cy="838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017658" y="2658972"/>
            <a:ext cx="182154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H="1">
            <a:off x="8791482" y="2696714"/>
            <a:ext cx="9616" cy="1211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7010400" y="2740719"/>
            <a:ext cx="1676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696195" y="2747397"/>
            <a:ext cx="0" cy="1215003"/>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59" name="Object 58"/>
          <p:cNvGraphicFramePr>
            <a:graphicFrameLocks noChangeAspect="1"/>
          </p:cNvGraphicFramePr>
          <p:nvPr>
            <p:extLst/>
          </p:nvPr>
        </p:nvGraphicFramePr>
        <p:xfrm>
          <a:off x="856714" y="2294192"/>
          <a:ext cx="496372" cy="496372"/>
        </p:xfrm>
        <a:graphic>
          <a:graphicData uri="http://schemas.openxmlformats.org/presentationml/2006/ole">
            <mc:AlternateContent xmlns:mc="http://schemas.openxmlformats.org/markup-compatibility/2006">
              <mc:Choice xmlns:v="urn:schemas-microsoft-com:vml" Requires="v">
                <p:oleObj spid="_x0000_s3134" name="Equation" r:id="rId3" imgW="253800" imgH="253800" progId="Equation.DSMT4">
                  <p:embed/>
                </p:oleObj>
              </mc:Choice>
              <mc:Fallback>
                <p:oleObj name="Equation" r:id="rId3" imgW="253800" imgH="253800" progId="Equation.DSMT4">
                  <p:embed/>
                  <p:pic>
                    <p:nvPicPr>
                      <p:cNvPr id="0" name=""/>
                      <p:cNvPicPr/>
                      <p:nvPr/>
                    </p:nvPicPr>
                    <p:blipFill>
                      <a:blip r:embed="rId4"/>
                      <a:stretch>
                        <a:fillRect/>
                      </a:stretch>
                    </p:blipFill>
                    <p:spPr>
                      <a:xfrm>
                        <a:off x="856714" y="2294192"/>
                        <a:ext cx="496372" cy="496372"/>
                      </a:xfrm>
                      <a:prstGeom prst="rect">
                        <a:avLst/>
                      </a:prstGeom>
                    </p:spPr>
                  </p:pic>
                </p:oleObj>
              </mc:Fallback>
            </mc:AlternateContent>
          </a:graphicData>
        </a:graphic>
      </p:graphicFrame>
      <p:graphicFrame>
        <p:nvGraphicFramePr>
          <p:cNvPr id="60" name="Object 59"/>
          <p:cNvGraphicFramePr>
            <a:graphicFrameLocks noChangeAspect="1"/>
          </p:cNvGraphicFramePr>
          <p:nvPr>
            <p:extLst/>
          </p:nvPr>
        </p:nvGraphicFramePr>
        <p:xfrm>
          <a:off x="844550" y="3354898"/>
          <a:ext cx="412750" cy="379412"/>
        </p:xfrm>
        <a:graphic>
          <a:graphicData uri="http://schemas.openxmlformats.org/presentationml/2006/ole">
            <mc:AlternateContent xmlns:mc="http://schemas.openxmlformats.org/markup-compatibility/2006">
              <mc:Choice xmlns:v="urn:schemas-microsoft-com:vml" Requires="v">
                <p:oleObj spid="_x0000_s3135" name="Equation" r:id="rId5" imgW="304560" imgH="279360" progId="Equation.DSMT4">
                  <p:embed/>
                </p:oleObj>
              </mc:Choice>
              <mc:Fallback>
                <p:oleObj name="Equation" r:id="rId5" imgW="304560" imgH="279360" progId="Equation.DSMT4">
                  <p:embed/>
                  <p:pic>
                    <p:nvPicPr>
                      <p:cNvPr id="0" name=""/>
                      <p:cNvPicPr/>
                      <p:nvPr/>
                    </p:nvPicPr>
                    <p:blipFill>
                      <a:blip r:embed="rId6"/>
                      <a:stretch>
                        <a:fillRect/>
                      </a:stretch>
                    </p:blipFill>
                    <p:spPr>
                      <a:xfrm>
                        <a:off x="844550" y="3354898"/>
                        <a:ext cx="412750" cy="379412"/>
                      </a:xfrm>
                      <a:prstGeom prst="rect">
                        <a:avLst/>
                      </a:prstGeom>
                    </p:spPr>
                  </p:pic>
                </p:oleObj>
              </mc:Fallback>
            </mc:AlternateContent>
          </a:graphicData>
        </a:graphic>
      </p:graphicFrame>
      <p:sp>
        <p:nvSpPr>
          <p:cNvPr id="61" name="Left Brace 60"/>
          <p:cNvSpPr/>
          <p:nvPr/>
        </p:nvSpPr>
        <p:spPr>
          <a:xfrm>
            <a:off x="1295400" y="3016251"/>
            <a:ext cx="198119" cy="103164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aphicFrame>
        <p:nvGraphicFramePr>
          <p:cNvPr id="62" name="Object 61"/>
          <p:cNvGraphicFramePr>
            <a:graphicFrameLocks noChangeAspect="1"/>
          </p:cNvGraphicFramePr>
          <p:nvPr>
            <p:extLst/>
          </p:nvPr>
        </p:nvGraphicFramePr>
        <p:xfrm>
          <a:off x="1495591" y="2649534"/>
          <a:ext cx="992847" cy="375672"/>
        </p:xfrm>
        <a:graphic>
          <a:graphicData uri="http://schemas.openxmlformats.org/presentationml/2006/ole">
            <mc:AlternateContent xmlns:mc="http://schemas.openxmlformats.org/markup-compatibility/2006">
              <mc:Choice xmlns:v="urn:schemas-microsoft-com:vml" Requires="v">
                <p:oleObj spid="_x0000_s3136" name="Equation" r:id="rId7" imgW="469800" imgH="177480" progId="Equation.DSMT4">
                  <p:embed/>
                </p:oleObj>
              </mc:Choice>
              <mc:Fallback>
                <p:oleObj name="Equation" r:id="rId7" imgW="469800" imgH="177480" progId="Equation.DSMT4">
                  <p:embed/>
                  <p:pic>
                    <p:nvPicPr>
                      <p:cNvPr id="0" name=""/>
                      <p:cNvPicPr/>
                      <p:nvPr/>
                    </p:nvPicPr>
                    <p:blipFill>
                      <a:blip r:embed="rId8"/>
                      <a:stretch>
                        <a:fillRect/>
                      </a:stretch>
                    </p:blipFill>
                    <p:spPr>
                      <a:xfrm>
                        <a:off x="1495591" y="2649534"/>
                        <a:ext cx="992847" cy="375672"/>
                      </a:xfrm>
                      <a:prstGeom prst="rect">
                        <a:avLst/>
                      </a:prstGeom>
                    </p:spPr>
                  </p:pic>
                </p:oleObj>
              </mc:Fallback>
            </mc:AlternateContent>
          </a:graphicData>
        </a:graphic>
      </p:graphicFrame>
      <p:graphicFrame>
        <p:nvGraphicFramePr>
          <p:cNvPr id="63" name="Object 62"/>
          <p:cNvGraphicFramePr>
            <a:graphicFrameLocks noChangeAspect="1"/>
          </p:cNvGraphicFramePr>
          <p:nvPr>
            <p:extLst/>
          </p:nvPr>
        </p:nvGraphicFramePr>
        <p:xfrm>
          <a:off x="1409700" y="4017963"/>
          <a:ext cx="1236663" cy="376237"/>
        </p:xfrm>
        <a:graphic>
          <a:graphicData uri="http://schemas.openxmlformats.org/presentationml/2006/ole">
            <mc:AlternateContent xmlns:mc="http://schemas.openxmlformats.org/markup-compatibility/2006">
              <mc:Choice xmlns:v="urn:schemas-microsoft-com:vml" Requires="v">
                <p:oleObj spid="_x0000_s3137" name="Equation" r:id="rId9" imgW="583920" imgH="177480" progId="Equation.DSMT4">
                  <p:embed/>
                </p:oleObj>
              </mc:Choice>
              <mc:Fallback>
                <p:oleObj name="Equation" r:id="rId9" imgW="583920" imgH="177480" progId="Equation.DSMT4">
                  <p:embed/>
                  <p:pic>
                    <p:nvPicPr>
                      <p:cNvPr id="0" name=""/>
                      <p:cNvPicPr/>
                      <p:nvPr/>
                    </p:nvPicPr>
                    <p:blipFill>
                      <a:blip r:embed="rId10"/>
                      <a:stretch>
                        <a:fillRect/>
                      </a:stretch>
                    </p:blipFill>
                    <p:spPr>
                      <a:xfrm>
                        <a:off x="1409700" y="4017963"/>
                        <a:ext cx="1236663" cy="376237"/>
                      </a:xfrm>
                      <a:prstGeom prst="rect">
                        <a:avLst/>
                      </a:prstGeom>
                    </p:spPr>
                  </p:pic>
                </p:oleObj>
              </mc:Fallback>
            </mc:AlternateContent>
          </a:graphicData>
        </a:graphic>
      </p:graphicFrame>
      <p:graphicFrame>
        <p:nvGraphicFramePr>
          <p:cNvPr id="64" name="Object 63"/>
          <p:cNvGraphicFramePr>
            <a:graphicFrameLocks noChangeAspect="1"/>
          </p:cNvGraphicFramePr>
          <p:nvPr>
            <p:extLst/>
          </p:nvPr>
        </p:nvGraphicFramePr>
        <p:xfrm>
          <a:off x="10370458" y="3609685"/>
          <a:ext cx="496372" cy="496372"/>
        </p:xfrm>
        <a:graphic>
          <a:graphicData uri="http://schemas.openxmlformats.org/presentationml/2006/ole">
            <mc:AlternateContent xmlns:mc="http://schemas.openxmlformats.org/markup-compatibility/2006">
              <mc:Choice xmlns:v="urn:schemas-microsoft-com:vml" Requires="v">
                <p:oleObj spid="_x0000_s3138" name="Equation" r:id="rId11" imgW="253800" imgH="253800" progId="Equation.DSMT4">
                  <p:embed/>
                </p:oleObj>
              </mc:Choice>
              <mc:Fallback>
                <p:oleObj name="Equation" r:id="rId11" imgW="253800" imgH="253800" progId="Equation.DSMT4">
                  <p:embed/>
                  <p:pic>
                    <p:nvPicPr>
                      <p:cNvPr id="0" name=""/>
                      <p:cNvPicPr/>
                      <p:nvPr/>
                    </p:nvPicPr>
                    <p:blipFill>
                      <a:blip r:embed="rId4"/>
                      <a:stretch>
                        <a:fillRect/>
                      </a:stretch>
                    </p:blipFill>
                    <p:spPr>
                      <a:xfrm>
                        <a:off x="10370458" y="3609685"/>
                        <a:ext cx="496372" cy="496372"/>
                      </a:xfrm>
                      <a:prstGeom prst="rect">
                        <a:avLst/>
                      </a:prstGeom>
                    </p:spPr>
                  </p:pic>
                </p:oleObj>
              </mc:Fallback>
            </mc:AlternateContent>
          </a:graphicData>
        </a:graphic>
      </p:graphicFrame>
      <p:sp>
        <p:nvSpPr>
          <p:cNvPr id="4" name="Slide Number Placeholder 3"/>
          <p:cNvSpPr>
            <a:spLocks noGrp="1"/>
          </p:cNvSpPr>
          <p:nvPr>
            <p:ph type="sldNum" sz="quarter" idx="12"/>
          </p:nvPr>
        </p:nvSpPr>
        <p:spPr/>
        <p:txBody>
          <a:bodyPr/>
          <a:lstStyle/>
          <a:p>
            <a:fld id="{48F63A3B-78C7-47BE-AE5E-E10140E04643}" type="slidenum">
              <a:rPr lang="en-US" smtClean="0"/>
              <a:t>18</a:t>
            </a:fld>
            <a:endParaRPr lang="en-US"/>
          </a:p>
        </p:txBody>
      </p:sp>
      <p:sp>
        <p:nvSpPr>
          <p:cNvPr id="55" name="TextBox 54"/>
          <p:cNvSpPr txBox="1"/>
          <p:nvPr/>
        </p:nvSpPr>
        <p:spPr>
          <a:xfrm>
            <a:off x="7079342" y="3150449"/>
            <a:ext cx="384629" cy="276999"/>
          </a:xfrm>
          <a:prstGeom prst="rect">
            <a:avLst/>
          </a:prstGeom>
          <a:noFill/>
        </p:spPr>
        <p:txBody>
          <a:bodyPr wrap="square" rtlCol="0">
            <a:spAutoFit/>
          </a:bodyPr>
          <a:lstStyle/>
          <a:p>
            <a:r>
              <a:rPr lang="en-GB" sz="1200" dirty="0"/>
              <a:t>m</a:t>
            </a:r>
          </a:p>
        </p:txBody>
      </p:sp>
      <p:sp>
        <p:nvSpPr>
          <p:cNvPr id="57" name="TextBox 56"/>
          <p:cNvSpPr txBox="1"/>
          <p:nvPr/>
        </p:nvSpPr>
        <p:spPr>
          <a:xfrm>
            <a:off x="7028914" y="2264232"/>
            <a:ext cx="384629" cy="276999"/>
          </a:xfrm>
          <a:prstGeom prst="rect">
            <a:avLst/>
          </a:prstGeom>
          <a:noFill/>
        </p:spPr>
        <p:txBody>
          <a:bodyPr wrap="square" rtlCol="0">
            <a:spAutoFit/>
          </a:bodyPr>
          <a:lstStyle/>
          <a:p>
            <a:r>
              <a:rPr lang="en-GB" sz="1200" dirty="0"/>
              <a:t>n</a:t>
            </a:r>
          </a:p>
        </p:txBody>
      </p:sp>
      <p:sp>
        <p:nvSpPr>
          <p:cNvPr id="6" name="TextBox 5"/>
          <p:cNvSpPr txBox="1"/>
          <p:nvPr/>
        </p:nvSpPr>
        <p:spPr>
          <a:xfrm>
            <a:off x="1223962" y="5291003"/>
            <a:ext cx="9096209" cy="461665"/>
          </a:xfrm>
          <a:prstGeom prst="rect">
            <a:avLst/>
          </a:prstGeom>
          <a:noFill/>
        </p:spPr>
        <p:txBody>
          <a:bodyPr wrap="square" rtlCol="0">
            <a:spAutoFit/>
          </a:bodyPr>
          <a:lstStyle/>
          <a:p>
            <a:r>
              <a:rPr lang="en-GB" sz="2400" dirty="0" smtClean="0"/>
              <a:t>A gate based circuit for teleporting a state from sender to receiver</a:t>
            </a:r>
            <a:endParaRPr lang="en-GB" sz="2400" dirty="0"/>
          </a:p>
        </p:txBody>
      </p:sp>
    </p:spTree>
    <p:extLst>
      <p:ext uri="{BB962C8B-B14F-4D97-AF65-F5344CB8AC3E}">
        <p14:creationId xmlns:p14="http://schemas.microsoft.com/office/powerpoint/2010/main" val="12980427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rPr>
              <a:t>Entangled States – Major Resource</a:t>
            </a:r>
            <a:endParaRPr lang="en-GB" dirty="0">
              <a:solidFill>
                <a:srgbClr val="0070C0"/>
              </a:solidFill>
            </a:endParaRPr>
          </a:p>
        </p:txBody>
      </p:sp>
      <p:sp>
        <p:nvSpPr>
          <p:cNvPr id="3" name="Content Placeholder 2"/>
          <p:cNvSpPr>
            <a:spLocks noGrp="1"/>
          </p:cNvSpPr>
          <p:nvPr>
            <p:ph idx="1"/>
          </p:nvPr>
        </p:nvSpPr>
        <p:spPr>
          <a:xfrm>
            <a:off x="838200" y="1295400"/>
            <a:ext cx="10972800" cy="5334000"/>
          </a:xfrm>
        </p:spPr>
        <p:txBody>
          <a:bodyPr>
            <a:normAutofit fontScale="85000" lnSpcReduction="10000"/>
          </a:bodyPr>
          <a:lstStyle/>
          <a:p>
            <a:pPr marL="457200" lvl="1" indent="0">
              <a:lnSpc>
                <a:spcPct val="150000"/>
              </a:lnSpc>
              <a:buNone/>
            </a:pPr>
            <a:r>
              <a:rPr lang="en-GB" sz="3200" dirty="0" smtClean="0"/>
              <a:t>Two fundamental views</a:t>
            </a:r>
            <a:endParaRPr lang="en-GB" sz="3200" dirty="0"/>
          </a:p>
          <a:p>
            <a:pPr lvl="1">
              <a:lnSpc>
                <a:spcPct val="150000"/>
              </a:lnSpc>
            </a:pPr>
            <a:r>
              <a:rPr lang="en-GB" sz="3200" dirty="0"/>
              <a:t>Algebraically no common </a:t>
            </a:r>
            <a:r>
              <a:rPr lang="en-GB" sz="3200" dirty="0" smtClean="0"/>
              <a:t>vector factors</a:t>
            </a:r>
            <a:r>
              <a:rPr lang="en-GB" sz="3200" dirty="0"/>
              <a:t>, irreducible, prime </a:t>
            </a:r>
            <a:r>
              <a:rPr lang="en-GB" sz="3200" dirty="0" smtClean="0"/>
              <a:t>states</a:t>
            </a:r>
          </a:p>
          <a:p>
            <a:pPr lvl="1">
              <a:lnSpc>
                <a:spcPct val="150000"/>
              </a:lnSpc>
            </a:pPr>
            <a:r>
              <a:rPr lang="en-GB" sz="3200" dirty="0"/>
              <a:t>Correlation View – Entangled photons are seen to be correlated or anti-correlated </a:t>
            </a:r>
            <a:r>
              <a:rPr lang="en-GB" sz="3200" dirty="0" smtClean="0"/>
              <a:t>(both </a:t>
            </a:r>
            <a:r>
              <a:rPr lang="en-GB" sz="3200" dirty="0"/>
              <a:t>spin up or both spin down as opposed to one spin up and the other spin down</a:t>
            </a:r>
            <a:r>
              <a:rPr lang="en-GB" sz="3200" dirty="0" smtClean="0"/>
              <a:t>)</a:t>
            </a:r>
            <a:endParaRPr lang="en-GB" sz="3200" dirty="0"/>
          </a:p>
          <a:p>
            <a:pPr lvl="1">
              <a:lnSpc>
                <a:spcPct val="150000"/>
              </a:lnSpc>
            </a:pPr>
            <a:r>
              <a:rPr lang="en-GB" sz="3200" dirty="0"/>
              <a:t>Examples:</a:t>
            </a:r>
          </a:p>
          <a:p>
            <a:pPr lvl="2">
              <a:lnSpc>
                <a:spcPct val="150000"/>
              </a:lnSpc>
            </a:pPr>
            <a:r>
              <a:rPr lang="en-GB" sz="2800" dirty="0"/>
              <a:t>Bell </a:t>
            </a:r>
            <a:r>
              <a:rPr lang="en-GB" sz="2800" dirty="0" smtClean="0"/>
              <a:t>states, GHZ states, W states</a:t>
            </a:r>
          </a:p>
          <a:p>
            <a:pPr lvl="1">
              <a:lnSpc>
                <a:spcPct val="150000"/>
              </a:lnSpc>
            </a:pPr>
            <a:r>
              <a:rPr lang="en-GB" sz="3200" dirty="0" smtClean="0"/>
              <a:t>Partial entanglement for subsystems of a general system also used</a:t>
            </a:r>
            <a:endParaRPr lang="en-GB" sz="3200" dirty="0"/>
          </a:p>
          <a:p>
            <a:pPr lvl="1">
              <a:lnSpc>
                <a:spcPct val="150000"/>
              </a:lnSpc>
            </a:pPr>
            <a:endParaRPr lang="en-GB" sz="3200" dirty="0"/>
          </a:p>
        </p:txBody>
      </p:sp>
      <p:sp>
        <p:nvSpPr>
          <p:cNvPr id="4" name="Slide Number Placeholder 3"/>
          <p:cNvSpPr>
            <a:spLocks noGrp="1"/>
          </p:cNvSpPr>
          <p:nvPr>
            <p:ph type="sldNum" sz="quarter" idx="12"/>
          </p:nvPr>
        </p:nvSpPr>
        <p:spPr/>
        <p:txBody>
          <a:bodyPr/>
          <a:lstStyle/>
          <a:p>
            <a:fld id="{48F63A3B-78C7-47BE-AE5E-E10140E04643}" type="slidenum">
              <a:rPr lang="en-US" smtClean="0"/>
              <a:t>19</a:t>
            </a:fld>
            <a:endParaRPr lang="en-US" dirty="0"/>
          </a:p>
        </p:txBody>
      </p:sp>
      <p:graphicFrame>
        <p:nvGraphicFramePr>
          <p:cNvPr id="5" name="Object 4"/>
          <p:cNvGraphicFramePr>
            <a:graphicFrameLocks noChangeAspect="1"/>
          </p:cNvGraphicFramePr>
          <p:nvPr>
            <p:extLst/>
          </p:nvPr>
        </p:nvGraphicFramePr>
        <p:xfrm>
          <a:off x="7562850" y="4343400"/>
          <a:ext cx="2971800" cy="875619"/>
        </p:xfrm>
        <a:graphic>
          <a:graphicData uri="http://schemas.openxmlformats.org/presentationml/2006/ole">
            <mc:AlternateContent xmlns:mc="http://schemas.openxmlformats.org/markup-compatibility/2006">
              <mc:Choice xmlns:v="urn:schemas-microsoft-com:vml" Requires="v">
                <p:oleObj spid="_x0000_s4110" name="Equation" r:id="rId3" imgW="1422360" imgH="419040" progId="Equation.DSMT4">
                  <p:embed/>
                </p:oleObj>
              </mc:Choice>
              <mc:Fallback>
                <p:oleObj name="Equation" r:id="rId3" imgW="1422360" imgH="419040" progId="Equation.DSMT4">
                  <p:embed/>
                  <p:pic>
                    <p:nvPicPr>
                      <p:cNvPr id="0" name=""/>
                      <p:cNvPicPr/>
                      <p:nvPr/>
                    </p:nvPicPr>
                    <p:blipFill>
                      <a:blip r:embed="rId4"/>
                      <a:stretch>
                        <a:fillRect/>
                      </a:stretch>
                    </p:blipFill>
                    <p:spPr>
                      <a:xfrm>
                        <a:off x="7562850" y="4343400"/>
                        <a:ext cx="2971800" cy="875619"/>
                      </a:xfrm>
                      <a:prstGeom prst="rect">
                        <a:avLst/>
                      </a:prstGeom>
                    </p:spPr>
                  </p:pic>
                </p:oleObj>
              </mc:Fallback>
            </mc:AlternateContent>
          </a:graphicData>
        </a:graphic>
      </p:graphicFrame>
    </p:spTree>
    <p:extLst>
      <p:ext uri="{BB962C8B-B14F-4D97-AF65-F5344CB8AC3E}">
        <p14:creationId xmlns:p14="http://schemas.microsoft.com/office/powerpoint/2010/main" val="4080634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lvl="2"/>
            <a:r>
              <a:rPr lang="en-GB" sz="2800" dirty="0" smtClean="0"/>
              <a:t>Communication Channels</a:t>
            </a:r>
            <a:endParaRPr lang="en-GB" sz="2800" dirty="0"/>
          </a:p>
        </p:txBody>
      </p:sp>
      <p:sp>
        <p:nvSpPr>
          <p:cNvPr id="3" name="Text Placeholder 2"/>
          <p:cNvSpPr>
            <a:spLocks noGrp="1"/>
          </p:cNvSpPr>
          <p:nvPr>
            <p:ph type="body" idx="1"/>
          </p:nvPr>
        </p:nvSpPr>
        <p:spPr/>
        <p:txBody>
          <a:bodyPr/>
          <a:lstStyle/>
          <a:p>
            <a:pPr lvl="2"/>
            <a:endParaRPr lang="en-GB" sz="2800" dirty="0"/>
          </a:p>
        </p:txBody>
      </p:sp>
    </p:spTree>
    <p:extLst>
      <p:ext uri="{BB962C8B-B14F-4D97-AF65-F5344CB8AC3E}">
        <p14:creationId xmlns:p14="http://schemas.microsoft.com/office/powerpoint/2010/main" val="39759811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Gate Based</a:t>
            </a:r>
            <a:endParaRPr lang="en-US" dirty="0"/>
          </a:p>
        </p:txBody>
      </p:sp>
      <p:sp>
        <p:nvSpPr>
          <p:cNvPr id="3" name="Text Placeholder 2"/>
          <p:cNvSpPr>
            <a:spLocks noGrp="1"/>
          </p:cNvSpPr>
          <p:nvPr>
            <p:ph idx="1"/>
          </p:nvPr>
        </p:nvSpPr>
        <p:spPr/>
        <p:txBody>
          <a:bodyPr/>
          <a:lstStyle/>
          <a:p>
            <a:r>
              <a:rPr lang="en-GB" dirty="0" smtClean="0"/>
              <a:t>A gate based quantum circuit is one in which a </a:t>
            </a:r>
            <a:r>
              <a:rPr lang="en-GB" dirty="0"/>
              <a:t>series of unitary </a:t>
            </a:r>
            <a:r>
              <a:rPr lang="en-GB" dirty="0" smtClean="0"/>
              <a:t>(self inverse) operators (matrices) are </a:t>
            </a:r>
            <a:r>
              <a:rPr lang="en-GB" dirty="0"/>
              <a:t>applied and possibly followed by a final measurement to obtain a classical </a:t>
            </a:r>
            <a:r>
              <a:rPr lang="en-GB" dirty="0" smtClean="0"/>
              <a:t>outcome</a:t>
            </a:r>
          </a:p>
          <a:p>
            <a:r>
              <a:rPr lang="en-GB" dirty="0" smtClean="0"/>
              <a:t>The unitary operators can, for example, involve the Pauli gates, the Hadamard, CNOT, Phase gates, …</a:t>
            </a:r>
            <a:endParaRPr lang="en-GB" dirty="0"/>
          </a:p>
          <a:p>
            <a:r>
              <a:rPr lang="en-GB" dirty="0"/>
              <a:t>Examples </a:t>
            </a:r>
          </a:p>
          <a:p>
            <a:pPr lvl="1"/>
            <a:r>
              <a:rPr lang="en-GB" dirty="0"/>
              <a:t>generating Bell states</a:t>
            </a:r>
          </a:p>
          <a:p>
            <a:pPr lvl="1"/>
            <a:r>
              <a:rPr lang="en-GB" dirty="0"/>
              <a:t>Teleportation</a:t>
            </a:r>
          </a:p>
        </p:txBody>
      </p:sp>
      <p:sp>
        <p:nvSpPr>
          <p:cNvPr id="4" name="Slide Number Placeholder 3"/>
          <p:cNvSpPr>
            <a:spLocks noGrp="1"/>
          </p:cNvSpPr>
          <p:nvPr>
            <p:ph type="sldNum" sz="quarter" idx="12"/>
          </p:nvPr>
        </p:nvSpPr>
        <p:spPr/>
        <p:txBody>
          <a:bodyPr/>
          <a:lstStyle/>
          <a:p>
            <a:fld id="{48F63A3B-78C7-47BE-AE5E-E10140E04643}" type="slidenum">
              <a:rPr lang="en-US" smtClean="0"/>
              <a:t>20</a:t>
            </a:fld>
            <a:endParaRPr lang="en-US" dirty="0"/>
          </a:p>
        </p:txBody>
      </p:sp>
      <p:cxnSp>
        <p:nvCxnSpPr>
          <p:cNvPr id="6" name="Straight Connector 5"/>
          <p:cNvCxnSpPr/>
          <p:nvPr/>
        </p:nvCxnSpPr>
        <p:spPr>
          <a:xfrm>
            <a:off x="7086600" y="4495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9" idx="3"/>
          </p:cNvCxnSpPr>
          <p:nvPr/>
        </p:nvCxnSpPr>
        <p:spPr>
          <a:xfrm>
            <a:off x="7086600" y="5286375"/>
            <a:ext cx="12954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629400" y="4267200"/>
            <a:ext cx="457200" cy="369332"/>
          </a:xfrm>
          <a:prstGeom prst="rect">
            <a:avLst/>
          </a:prstGeom>
          <a:solidFill>
            <a:srgbClr val="FFFF00"/>
          </a:solidFill>
          <a:ln>
            <a:solidFill>
              <a:schemeClr val="tx1"/>
            </a:solidFill>
          </a:ln>
        </p:spPr>
        <p:txBody>
          <a:bodyPr wrap="square" rtlCol="0">
            <a:spAutoFit/>
          </a:bodyPr>
          <a:lstStyle/>
          <a:p>
            <a:r>
              <a:rPr lang="en-GB" dirty="0" smtClean="0"/>
              <a:t> H</a:t>
            </a:r>
            <a:endParaRPr lang="en-GB" dirty="0"/>
          </a:p>
        </p:txBody>
      </p:sp>
      <p:sp>
        <p:nvSpPr>
          <p:cNvPr id="9" name="TextBox 8"/>
          <p:cNvSpPr txBox="1"/>
          <p:nvPr/>
        </p:nvSpPr>
        <p:spPr>
          <a:xfrm>
            <a:off x="6629400" y="5101709"/>
            <a:ext cx="457200" cy="369332"/>
          </a:xfrm>
          <a:prstGeom prst="rect">
            <a:avLst/>
          </a:prstGeom>
          <a:solidFill>
            <a:srgbClr val="FFFF00"/>
          </a:solidFill>
          <a:ln>
            <a:solidFill>
              <a:schemeClr val="tx1"/>
            </a:solidFill>
          </a:ln>
        </p:spPr>
        <p:txBody>
          <a:bodyPr wrap="square" rtlCol="0">
            <a:spAutoFit/>
          </a:bodyPr>
          <a:lstStyle/>
          <a:p>
            <a:r>
              <a:rPr lang="en-GB" dirty="0" smtClean="0"/>
              <a:t>  I</a:t>
            </a:r>
            <a:endParaRPr lang="en-GB" dirty="0"/>
          </a:p>
        </p:txBody>
      </p:sp>
      <p:cxnSp>
        <p:nvCxnSpPr>
          <p:cNvPr id="15" name="Straight Connector 14"/>
          <p:cNvCxnSpPr/>
          <p:nvPr/>
        </p:nvCxnSpPr>
        <p:spPr>
          <a:xfrm>
            <a:off x="5334000" y="4471987"/>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334000" y="5300662"/>
            <a:ext cx="1295400"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8382000" y="4284999"/>
            <a:ext cx="876300" cy="1138773"/>
          </a:xfrm>
          <a:prstGeom prst="rect">
            <a:avLst/>
          </a:prstGeom>
          <a:solidFill>
            <a:srgbClr val="FFFF00"/>
          </a:solidFill>
          <a:ln>
            <a:solidFill>
              <a:schemeClr val="tx1"/>
            </a:solidFill>
          </a:ln>
        </p:spPr>
        <p:txBody>
          <a:bodyPr wrap="square" rtlCol="0">
            <a:spAutoFit/>
          </a:bodyPr>
          <a:lstStyle/>
          <a:p>
            <a:r>
              <a:rPr lang="en-GB" dirty="0" smtClean="0"/>
              <a:t> </a:t>
            </a:r>
          </a:p>
          <a:p>
            <a:endParaRPr lang="en-GB" sz="1200" dirty="0" smtClean="0"/>
          </a:p>
          <a:p>
            <a:r>
              <a:rPr lang="en-GB" dirty="0" smtClean="0"/>
              <a:t> CNOT</a:t>
            </a:r>
          </a:p>
          <a:p>
            <a:endParaRPr lang="en-GB" dirty="0"/>
          </a:p>
        </p:txBody>
      </p:sp>
      <p:cxnSp>
        <p:nvCxnSpPr>
          <p:cNvPr id="18" name="Straight Connector 17"/>
          <p:cNvCxnSpPr/>
          <p:nvPr/>
        </p:nvCxnSpPr>
        <p:spPr>
          <a:xfrm>
            <a:off x="9258300" y="4859147"/>
            <a:ext cx="129540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9" name="Object 18"/>
          <p:cNvGraphicFramePr>
            <a:graphicFrameLocks noChangeAspect="1"/>
          </p:cNvGraphicFramePr>
          <p:nvPr>
            <p:extLst/>
          </p:nvPr>
        </p:nvGraphicFramePr>
        <p:xfrm>
          <a:off x="4913313" y="4211598"/>
          <a:ext cx="323850" cy="461962"/>
        </p:xfrm>
        <a:graphic>
          <a:graphicData uri="http://schemas.openxmlformats.org/presentationml/2006/ole">
            <mc:AlternateContent xmlns:mc="http://schemas.openxmlformats.org/markup-compatibility/2006">
              <mc:Choice xmlns:v="urn:schemas-microsoft-com:vml" Requires="v">
                <p:oleObj spid="_x0000_s5182" name="Equation" r:id="rId4" imgW="177480" imgH="253800" progId="Equation.DSMT4">
                  <p:embed/>
                </p:oleObj>
              </mc:Choice>
              <mc:Fallback>
                <p:oleObj name="Equation" r:id="rId4" imgW="177480" imgH="253800" progId="Equation.DSMT4">
                  <p:embed/>
                  <p:pic>
                    <p:nvPicPr>
                      <p:cNvPr id="0" name=""/>
                      <p:cNvPicPr/>
                      <p:nvPr/>
                    </p:nvPicPr>
                    <p:blipFill>
                      <a:blip r:embed="rId5"/>
                      <a:stretch>
                        <a:fillRect/>
                      </a:stretch>
                    </p:blipFill>
                    <p:spPr>
                      <a:xfrm>
                        <a:off x="4913313" y="4211598"/>
                        <a:ext cx="323850" cy="461962"/>
                      </a:xfrm>
                      <a:prstGeom prst="rect">
                        <a:avLst/>
                      </a:prstGeom>
                    </p:spPr>
                  </p:pic>
                </p:oleObj>
              </mc:Fallback>
            </mc:AlternateContent>
          </a:graphicData>
        </a:graphic>
      </p:graphicFrame>
      <p:graphicFrame>
        <p:nvGraphicFramePr>
          <p:cNvPr id="20" name="Object 19"/>
          <p:cNvGraphicFramePr>
            <a:graphicFrameLocks noChangeAspect="1"/>
          </p:cNvGraphicFramePr>
          <p:nvPr>
            <p:extLst/>
          </p:nvPr>
        </p:nvGraphicFramePr>
        <p:xfrm>
          <a:off x="4954588" y="5023365"/>
          <a:ext cx="393700" cy="461963"/>
        </p:xfrm>
        <a:graphic>
          <a:graphicData uri="http://schemas.openxmlformats.org/presentationml/2006/ole">
            <mc:AlternateContent xmlns:mc="http://schemas.openxmlformats.org/markup-compatibility/2006">
              <mc:Choice xmlns:v="urn:schemas-microsoft-com:vml" Requires="v">
                <p:oleObj spid="_x0000_s5183" name="Equation" r:id="rId6" imgW="215640" imgH="253800" progId="Equation.DSMT4">
                  <p:embed/>
                </p:oleObj>
              </mc:Choice>
              <mc:Fallback>
                <p:oleObj name="Equation" r:id="rId6" imgW="215640" imgH="253800" progId="Equation.DSMT4">
                  <p:embed/>
                  <p:pic>
                    <p:nvPicPr>
                      <p:cNvPr id="0" name=""/>
                      <p:cNvPicPr/>
                      <p:nvPr/>
                    </p:nvPicPr>
                    <p:blipFill>
                      <a:blip r:embed="rId7"/>
                      <a:stretch>
                        <a:fillRect/>
                      </a:stretch>
                    </p:blipFill>
                    <p:spPr>
                      <a:xfrm>
                        <a:off x="4954588" y="5023365"/>
                        <a:ext cx="393700" cy="461963"/>
                      </a:xfrm>
                      <a:prstGeom prst="rect">
                        <a:avLst/>
                      </a:prstGeom>
                    </p:spPr>
                  </p:pic>
                </p:oleObj>
              </mc:Fallback>
            </mc:AlternateContent>
          </a:graphicData>
        </a:graphic>
      </p:graphicFrame>
      <p:graphicFrame>
        <p:nvGraphicFramePr>
          <p:cNvPr id="21" name="Object 20"/>
          <p:cNvGraphicFramePr>
            <a:graphicFrameLocks noChangeAspect="1"/>
          </p:cNvGraphicFramePr>
          <p:nvPr>
            <p:extLst/>
          </p:nvPr>
        </p:nvGraphicFramePr>
        <p:xfrm>
          <a:off x="9695656" y="4349750"/>
          <a:ext cx="554038" cy="509588"/>
        </p:xfrm>
        <a:graphic>
          <a:graphicData uri="http://schemas.openxmlformats.org/presentationml/2006/ole">
            <mc:AlternateContent xmlns:mc="http://schemas.openxmlformats.org/markup-compatibility/2006">
              <mc:Choice xmlns:v="urn:schemas-microsoft-com:vml" Requires="v">
                <p:oleObj spid="_x0000_s5184" name="Equation" r:id="rId8" imgW="304560" imgH="279360" progId="Equation.DSMT4">
                  <p:embed/>
                </p:oleObj>
              </mc:Choice>
              <mc:Fallback>
                <p:oleObj name="Equation" r:id="rId8" imgW="304560" imgH="279360" progId="Equation.DSMT4">
                  <p:embed/>
                  <p:pic>
                    <p:nvPicPr>
                      <p:cNvPr id="0" name=""/>
                      <p:cNvPicPr/>
                      <p:nvPr/>
                    </p:nvPicPr>
                    <p:blipFill>
                      <a:blip r:embed="rId9"/>
                      <a:stretch>
                        <a:fillRect/>
                      </a:stretch>
                    </p:blipFill>
                    <p:spPr>
                      <a:xfrm>
                        <a:off x="9695656" y="4349750"/>
                        <a:ext cx="554038" cy="509588"/>
                      </a:xfrm>
                      <a:prstGeom prst="rect">
                        <a:avLst/>
                      </a:prstGeom>
                    </p:spPr>
                  </p:pic>
                </p:oleObj>
              </mc:Fallback>
            </mc:AlternateContent>
          </a:graphicData>
        </a:graphic>
      </p:graphicFrame>
      <p:graphicFrame>
        <p:nvGraphicFramePr>
          <p:cNvPr id="22" name="Object 21"/>
          <p:cNvGraphicFramePr>
            <a:graphicFrameLocks noChangeAspect="1"/>
          </p:cNvGraphicFramePr>
          <p:nvPr>
            <p:extLst/>
          </p:nvPr>
        </p:nvGraphicFramePr>
        <p:xfrm>
          <a:off x="4394200" y="2362200"/>
          <a:ext cx="914400" cy="198438"/>
        </p:xfrm>
        <a:graphic>
          <a:graphicData uri="http://schemas.openxmlformats.org/presentationml/2006/ole">
            <mc:AlternateContent xmlns:mc="http://schemas.openxmlformats.org/markup-compatibility/2006">
              <mc:Choice xmlns:v="urn:schemas-microsoft-com:vml" Requires="v">
                <p:oleObj spid="_x0000_s5185" name="Equation" r:id="rId10" imgW="914400" imgH="198720" progId="Equation.DSMT4">
                  <p:embed/>
                </p:oleObj>
              </mc:Choice>
              <mc:Fallback>
                <p:oleObj name="Equation" r:id="rId10" imgW="914400" imgH="198720" progId="Equation.DSMT4">
                  <p:embed/>
                  <p:pic>
                    <p:nvPicPr>
                      <p:cNvPr id="0" name=""/>
                      <p:cNvPicPr/>
                      <p:nvPr/>
                    </p:nvPicPr>
                    <p:blipFill>
                      <a:blip r:embed="rId11"/>
                      <a:stretch>
                        <a:fillRect/>
                      </a:stretch>
                    </p:blipFill>
                    <p:spPr>
                      <a:xfrm>
                        <a:off x="4394200" y="2362200"/>
                        <a:ext cx="914400" cy="198438"/>
                      </a:xfrm>
                      <a:prstGeom prst="rect">
                        <a:avLst/>
                      </a:prstGeom>
                    </p:spPr>
                  </p:pic>
                </p:oleObj>
              </mc:Fallback>
            </mc:AlternateContent>
          </a:graphicData>
        </a:graphic>
      </p:graphicFrame>
      <p:graphicFrame>
        <p:nvGraphicFramePr>
          <p:cNvPr id="23" name="Object 22"/>
          <p:cNvGraphicFramePr>
            <a:graphicFrameLocks noChangeAspect="1"/>
          </p:cNvGraphicFramePr>
          <p:nvPr>
            <p:extLst/>
          </p:nvPr>
        </p:nvGraphicFramePr>
        <p:xfrm>
          <a:off x="6666851" y="4653485"/>
          <a:ext cx="382298" cy="411705"/>
        </p:xfrm>
        <a:graphic>
          <a:graphicData uri="http://schemas.openxmlformats.org/presentationml/2006/ole">
            <mc:AlternateContent xmlns:mc="http://schemas.openxmlformats.org/markup-compatibility/2006">
              <mc:Choice xmlns:v="urn:schemas-microsoft-com:vml" Requires="v">
                <p:oleObj spid="_x0000_s5186" name="Equation" r:id="rId12" imgW="164880" imgH="177480" progId="Equation.DSMT4">
                  <p:embed/>
                </p:oleObj>
              </mc:Choice>
              <mc:Fallback>
                <p:oleObj name="Equation" r:id="rId12" imgW="164880" imgH="177480" progId="Equation.DSMT4">
                  <p:embed/>
                  <p:pic>
                    <p:nvPicPr>
                      <p:cNvPr id="0" name=""/>
                      <p:cNvPicPr/>
                      <p:nvPr/>
                    </p:nvPicPr>
                    <p:blipFill>
                      <a:blip r:embed="rId13"/>
                      <a:stretch>
                        <a:fillRect/>
                      </a:stretch>
                    </p:blipFill>
                    <p:spPr>
                      <a:xfrm>
                        <a:off x="6666851" y="4653485"/>
                        <a:ext cx="382298" cy="411705"/>
                      </a:xfrm>
                      <a:prstGeom prst="rect">
                        <a:avLst/>
                      </a:prstGeom>
                    </p:spPr>
                  </p:pic>
                </p:oleObj>
              </mc:Fallback>
            </mc:AlternateContent>
          </a:graphicData>
        </a:graphic>
      </p:graphicFrame>
      <p:sp>
        <p:nvSpPr>
          <p:cNvPr id="24" name="TextBox 23"/>
          <p:cNvSpPr txBox="1"/>
          <p:nvPr/>
        </p:nvSpPr>
        <p:spPr>
          <a:xfrm>
            <a:off x="4879975" y="5830283"/>
            <a:ext cx="6135687" cy="461665"/>
          </a:xfrm>
          <a:prstGeom prst="rect">
            <a:avLst/>
          </a:prstGeom>
          <a:noFill/>
        </p:spPr>
        <p:txBody>
          <a:bodyPr wrap="square" rtlCol="0">
            <a:spAutoFit/>
          </a:bodyPr>
          <a:lstStyle/>
          <a:p>
            <a:r>
              <a:rPr lang="en-GB" sz="2400" dirty="0" smtClean="0"/>
              <a:t>A gate based circuit for generating a Bell state</a:t>
            </a:r>
            <a:endParaRPr lang="en-GB" sz="2400" dirty="0"/>
          </a:p>
        </p:txBody>
      </p:sp>
    </p:spTree>
    <p:extLst>
      <p:ext uri="{BB962C8B-B14F-4D97-AF65-F5344CB8AC3E}">
        <p14:creationId xmlns:p14="http://schemas.microsoft.com/office/powerpoint/2010/main" val="31851927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Teleportation</a:t>
            </a:r>
          </a:p>
        </p:txBody>
      </p:sp>
      <p:sp>
        <p:nvSpPr>
          <p:cNvPr id="3" name="Content Placeholder 2"/>
          <p:cNvSpPr>
            <a:spLocks noGrp="1"/>
          </p:cNvSpPr>
          <p:nvPr>
            <p:ph idx="1"/>
          </p:nvPr>
        </p:nvSpPr>
        <p:spPr>
          <a:xfrm>
            <a:off x="838200" y="1371600"/>
            <a:ext cx="10515600" cy="5029200"/>
          </a:xfrm>
        </p:spPr>
        <p:txBody>
          <a:bodyPr>
            <a:normAutofit/>
          </a:bodyPr>
          <a:lstStyle/>
          <a:p>
            <a:pPr marL="542925" lvl="2" indent="-457200">
              <a:lnSpc>
                <a:spcPct val="150000"/>
              </a:lnSpc>
            </a:pPr>
            <a:r>
              <a:rPr lang="en-GB" sz="2800" dirty="0"/>
              <a:t>Sender has unknown quantum state that they wish to send to a receiver</a:t>
            </a:r>
          </a:p>
          <a:p>
            <a:pPr marL="542925" lvl="2" indent="-457200">
              <a:lnSpc>
                <a:spcPct val="150000"/>
              </a:lnSpc>
            </a:pPr>
            <a:r>
              <a:rPr lang="en-GB" sz="2800" dirty="0"/>
              <a:t>Cannot measure (generally changes the state) or take copies (No Cloning Theorem)</a:t>
            </a:r>
          </a:p>
          <a:p>
            <a:pPr marL="542925" lvl="2" indent="-457200">
              <a:lnSpc>
                <a:spcPct val="150000"/>
              </a:lnSpc>
            </a:pPr>
            <a:r>
              <a:rPr lang="en-GB" sz="2800" dirty="0"/>
              <a:t>Resource: Sender and Receiver share </a:t>
            </a:r>
          </a:p>
          <a:p>
            <a:pPr marL="1000125" lvl="3" indent="-457200">
              <a:lnSpc>
                <a:spcPct val="150000"/>
              </a:lnSpc>
            </a:pPr>
            <a:r>
              <a:rPr lang="en-GB" sz="2600" dirty="0"/>
              <a:t>an EPR channel (Bell state) </a:t>
            </a:r>
          </a:p>
          <a:p>
            <a:pPr marL="1000125" lvl="3" indent="-457200">
              <a:lnSpc>
                <a:spcPct val="150000"/>
              </a:lnSpc>
            </a:pPr>
            <a:r>
              <a:rPr lang="en-GB" sz="2600" dirty="0"/>
              <a:t>and a classical channel</a:t>
            </a:r>
          </a:p>
        </p:txBody>
      </p:sp>
      <p:sp>
        <p:nvSpPr>
          <p:cNvPr id="4" name="Slide Number Placeholder 3"/>
          <p:cNvSpPr>
            <a:spLocks noGrp="1"/>
          </p:cNvSpPr>
          <p:nvPr>
            <p:ph type="sldNum" sz="quarter" idx="12"/>
          </p:nvPr>
        </p:nvSpPr>
        <p:spPr/>
        <p:txBody>
          <a:bodyPr/>
          <a:lstStyle/>
          <a:p>
            <a:fld id="{48F63A3B-78C7-47BE-AE5E-E10140E04643}" type="slidenum">
              <a:rPr lang="en-US" smtClean="0"/>
              <a:t>21</a:t>
            </a:fld>
            <a:endParaRPr lang="en-US"/>
          </a:p>
        </p:txBody>
      </p:sp>
    </p:spTree>
    <p:extLst>
      <p:ext uri="{BB962C8B-B14F-4D97-AF65-F5344CB8AC3E}">
        <p14:creationId xmlns:p14="http://schemas.microsoft.com/office/powerpoint/2010/main" val="2663234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Teleportation</a:t>
            </a:r>
            <a:endParaRPr lang="en-GB" dirty="0"/>
          </a:p>
        </p:txBody>
      </p:sp>
      <p:sp>
        <p:nvSpPr>
          <p:cNvPr id="3" name="Content Placeholder 2"/>
          <p:cNvSpPr>
            <a:spLocks noGrp="1"/>
          </p:cNvSpPr>
          <p:nvPr>
            <p:ph idx="1"/>
          </p:nvPr>
        </p:nvSpPr>
        <p:spPr>
          <a:xfrm>
            <a:off x="838200" y="1690688"/>
            <a:ext cx="10515600" cy="4710112"/>
          </a:xfrm>
        </p:spPr>
        <p:txBody>
          <a:bodyPr>
            <a:normAutofit/>
          </a:bodyPr>
          <a:lstStyle/>
          <a:p>
            <a:pPr marL="85725" lvl="2" indent="0">
              <a:lnSpc>
                <a:spcPct val="150000"/>
              </a:lnSpc>
              <a:buNone/>
            </a:pPr>
            <a:endParaRPr lang="en-GB" sz="2800" dirty="0"/>
          </a:p>
        </p:txBody>
      </p:sp>
      <p:cxnSp>
        <p:nvCxnSpPr>
          <p:cNvPr id="5" name="Straight Connector 4"/>
          <p:cNvCxnSpPr/>
          <p:nvPr/>
        </p:nvCxnSpPr>
        <p:spPr>
          <a:xfrm>
            <a:off x="1447800" y="2528703"/>
            <a:ext cx="2590800" cy="27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447800" y="3124200"/>
            <a:ext cx="14478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Oval 8"/>
          <p:cNvSpPr/>
          <p:nvPr/>
        </p:nvSpPr>
        <p:spPr>
          <a:xfrm flipV="1">
            <a:off x="2933700" y="2435222"/>
            <a:ext cx="228600" cy="21431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flipV="1">
            <a:off x="2933700" y="3016251"/>
            <a:ext cx="228600" cy="2143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 name="Straight Connector 12"/>
          <p:cNvCxnSpPr>
            <a:stCxn id="11" idx="4"/>
            <a:endCxn id="11" idx="0"/>
          </p:cNvCxnSpPr>
          <p:nvPr/>
        </p:nvCxnSpPr>
        <p:spPr>
          <a:xfrm>
            <a:off x="3048000" y="3016251"/>
            <a:ext cx="0" cy="21431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895600" y="3123407"/>
            <a:ext cx="3048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a:endCxn id="11" idx="0"/>
          </p:cNvCxnSpPr>
          <p:nvPr/>
        </p:nvCxnSpPr>
        <p:spPr>
          <a:xfrm>
            <a:off x="3048000" y="2649535"/>
            <a:ext cx="0" cy="581029"/>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038600" y="2371387"/>
            <a:ext cx="304800" cy="369332"/>
          </a:xfrm>
          <a:prstGeom prst="rect">
            <a:avLst/>
          </a:prstGeom>
          <a:solidFill>
            <a:srgbClr val="FFFF00"/>
          </a:solidFill>
        </p:spPr>
        <p:txBody>
          <a:bodyPr wrap="square" rtlCol="0">
            <a:spAutoFit/>
          </a:bodyPr>
          <a:lstStyle/>
          <a:p>
            <a:r>
              <a:rPr lang="en-GB" dirty="0"/>
              <a:t>H</a:t>
            </a:r>
          </a:p>
        </p:txBody>
      </p:sp>
      <p:cxnSp>
        <p:nvCxnSpPr>
          <p:cNvPr id="23" name="Straight Connector 22"/>
          <p:cNvCxnSpPr/>
          <p:nvPr/>
        </p:nvCxnSpPr>
        <p:spPr>
          <a:xfrm>
            <a:off x="4343400" y="2562731"/>
            <a:ext cx="1591128" cy="26388"/>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860142" y="2378065"/>
            <a:ext cx="1143000" cy="36933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GB" dirty="0"/>
              <a:t>Measure</a:t>
            </a:r>
          </a:p>
        </p:txBody>
      </p:sp>
      <p:sp>
        <p:nvSpPr>
          <p:cNvPr id="25" name="TextBox 24"/>
          <p:cNvSpPr txBox="1"/>
          <p:nvPr/>
        </p:nvSpPr>
        <p:spPr>
          <a:xfrm>
            <a:off x="5860142" y="2831585"/>
            <a:ext cx="1143000" cy="369332"/>
          </a:xfrm>
          <a:prstGeom prst="rect">
            <a:avLst/>
          </a:prstGeom>
          <a:solidFill>
            <a:srgbClr val="FFFF00"/>
          </a:solidFill>
        </p:spPr>
        <p:txBody>
          <a:bodyPr wrap="square" rtlCol="0">
            <a:spAutoFit/>
          </a:bodyPr>
          <a:lstStyle/>
          <a:p>
            <a:r>
              <a:rPr lang="en-GB" dirty="0"/>
              <a:t>Measure</a:t>
            </a:r>
          </a:p>
        </p:txBody>
      </p:sp>
      <p:cxnSp>
        <p:nvCxnSpPr>
          <p:cNvPr id="27" name="Straight Connector 26"/>
          <p:cNvCxnSpPr/>
          <p:nvPr/>
        </p:nvCxnSpPr>
        <p:spPr>
          <a:xfrm>
            <a:off x="1447800" y="3962400"/>
            <a:ext cx="64770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924800" y="3962400"/>
            <a:ext cx="457200" cy="381000"/>
          </a:xfrm>
          <a:prstGeom prst="rect">
            <a:avLst/>
          </a:prstGeom>
          <a:noFill/>
        </p:spPr>
        <p:txBody>
          <a:bodyPr wrap="square" rtlCol="0">
            <a:spAutoFit/>
          </a:bodyPr>
          <a:lstStyle/>
          <a:p>
            <a:endParaRPr lang="en-GB" dirty="0"/>
          </a:p>
        </p:txBody>
      </p:sp>
      <p:sp>
        <p:nvSpPr>
          <p:cNvPr id="30" name="TextBox 29"/>
          <p:cNvSpPr txBox="1"/>
          <p:nvPr/>
        </p:nvSpPr>
        <p:spPr>
          <a:xfrm>
            <a:off x="5867400" y="2435222"/>
            <a:ext cx="1143000" cy="369332"/>
          </a:xfrm>
          <a:prstGeom prst="rect">
            <a:avLst/>
          </a:prstGeom>
          <a:solidFill>
            <a:srgbClr val="FFFF00"/>
          </a:solidFill>
        </p:spPr>
        <p:txBody>
          <a:bodyPr wrap="square" rtlCol="0">
            <a:spAutoFit/>
          </a:bodyPr>
          <a:lstStyle/>
          <a:p>
            <a:r>
              <a:rPr lang="en-GB" dirty="0"/>
              <a:t>Measure</a:t>
            </a:r>
          </a:p>
        </p:txBody>
      </p:sp>
      <p:sp>
        <p:nvSpPr>
          <p:cNvPr id="31" name="TextBox 30"/>
          <p:cNvSpPr txBox="1"/>
          <p:nvPr/>
        </p:nvSpPr>
        <p:spPr>
          <a:xfrm>
            <a:off x="7924800" y="3863226"/>
            <a:ext cx="427430" cy="369332"/>
          </a:xfrm>
          <a:prstGeom prst="rect">
            <a:avLst/>
          </a:prstGeom>
          <a:solidFill>
            <a:srgbClr val="FFFF00"/>
          </a:solidFill>
        </p:spPr>
        <p:txBody>
          <a:bodyPr wrap="square" rtlCol="0">
            <a:spAutoFit/>
          </a:bodyPr>
          <a:lstStyle/>
          <a:p>
            <a:r>
              <a:rPr lang="en-GB" dirty="0" err="1"/>
              <a:t>X</a:t>
            </a:r>
            <a:r>
              <a:rPr lang="en-GB" baseline="30000" dirty="0" err="1"/>
              <a:t>m</a:t>
            </a:r>
            <a:endParaRPr lang="en-GB" dirty="0"/>
          </a:p>
        </p:txBody>
      </p:sp>
      <p:cxnSp>
        <p:nvCxnSpPr>
          <p:cNvPr id="33" name="Straight Connector 32"/>
          <p:cNvCxnSpPr>
            <a:stCxn id="31" idx="3"/>
          </p:cNvCxnSpPr>
          <p:nvPr/>
        </p:nvCxnSpPr>
        <p:spPr>
          <a:xfrm>
            <a:off x="8352230" y="4047892"/>
            <a:ext cx="334570"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8686800" y="3869979"/>
            <a:ext cx="390844" cy="369332"/>
          </a:xfrm>
          <a:prstGeom prst="rect">
            <a:avLst/>
          </a:prstGeom>
          <a:solidFill>
            <a:srgbClr val="FFFF00"/>
          </a:solidFill>
        </p:spPr>
        <p:txBody>
          <a:bodyPr wrap="square" rtlCol="0">
            <a:spAutoFit/>
          </a:bodyPr>
          <a:lstStyle/>
          <a:p>
            <a:r>
              <a:rPr lang="en-GB" dirty="0"/>
              <a:t>Z</a:t>
            </a:r>
            <a:r>
              <a:rPr lang="en-GB" baseline="30000" dirty="0"/>
              <a:t>n</a:t>
            </a:r>
            <a:endParaRPr lang="en-GB" dirty="0"/>
          </a:p>
        </p:txBody>
      </p:sp>
      <p:cxnSp>
        <p:nvCxnSpPr>
          <p:cNvPr id="36" name="Straight Connector 35"/>
          <p:cNvCxnSpPr>
            <a:stCxn id="34" idx="3"/>
          </p:cNvCxnSpPr>
          <p:nvPr/>
        </p:nvCxnSpPr>
        <p:spPr>
          <a:xfrm flipV="1">
            <a:off x="9077644" y="4047893"/>
            <a:ext cx="1209356" cy="6752"/>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25" idx="3"/>
          </p:cNvCxnSpPr>
          <p:nvPr/>
        </p:nvCxnSpPr>
        <p:spPr>
          <a:xfrm>
            <a:off x="7003142" y="3016251"/>
            <a:ext cx="107405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8063952" y="3016251"/>
            <a:ext cx="13248" cy="945356"/>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7003142" y="3123407"/>
            <a:ext cx="92165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949653" y="3123407"/>
            <a:ext cx="0" cy="838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017658" y="2658972"/>
            <a:ext cx="182154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H="1">
            <a:off x="8791482" y="2696714"/>
            <a:ext cx="9616" cy="1211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7010400" y="2740719"/>
            <a:ext cx="1676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696195" y="2747397"/>
            <a:ext cx="0" cy="1215003"/>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59" name="Object 58"/>
          <p:cNvGraphicFramePr>
            <a:graphicFrameLocks noChangeAspect="1"/>
          </p:cNvGraphicFramePr>
          <p:nvPr>
            <p:extLst/>
          </p:nvPr>
        </p:nvGraphicFramePr>
        <p:xfrm>
          <a:off x="856714" y="2294192"/>
          <a:ext cx="496372" cy="496372"/>
        </p:xfrm>
        <a:graphic>
          <a:graphicData uri="http://schemas.openxmlformats.org/presentationml/2006/ole">
            <mc:AlternateContent xmlns:mc="http://schemas.openxmlformats.org/markup-compatibility/2006">
              <mc:Choice xmlns:v="urn:schemas-microsoft-com:vml" Requires="v">
                <p:oleObj spid="_x0000_s6206" name="Equation" r:id="rId3" imgW="253800" imgH="253800" progId="Equation.DSMT4">
                  <p:embed/>
                </p:oleObj>
              </mc:Choice>
              <mc:Fallback>
                <p:oleObj name="Equation" r:id="rId3" imgW="253800" imgH="253800" progId="Equation.DSMT4">
                  <p:embed/>
                  <p:pic>
                    <p:nvPicPr>
                      <p:cNvPr id="0" name=""/>
                      <p:cNvPicPr/>
                      <p:nvPr/>
                    </p:nvPicPr>
                    <p:blipFill>
                      <a:blip r:embed="rId4"/>
                      <a:stretch>
                        <a:fillRect/>
                      </a:stretch>
                    </p:blipFill>
                    <p:spPr>
                      <a:xfrm>
                        <a:off x="856714" y="2294192"/>
                        <a:ext cx="496372" cy="496372"/>
                      </a:xfrm>
                      <a:prstGeom prst="rect">
                        <a:avLst/>
                      </a:prstGeom>
                    </p:spPr>
                  </p:pic>
                </p:oleObj>
              </mc:Fallback>
            </mc:AlternateContent>
          </a:graphicData>
        </a:graphic>
      </p:graphicFrame>
      <p:graphicFrame>
        <p:nvGraphicFramePr>
          <p:cNvPr id="60" name="Object 59"/>
          <p:cNvGraphicFramePr>
            <a:graphicFrameLocks noChangeAspect="1"/>
          </p:cNvGraphicFramePr>
          <p:nvPr>
            <p:extLst/>
          </p:nvPr>
        </p:nvGraphicFramePr>
        <p:xfrm>
          <a:off x="844550" y="3354898"/>
          <a:ext cx="412750" cy="379412"/>
        </p:xfrm>
        <a:graphic>
          <a:graphicData uri="http://schemas.openxmlformats.org/presentationml/2006/ole">
            <mc:AlternateContent xmlns:mc="http://schemas.openxmlformats.org/markup-compatibility/2006">
              <mc:Choice xmlns:v="urn:schemas-microsoft-com:vml" Requires="v">
                <p:oleObj spid="_x0000_s6207" name="Equation" r:id="rId5" imgW="304560" imgH="279360" progId="Equation.DSMT4">
                  <p:embed/>
                </p:oleObj>
              </mc:Choice>
              <mc:Fallback>
                <p:oleObj name="Equation" r:id="rId5" imgW="304560" imgH="279360" progId="Equation.DSMT4">
                  <p:embed/>
                  <p:pic>
                    <p:nvPicPr>
                      <p:cNvPr id="0" name=""/>
                      <p:cNvPicPr/>
                      <p:nvPr/>
                    </p:nvPicPr>
                    <p:blipFill>
                      <a:blip r:embed="rId6"/>
                      <a:stretch>
                        <a:fillRect/>
                      </a:stretch>
                    </p:blipFill>
                    <p:spPr>
                      <a:xfrm>
                        <a:off x="844550" y="3354898"/>
                        <a:ext cx="412750" cy="379412"/>
                      </a:xfrm>
                      <a:prstGeom prst="rect">
                        <a:avLst/>
                      </a:prstGeom>
                    </p:spPr>
                  </p:pic>
                </p:oleObj>
              </mc:Fallback>
            </mc:AlternateContent>
          </a:graphicData>
        </a:graphic>
      </p:graphicFrame>
      <p:sp>
        <p:nvSpPr>
          <p:cNvPr id="61" name="Left Brace 60"/>
          <p:cNvSpPr/>
          <p:nvPr/>
        </p:nvSpPr>
        <p:spPr>
          <a:xfrm>
            <a:off x="1295400" y="3016251"/>
            <a:ext cx="198119" cy="103164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aphicFrame>
        <p:nvGraphicFramePr>
          <p:cNvPr id="62" name="Object 61"/>
          <p:cNvGraphicFramePr>
            <a:graphicFrameLocks noChangeAspect="1"/>
          </p:cNvGraphicFramePr>
          <p:nvPr>
            <p:extLst/>
          </p:nvPr>
        </p:nvGraphicFramePr>
        <p:xfrm>
          <a:off x="1495591" y="2649534"/>
          <a:ext cx="992847" cy="375672"/>
        </p:xfrm>
        <a:graphic>
          <a:graphicData uri="http://schemas.openxmlformats.org/presentationml/2006/ole">
            <mc:AlternateContent xmlns:mc="http://schemas.openxmlformats.org/markup-compatibility/2006">
              <mc:Choice xmlns:v="urn:schemas-microsoft-com:vml" Requires="v">
                <p:oleObj spid="_x0000_s6208" name="Equation" r:id="rId7" imgW="469800" imgH="177480" progId="Equation.DSMT4">
                  <p:embed/>
                </p:oleObj>
              </mc:Choice>
              <mc:Fallback>
                <p:oleObj name="Equation" r:id="rId7" imgW="469800" imgH="177480" progId="Equation.DSMT4">
                  <p:embed/>
                  <p:pic>
                    <p:nvPicPr>
                      <p:cNvPr id="0" name=""/>
                      <p:cNvPicPr/>
                      <p:nvPr/>
                    </p:nvPicPr>
                    <p:blipFill>
                      <a:blip r:embed="rId8"/>
                      <a:stretch>
                        <a:fillRect/>
                      </a:stretch>
                    </p:blipFill>
                    <p:spPr>
                      <a:xfrm>
                        <a:off x="1495591" y="2649534"/>
                        <a:ext cx="992847" cy="375672"/>
                      </a:xfrm>
                      <a:prstGeom prst="rect">
                        <a:avLst/>
                      </a:prstGeom>
                    </p:spPr>
                  </p:pic>
                </p:oleObj>
              </mc:Fallback>
            </mc:AlternateContent>
          </a:graphicData>
        </a:graphic>
      </p:graphicFrame>
      <p:graphicFrame>
        <p:nvGraphicFramePr>
          <p:cNvPr id="63" name="Object 62"/>
          <p:cNvGraphicFramePr>
            <a:graphicFrameLocks noChangeAspect="1"/>
          </p:cNvGraphicFramePr>
          <p:nvPr>
            <p:extLst/>
          </p:nvPr>
        </p:nvGraphicFramePr>
        <p:xfrm>
          <a:off x="1409700" y="4017963"/>
          <a:ext cx="1236663" cy="376237"/>
        </p:xfrm>
        <a:graphic>
          <a:graphicData uri="http://schemas.openxmlformats.org/presentationml/2006/ole">
            <mc:AlternateContent xmlns:mc="http://schemas.openxmlformats.org/markup-compatibility/2006">
              <mc:Choice xmlns:v="urn:schemas-microsoft-com:vml" Requires="v">
                <p:oleObj spid="_x0000_s6209" name="Equation" r:id="rId9" imgW="583920" imgH="177480" progId="Equation.DSMT4">
                  <p:embed/>
                </p:oleObj>
              </mc:Choice>
              <mc:Fallback>
                <p:oleObj name="Equation" r:id="rId9" imgW="583920" imgH="177480" progId="Equation.DSMT4">
                  <p:embed/>
                  <p:pic>
                    <p:nvPicPr>
                      <p:cNvPr id="0" name=""/>
                      <p:cNvPicPr/>
                      <p:nvPr/>
                    </p:nvPicPr>
                    <p:blipFill>
                      <a:blip r:embed="rId10"/>
                      <a:stretch>
                        <a:fillRect/>
                      </a:stretch>
                    </p:blipFill>
                    <p:spPr>
                      <a:xfrm>
                        <a:off x="1409700" y="4017963"/>
                        <a:ext cx="1236663" cy="376237"/>
                      </a:xfrm>
                      <a:prstGeom prst="rect">
                        <a:avLst/>
                      </a:prstGeom>
                    </p:spPr>
                  </p:pic>
                </p:oleObj>
              </mc:Fallback>
            </mc:AlternateContent>
          </a:graphicData>
        </a:graphic>
      </p:graphicFrame>
      <p:graphicFrame>
        <p:nvGraphicFramePr>
          <p:cNvPr id="64" name="Object 63"/>
          <p:cNvGraphicFramePr>
            <a:graphicFrameLocks noChangeAspect="1"/>
          </p:cNvGraphicFramePr>
          <p:nvPr>
            <p:extLst/>
          </p:nvPr>
        </p:nvGraphicFramePr>
        <p:xfrm>
          <a:off x="10370458" y="3609685"/>
          <a:ext cx="496372" cy="496372"/>
        </p:xfrm>
        <a:graphic>
          <a:graphicData uri="http://schemas.openxmlformats.org/presentationml/2006/ole">
            <mc:AlternateContent xmlns:mc="http://schemas.openxmlformats.org/markup-compatibility/2006">
              <mc:Choice xmlns:v="urn:schemas-microsoft-com:vml" Requires="v">
                <p:oleObj spid="_x0000_s6210" name="Equation" r:id="rId11" imgW="253800" imgH="253800" progId="Equation.DSMT4">
                  <p:embed/>
                </p:oleObj>
              </mc:Choice>
              <mc:Fallback>
                <p:oleObj name="Equation" r:id="rId11" imgW="253800" imgH="253800" progId="Equation.DSMT4">
                  <p:embed/>
                  <p:pic>
                    <p:nvPicPr>
                      <p:cNvPr id="0" name=""/>
                      <p:cNvPicPr/>
                      <p:nvPr/>
                    </p:nvPicPr>
                    <p:blipFill>
                      <a:blip r:embed="rId4"/>
                      <a:stretch>
                        <a:fillRect/>
                      </a:stretch>
                    </p:blipFill>
                    <p:spPr>
                      <a:xfrm>
                        <a:off x="10370458" y="3609685"/>
                        <a:ext cx="496372" cy="496372"/>
                      </a:xfrm>
                      <a:prstGeom prst="rect">
                        <a:avLst/>
                      </a:prstGeom>
                    </p:spPr>
                  </p:pic>
                </p:oleObj>
              </mc:Fallback>
            </mc:AlternateContent>
          </a:graphicData>
        </a:graphic>
      </p:graphicFrame>
      <p:sp>
        <p:nvSpPr>
          <p:cNvPr id="4" name="Slide Number Placeholder 3"/>
          <p:cNvSpPr>
            <a:spLocks noGrp="1"/>
          </p:cNvSpPr>
          <p:nvPr>
            <p:ph type="sldNum" sz="quarter" idx="12"/>
          </p:nvPr>
        </p:nvSpPr>
        <p:spPr/>
        <p:txBody>
          <a:bodyPr/>
          <a:lstStyle/>
          <a:p>
            <a:fld id="{48F63A3B-78C7-47BE-AE5E-E10140E04643}" type="slidenum">
              <a:rPr lang="en-US" smtClean="0"/>
              <a:t>22</a:t>
            </a:fld>
            <a:endParaRPr lang="en-US"/>
          </a:p>
        </p:txBody>
      </p:sp>
      <p:sp>
        <p:nvSpPr>
          <p:cNvPr id="55" name="TextBox 54"/>
          <p:cNvSpPr txBox="1"/>
          <p:nvPr/>
        </p:nvSpPr>
        <p:spPr>
          <a:xfrm>
            <a:off x="7079342" y="3150449"/>
            <a:ext cx="384629" cy="276999"/>
          </a:xfrm>
          <a:prstGeom prst="rect">
            <a:avLst/>
          </a:prstGeom>
          <a:noFill/>
        </p:spPr>
        <p:txBody>
          <a:bodyPr wrap="square" rtlCol="0">
            <a:spAutoFit/>
          </a:bodyPr>
          <a:lstStyle/>
          <a:p>
            <a:r>
              <a:rPr lang="en-GB" sz="1200" dirty="0"/>
              <a:t>m</a:t>
            </a:r>
          </a:p>
        </p:txBody>
      </p:sp>
      <p:sp>
        <p:nvSpPr>
          <p:cNvPr id="57" name="TextBox 56"/>
          <p:cNvSpPr txBox="1"/>
          <p:nvPr/>
        </p:nvSpPr>
        <p:spPr>
          <a:xfrm>
            <a:off x="7028914" y="2264232"/>
            <a:ext cx="384629" cy="276999"/>
          </a:xfrm>
          <a:prstGeom prst="rect">
            <a:avLst/>
          </a:prstGeom>
          <a:noFill/>
        </p:spPr>
        <p:txBody>
          <a:bodyPr wrap="square" rtlCol="0">
            <a:spAutoFit/>
          </a:bodyPr>
          <a:lstStyle/>
          <a:p>
            <a:r>
              <a:rPr lang="en-GB" sz="1200" dirty="0"/>
              <a:t>n</a:t>
            </a:r>
          </a:p>
        </p:txBody>
      </p:sp>
      <p:sp>
        <p:nvSpPr>
          <p:cNvPr id="6" name="TextBox 5"/>
          <p:cNvSpPr txBox="1"/>
          <p:nvPr/>
        </p:nvSpPr>
        <p:spPr>
          <a:xfrm>
            <a:off x="1223962" y="5291003"/>
            <a:ext cx="9096209" cy="461665"/>
          </a:xfrm>
          <a:prstGeom prst="rect">
            <a:avLst/>
          </a:prstGeom>
          <a:noFill/>
        </p:spPr>
        <p:txBody>
          <a:bodyPr wrap="square" rtlCol="0">
            <a:spAutoFit/>
          </a:bodyPr>
          <a:lstStyle/>
          <a:p>
            <a:r>
              <a:rPr lang="en-GB" sz="2400" dirty="0" smtClean="0"/>
              <a:t>A gate based circuit for teleporting a state from sender to receiver</a:t>
            </a:r>
            <a:endParaRPr lang="en-GB" sz="2400" dirty="0"/>
          </a:p>
        </p:txBody>
      </p:sp>
    </p:spTree>
    <p:extLst>
      <p:ext uri="{BB962C8B-B14F-4D97-AF65-F5344CB8AC3E}">
        <p14:creationId xmlns:p14="http://schemas.microsoft.com/office/powerpoint/2010/main" val="21694660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0276"/>
          </a:xfrm>
        </p:spPr>
        <p:txBody>
          <a:bodyPr/>
          <a:lstStyle/>
          <a:p>
            <a:r>
              <a:rPr lang="en-GB" dirty="0"/>
              <a:t>Teleportation Protocol</a:t>
            </a:r>
          </a:p>
        </p:txBody>
      </p:sp>
      <p:graphicFrame>
        <p:nvGraphicFramePr>
          <p:cNvPr id="4" name="Object 3"/>
          <p:cNvGraphicFramePr>
            <a:graphicFrameLocks noChangeAspect="1"/>
          </p:cNvGraphicFramePr>
          <p:nvPr>
            <p:extLst/>
          </p:nvPr>
        </p:nvGraphicFramePr>
        <p:xfrm>
          <a:off x="1046163" y="1295400"/>
          <a:ext cx="8651875" cy="5257800"/>
        </p:xfrm>
        <a:graphic>
          <a:graphicData uri="http://schemas.openxmlformats.org/presentationml/2006/ole">
            <mc:AlternateContent xmlns:mc="http://schemas.openxmlformats.org/markup-compatibility/2006">
              <mc:Choice xmlns:v="urn:schemas-microsoft-com:vml" Requires="v">
                <p:oleObj spid="_x0000_s7182" name="Equation" r:id="rId3" imgW="3390840" imgH="3174840" progId="Equation.DSMT4">
                  <p:embed/>
                </p:oleObj>
              </mc:Choice>
              <mc:Fallback>
                <p:oleObj name="Equation" r:id="rId3" imgW="3390840" imgH="3174840" progId="Equation.DSMT4">
                  <p:embed/>
                  <p:pic>
                    <p:nvPicPr>
                      <p:cNvPr id="0" name=""/>
                      <p:cNvPicPr/>
                      <p:nvPr/>
                    </p:nvPicPr>
                    <p:blipFill>
                      <a:blip r:embed="rId4"/>
                      <a:stretch>
                        <a:fillRect/>
                      </a:stretch>
                    </p:blipFill>
                    <p:spPr>
                      <a:xfrm>
                        <a:off x="1046163" y="1295400"/>
                        <a:ext cx="8651875" cy="5257800"/>
                      </a:xfrm>
                      <a:prstGeom prst="rect">
                        <a:avLst/>
                      </a:prstGeom>
                    </p:spPr>
                  </p:pic>
                </p:oleObj>
              </mc:Fallback>
            </mc:AlternateContent>
          </a:graphicData>
        </a:graphic>
      </p:graphicFrame>
      <p:sp>
        <p:nvSpPr>
          <p:cNvPr id="3" name="Slide Number Placeholder 2"/>
          <p:cNvSpPr>
            <a:spLocks noGrp="1"/>
          </p:cNvSpPr>
          <p:nvPr>
            <p:ph type="sldNum" sz="quarter" idx="12"/>
          </p:nvPr>
        </p:nvSpPr>
        <p:spPr/>
        <p:txBody>
          <a:bodyPr/>
          <a:lstStyle/>
          <a:p>
            <a:fld id="{48F63A3B-78C7-47BE-AE5E-E10140E04643}" type="slidenum">
              <a:rPr lang="en-US" smtClean="0"/>
              <a:t>23</a:t>
            </a:fld>
            <a:endParaRPr lang="en-US"/>
          </a:p>
        </p:txBody>
      </p:sp>
    </p:spTree>
    <p:extLst>
      <p:ext uri="{BB962C8B-B14F-4D97-AF65-F5344CB8AC3E}">
        <p14:creationId xmlns:p14="http://schemas.microsoft.com/office/powerpoint/2010/main" val="27878924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Teleportation</a:t>
            </a:r>
            <a:endParaRPr lang="en-GB" dirty="0"/>
          </a:p>
        </p:txBody>
      </p:sp>
      <p:sp>
        <p:nvSpPr>
          <p:cNvPr id="3" name="Content Placeholder 2"/>
          <p:cNvSpPr>
            <a:spLocks noGrp="1"/>
          </p:cNvSpPr>
          <p:nvPr>
            <p:ph idx="1"/>
          </p:nvPr>
        </p:nvSpPr>
        <p:spPr>
          <a:xfrm>
            <a:off x="838200" y="1690688"/>
            <a:ext cx="10515600" cy="4710112"/>
          </a:xfrm>
        </p:spPr>
        <p:txBody>
          <a:bodyPr>
            <a:normAutofit/>
          </a:bodyPr>
          <a:lstStyle/>
          <a:p>
            <a:pPr marL="85725" lvl="2" indent="0">
              <a:lnSpc>
                <a:spcPct val="150000"/>
              </a:lnSpc>
              <a:buNone/>
            </a:pPr>
            <a:r>
              <a:rPr lang="en-GB" sz="2800" dirty="0"/>
              <a:t>  </a:t>
            </a:r>
          </a:p>
        </p:txBody>
      </p:sp>
      <p:graphicFrame>
        <p:nvGraphicFramePr>
          <p:cNvPr id="5" name="Object 4"/>
          <p:cNvGraphicFramePr>
            <a:graphicFrameLocks noChangeAspect="1"/>
          </p:cNvGraphicFramePr>
          <p:nvPr>
            <p:extLst/>
          </p:nvPr>
        </p:nvGraphicFramePr>
        <p:xfrm>
          <a:off x="4394200" y="2362200"/>
          <a:ext cx="914400" cy="198438"/>
        </p:xfrm>
        <a:graphic>
          <a:graphicData uri="http://schemas.openxmlformats.org/presentationml/2006/ole">
            <mc:AlternateContent xmlns:mc="http://schemas.openxmlformats.org/markup-compatibility/2006">
              <mc:Choice xmlns:v="urn:schemas-microsoft-com:vml" Requires="v">
                <p:oleObj spid="_x0000_s8220" name="Equation" r:id="rId3" imgW="914400" imgH="198720" progId="Equation.DSMT4">
                  <p:embed/>
                </p:oleObj>
              </mc:Choice>
              <mc:Fallback>
                <p:oleObj name="Equation" r:id="rId3" imgW="914400" imgH="198720" progId="Equation.DSMT4">
                  <p:embed/>
                  <p:pic>
                    <p:nvPicPr>
                      <p:cNvPr id="0" name=""/>
                      <p:cNvPicPr/>
                      <p:nvPr/>
                    </p:nvPicPr>
                    <p:blipFill>
                      <a:blip r:embed="rId4"/>
                      <a:stretch>
                        <a:fillRect/>
                      </a:stretch>
                    </p:blipFill>
                    <p:spPr>
                      <a:xfrm>
                        <a:off x="4394200" y="2362200"/>
                        <a:ext cx="914400" cy="198438"/>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476398666"/>
              </p:ext>
            </p:extLst>
          </p:nvPr>
        </p:nvGraphicFramePr>
        <p:xfrm>
          <a:off x="868362" y="1690688"/>
          <a:ext cx="10455275" cy="1026545"/>
        </p:xfrm>
        <a:graphic>
          <a:graphicData uri="http://schemas.openxmlformats.org/presentationml/2006/ole">
            <mc:AlternateContent xmlns:mc="http://schemas.openxmlformats.org/markup-compatibility/2006">
              <mc:Choice xmlns:v="urn:schemas-microsoft-com:vml" Requires="v">
                <p:oleObj spid="_x0000_s8221" name="Equation" r:id="rId5" imgW="5651280" imgH="507960" progId="Equation.DSMT4">
                  <p:embed/>
                </p:oleObj>
              </mc:Choice>
              <mc:Fallback>
                <p:oleObj name="Equation" r:id="rId5" imgW="5651280" imgH="507960" progId="Equation.DSMT4">
                  <p:embed/>
                  <p:pic>
                    <p:nvPicPr>
                      <p:cNvPr id="0" name=""/>
                      <p:cNvPicPr/>
                      <p:nvPr/>
                    </p:nvPicPr>
                    <p:blipFill>
                      <a:blip r:embed="rId6"/>
                      <a:stretch>
                        <a:fillRect/>
                      </a:stretch>
                    </p:blipFill>
                    <p:spPr>
                      <a:xfrm>
                        <a:off x="868362" y="1690688"/>
                        <a:ext cx="10455275" cy="1026545"/>
                      </a:xfrm>
                      <a:prstGeom prst="rect">
                        <a:avLst/>
                      </a:prstGeom>
                    </p:spPr>
                  </p:pic>
                </p:oleObj>
              </mc:Fallback>
            </mc:AlternateContent>
          </a:graphicData>
        </a:graphic>
      </p:graphicFrame>
      <p:sp>
        <p:nvSpPr>
          <p:cNvPr id="4" name="Slide Number Placeholder 3"/>
          <p:cNvSpPr>
            <a:spLocks noGrp="1"/>
          </p:cNvSpPr>
          <p:nvPr>
            <p:ph type="sldNum" sz="quarter" idx="12"/>
          </p:nvPr>
        </p:nvSpPr>
        <p:spPr/>
        <p:txBody>
          <a:bodyPr/>
          <a:lstStyle/>
          <a:p>
            <a:fld id="{48F63A3B-78C7-47BE-AE5E-E10140E04643}" type="slidenum">
              <a:rPr lang="en-US" smtClean="0"/>
              <a:t>24</a:t>
            </a:fld>
            <a:endParaRPr lang="en-US"/>
          </a:p>
        </p:txBody>
      </p:sp>
    </p:spTree>
    <p:extLst>
      <p:ext uri="{BB962C8B-B14F-4D97-AF65-F5344CB8AC3E}">
        <p14:creationId xmlns:p14="http://schemas.microsoft.com/office/powerpoint/2010/main" val="80108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lvl="2"/>
            <a:r>
              <a:rPr lang="en-GB" sz="2800" dirty="0" smtClean="0"/>
              <a:t>Activity </a:t>
            </a:r>
            <a:r>
              <a:rPr lang="en-GB" sz="2800" dirty="0" smtClean="0"/>
              <a:t>2b </a:t>
            </a:r>
            <a:r>
              <a:rPr lang="en-GB" sz="2800" dirty="0" smtClean="0"/>
              <a:t>-  Threat Models</a:t>
            </a:r>
            <a:endParaRPr lang="en-GB" sz="2800" dirty="0"/>
          </a:p>
        </p:txBody>
      </p:sp>
      <p:sp>
        <p:nvSpPr>
          <p:cNvPr id="3" name="Text Placeholder 2"/>
          <p:cNvSpPr>
            <a:spLocks noGrp="1"/>
          </p:cNvSpPr>
          <p:nvPr>
            <p:ph type="body" idx="1"/>
          </p:nvPr>
        </p:nvSpPr>
        <p:spPr/>
        <p:txBody>
          <a:bodyPr/>
          <a:lstStyle/>
          <a:p>
            <a:pPr lvl="2"/>
            <a:r>
              <a:rPr lang="en-GB" sz="2800" dirty="0" smtClean="0"/>
              <a:t>Teleportation Model</a:t>
            </a:r>
            <a:endParaRPr lang="en-GB" sz="2800" dirty="0"/>
          </a:p>
        </p:txBody>
      </p:sp>
    </p:spTree>
    <p:extLst>
      <p:ext uri="{BB962C8B-B14F-4D97-AF65-F5344CB8AC3E}">
        <p14:creationId xmlns:p14="http://schemas.microsoft.com/office/powerpoint/2010/main" val="36352812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 2b - Teleportation</a:t>
            </a:r>
            <a:endParaRPr lang="en-GB" dirty="0"/>
          </a:p>
        </p:txBody>
      </p:sp>
      <p:sp>
        <p:nvSpPr>
          <p:cNvPr id="3" name="Content Placeholder 2"/>
          <p:cNvSpPr>
            <a:spLocks noGrp="1"/>
          </p:cNvSpPr>
          <p:nvPr>
            <p:ph idx="1"/>
          </p:nvPr>
        </p:nvSpPr>
        <p:spPr>
          <a:xfrm>
            <a:off x="838200" y="1690688"/>
            <a:ext cx="10515600" cy="4740743"/>
          </a:xfrm>
        </p:spPr>
        <p:txBody>
          <a:bodyPr>
            <a:normAutofit lnSpcReduction="10000"/>
          </a:bodyPr>
          <a:lstStyle/>
          <a:p>
            <a:pPr marL="514350" indent="-514350">
              <a:buFont typeface="+mj-lt"/>
              <a:buAutoNum type="arabicPeriod"/>
            </a:pPr>
            <a:r>
              <a:rPr lang="en-GB" dirty="0" smtClean="0"/>
              <a:t>In the teleportation protocol above derive the last line for the Bell state with </a:t>
            </a:r>
            <a:r>
              <a:rPr lang="en-GB" dirty="0" err="1" smtClean="0"/>
              <a:t>i</a:t>
            </a:r>
            <a:r>
              <a:rPr lang="en-GB" dirty="0" smtClean="0"/>
              <a:t> = j = 0.</a:t>
            </a:r>
          </a:p>
          <a:p>
            <a:pPr marL="514350" indent="-514350">
              <a:buFont typeface="+mj-lt"/>
              <a:buAutoNum type="arabicPeriod"/>
            </a:pPr>
            <a:r>
              <a:rPr lang="en-GB" dirty="0" smtClean="0"/>
              <a:t>What are the possible outcomes for Bobs photon after measurement by the sender Alice?</a:t>
            </a:r>
          </a:p>
          <a:p>
            <a:pPr marL="514350" indent="-514350">
              <a:buFont typeface="+mj-lt"/>
              <a:buAutoNum type="arabicPeriod"/>
            </a:pPr>
            <a:r>
              <a:rPr lang="en-GB" dirty="0" smtClean="0"/>
              <a:t>Hence what would Bob have to do to the photon at the receivers side of the protocol in </a:t>
            </a:r>
            <a:r>
              <a:rPr lang="en-GB" dirty="0"/>
              <a:t>order to reconstruct the unknown quantum state that the sender </a:t>
            </a:r>
            <a:r>
              <a:rPr lang="en-GB" dirty="0" smtClean="0"/>
              <a:t>had?</a:t>
            </a:r>
          </a:p>
          <a:p>
            <a:pPr marL="514350" indent="-514350">
              <a:buFont typeface="+mj-lt"/>
              <a:buAutoNum type="arabicPeriod"/>
            </a:pPr>
            <a:r>
              <a:rPr lang="en-GB" dirty="0" smtClean="0"/>
              <a:t>Does </a:t>
            </a:r>
            <a:r>
              <a:rPr lang="en-GB" dirty="0"/>
              <a:t>the teleportation protocol give us communication at the speed of </a:t>
            </a:r>
            <a:r>
              <a:rPr lang="en-GB" dirty="0" smtClean="0"/>
              <a:t>light?</a:t>
            </a:r>
          </a:p>
          <a:p>
            <a:pPr marL="514350" indent="-514350">
              <a:buFont typeface="+mj-lt"/>
              <a:buAutoNum type="arabicPeriod"/>
            </a:pPr>
            <a:r>
              <a:rPr lang="en-GB" dirty="0" smtClean="0"/>
              <a:t>Does </a:t>
            </a:r>
            <a:r>
              <a:rPr lang="en-GB" dirty="0"/>
              <a:t>Alice still have the unknown quantum state and Bob </a:t>
            </a:r>
            <a:r>
              <a:rPr lang="en-GB" dirty="0" smtClean="0"/>
              <a:t>now have </a:t>
            </a:r>
            <a:r>
              <a:rPr lang="en-GB" dirty="0"/>
              <a:t>a copy</a:t>
            </a:r>
            <a:r>
              <a:rPr lang="en-GB" dirty="0" smtClean="0"/>
              <a:t>?</a:t>
            </a:r>
            <a:endParaRPr lang="en-GB" dirty="0"/>
          </a:p>
          <a:p>
            <a:pPr marL="514350" indent="-514350">
              <a:buFont typeface="+mj-lt"/>
              <a:buAutoNum type="arabicPeriod"/>
            </a:pPr>
            <a:endParaRPr lang="en-GB" dirty="0"/>
          </a:p>
        </p:txBody>
      </p:sp>
    </p:spTree>
    <p:extLst>
      <p:ext uri="{BB962C8B-B14F-4D97-AF65-F5344CB8AC3E}">
        <p14:creationId xmlns:p14="http://schemas.microsoft.com/office/powerpoint/2010/main" val="3006189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rPr>
              <a:t>Communication via Qubits</a:t>
            </a:r>
            <a:endParaRPr lang="en-GB" dirty="0">
              <a:solidFill>
                <a:srgbClr val="0070C0"/>
              </a:solidFill>
            </a:endParaRPr>
          </a:p>
        </p:txBody>
      </p:sp>
      <p:sp>
        <p:nvSpPr>
          <p:cNvPr id="3" name="Text Placeholder 2"/>
          <p:cNvSpPr>
            <a:spLocks noGrp="1"/>
          </p:cNvSpPr>
          <p:nvPr>
            <p:ph type="body" idx="1"/>
          </p:nvPr>
        </p:nvSpPr>
        <p:spPr/>
        <p:txBody>
          <a:bodyPr/>
          <a:lstStyle/>
          <a:p>
            <a:r>
              <a:rPr lang="en-GB" i="1" dirty="0"/>
              <a:t>Parties share EPR pairs and communicate via qubits</a:t>
            </a:r>
            <a:endParaRPr lang="en-GB" dirty="0"/>
          </a:p>
        </p:txBody>
      </p:sp>
    </p:spTree>
    <p:extLst>
      <p:ext uri="{BB962C8B-B14F-4D97-AF65-F5344CB8AC3E}">
        <p14:creationId xmlns:p14="http://schemas.microsoft.com/office/powerpoint/2010/main" val="6714432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89819"/>
          </a:xfrm>
        </p:spPr>
        <p:txBody>
          <a:bodyPr/>
          <a:lstStyle/>
          <a:p>
            <a:r>
              <a:rPr lang="en-GB" dirty="0"/>
              <a:t>Entanglement Swapping</a:t>
            </a:r>
          </a:p>
        </p:txBody>
      </p:sp>
      <p:sp>
        <p:nvSpPr>
          <p:cNvPr id="3" name="Content Placeholder 2"/>
          <p:cNvSpPr>
            <a:spLocks noGrp="1"/>
          </p:cNvSpPr>
          <p:nvPr>
            <p:ph idx="1"/>
          </p:nvPr>
        </p:nvSpPr>
        <p:spPr>
          <a:xfrm>
            <a:off x="533400" y="1143000"/>
            <a:ext cx="11125200" cy="5562600"/>
          </a:xfrm>
        </p:spPr>
        <p:txBody>
          <a:bodyPr>
            <a:normAutofit/>
          </a:bodyPr>
          <a:lstStyle/>
          <a:p>
            <a:pPr lvl="2">
              <a:lnSpc>
                <a:spcPct val="150000"/>
              </a:lnSpc>
            </a:pPr>
            <a:r>
              <a:rPr lang="en-GB" sz="2800" dirty="0"/>
              <a:t>Satellite generates two entangled Bell states, one at A and one at D</a:t>
            </a:r>
          </a:p>
          <a:p>
            <a:pPr lvl="2">
              <a:lnSpc>
                <a:spcPct val="150000"/>
              </a:lnSpc>
            </a:pPr>
            <a:r>
              <a:rPr lang="en-GB" sz="2800" dirty="0"/>
              <a:t>One of the two photons at A is sent to B; and likewise one is sent from D to C</a:t>
            </a:r>
          </a:p>
        </p:txBody>
      </p:sp>
      <p:sp>
        <p:nvSpPr>
          <p:cNvPr id="4" name="Rectangle 3"/>
          <p:cNvSpPr/>
          <p:nvPr/>
        </p:nvSpPr>
        <p:spPr>
          <a:xfrm>
            <a:off x="7848600" y="5246132"/>
            <a:ext cx="10668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5562600" y="2952274"/>
            <a:ext cx="10668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3352800" y="5246132"/>
            <a:ext cx="10668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Curved Connector 7"/>
          <p:cNvCxnSpPr/>
          <p:nvPr/>
        </p:nvCxnSpPr>
        <p:spPr>
          <a:xfrm rot="5400000">
            <a:off x="3810000" y="3722132"/>
            <a:ext cx="2209800" cy="1600200"/>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Curved Connector 9"/>
          <p:cNvCxnSpPr/>
          <p:nvPr/>
        </p:nvCxnSpPr>
        <p:spPr>
          <a:xfrm rot="16200000" flipH="1">
            <a:off x="6219371" y="3655003"/>
            <a:ext cx="2209800" cy="1734457"/>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562600" y="3036332"/>
            <a:ext cx="304800" cy="369332"/>
          </a:xfrm>
          <a:prstGeom prst="rect">
            <a:avLst/>
          </a:prstGeom>
          <a:noFill/>
        </p:spPr>
        <p:txBody>
          <a:bodyPr wrap="square" rtlCol="0">
            <a:spAutoFit/>
          </a:bodyPr>
          <a:lstStyle/>
          <a:p>
            <a:r>
              <a:rPr lang="en-GB" dirty="0"/>
              <a:t>A</a:t>
            </a:r>
          </a:p>
        </p:txBody>
      </p:sp>
      <p:sp>
        <p:nvSpPr>
          <p:cNvPr id="14" name="TextBox 13"/>
          <p:cNvSpPr txBox="1"/>
          <p:nvPr/>
        </p:nvSpPr>
        <p:spPr>
          <a:xfrm>
            <a:off x="6301013" y="3064550"/>
            <a:ext cx="304800" cy="369332"/>
          </a:xfrm>
          <a:prstGeom prst="rect">
            <a:avLst/>
          </a:prstGeom>
          <a:noFill/>
        </p:spPr>
        <p:txBody>
          <a:bodyPr wrap="square" rtlCol="0">
            <a:spAutoFit/>
          </a:bodyPr>
          <a:lstStyle/>
          <a:p>
            <a:r>
              <a:rPr lang="en-GB" dirty="0"/>
              <a:t>D</a:t>
            </a:r>
          </a:p>
        </p:txBody>
      </p:sp>
      <p:sp>
        <p:nvSpPr>
          <p:cNvPr id="15" name="TextBox 14"/>
          <p:cNvSpPr txBox="1"/>
          <p:nvPr/>
        </p:nvSpPr>
        <p:spPr>
          <a:xfrm>
            <a:off x="3962400" y="5622721"/>
            <a:ext cx="304800" cy="369332"/>
          </a:xfrm>
          <a:prstGeom prst="rect">
            <a:avLst/>
          </a:prstGeom>
          <a:noFill/>
        </p:spPr>
        <p:txBody>
          <a:bodyPr wrap="square" rtlCol="0">
            <a:spAutoFit/>
          </a:bodyPr>
          <a:lstStyle/>
          <a:p>
            <a:r>
              <a:rPr lang="en-GB" dirty="0"/>
              <a:t>B</a:t>
            </a:r>
          </a:p>
        </p:txBody>
      </p:sp>
      <p:sp>
        <p:nvSpPr>
          <p:cNvPr id="16" name="TextBox 15"/>
          <p:cNvSpPr txBox="1"/>
          <p:nvPr/>
        </p:nvSpPr>
        <p:spPr>
          <a:xfrm>
            <a:off x="8039100" y="5610581"/>
            <a:ext cx="304800" cy="369332"/>
          </a:xfrm>
          <a:prstGeom prst="rect">
            <a:avLst/>
          </a:prstGeom>
          <a:noFill/>
        </p:spPr>
        <p:txBody>
          <a:bodyPr wrap="square" rtlCol="0">
            <a:spAutoFit/>
          </a:bodyPr>
          <a:lstStyle/>
          <a:p>
            <a:r>
              <a:rPr lang="en-GB" dirty="0"/>
              <a:t>C</a:t>
            </a:r>
          </a:p>
        </p:txBody>
      </p:sp>
      <p:sp>
        <p:nvSpPr>
          <p:cNvPr id="17" name="TextBox 16"/>
          <p:cNvSpPr txBox="1"/>
          <p:nvPr/>
        </p:nvSpPr>
        <p:spPr>
          <a:xfrm>
            <a:off x="7086600" y="3249216"/>
            <a:ext cx="1828800" cy="369332"/>
          </a:xfrm>
          <a:prstGeom prst="rect">
            <a:avLst/>
          </a:prstGeom>
          <a:noFill/>
        </p:spPr>
        <p:txBody>
          <a:bodyPr wrap="square" rtlCol="0">
            <a:spAutoFit/>
          </a:bodyPr>
          <a:lstStyle/>
          <a:p>
            <a:r>
              <a:rPr lang="en-GB" dirty="0"/>
              <a:t>Satellite</a:t>
            </a:r>
          </a:p>
        </p:txBody>
      </p:sp>
      <p:sp>
        <p:nvSpPr>
          <p:cNvPr id="19" name="TextBox 18"/>
          <p:cNvSpPr txBox="1"/>
          <p:nvPr/>
        </p:nvSpPr>
        <p:spPr>
          <a:xfrm>
            <a:off x="3352800" y="6229447"/>
            <a:ext cx="1066800" cy="369332"/>
          </a:xfrm>
          <a:prstGeom prst="rect">
            <a:avLst/>
          </a:prstGeom>
          <a:noFill/>
        </p:spPr>
        <p:txBody>
          <a:bodyPr wrap="square" rtlCol="0">
            <a:spAutoFit/>
          </a:bodyPr>
          <a:lstStyle/>
          <a:p>
            <a:r>
              <a:rPr lang="en-GB" dirty="0"/>
              <a:t>Router 1</a:t>
            </a:r>
          </a:p>
        </p:txBody>
      </p:sp>
      <p:sp>
        <p:nvSpPr>
          <p:cNvPr id="20" name="TextBox 19"/>
          <p:cNvSpPr txBox="1"/>
          <p:nvPr/>
        </p:nvSpPr>
        <p:spPr>
          <a:xfrm>
            <a:off x="7919357" y="6217751"/>
            <a:ext cx="1066800" cy="369332"/>
          </a:xfrm>
          <a:prstGeom prst="rect">
            <a:avLst/>
          </a:prstGeom>
          <a:noFill/>
        </p:spPr>
        <p:txBody>
          <a:bodyPr wrap="square" rtlCol="0">
            <a:spAutoFit/>
          </a:bodyPr>
          <a:lstStyle/>
          <a:p>
            <a:r>
              <a:rPr lang="en-GB" dirty="0"/>
              <a:t>Router 2</a:t>
            </a:r>
          </a:p>
        </p:txBody>
      </p:sp>
      <p:graphicFrame>
        <p:nvGraphicFramePr>
          <p:cNvPr id="7" name="Object 6"/>
          <p:cNvGraphicFramePr>
            <a:graphicFrameLocks noChangeAspect="1"/>
          </p:cNvGraphicFramePr>
          <p:nvPr>
            <p:extLst/>
          </p:nvPr>
        </p:nvGraphicFramePr>
        <p:xfrm>
          <a:off x="4489450" y="4127856"/>
          <a:ext cx="539750" cy="415192"/>
        </p:xfrm>
        <a:graphic>
          <a:graphicData uri="http://schemas.openxmlformats.org/presentationml/2006/ole">
            <mc:AlternateContent xmlns:mc="http://schemas.openxmlformats.org/markup-compatibility/2006">
              <mc:Choice xmlns:v="urn:schemas-microsoft-com:vml" Requires="v">
                <p:oleObj spid="_x0000_s9242" name="Equation" r:id="rId3" imgW="330120" imgH="253800" progId="Equation.DSMT4">
                  <p:embed/>
                </p:oleObj>
              </mc:Choice>
              <mc:Fallback>
                <p:oleObj name="Equation" r:id="rId3" imgW="330120" imgH="253800" progId="Equation.DSMT4">
                  <p:embed/>
                  <p:pic>
                    <p:nvPicPr>
                      <p:cNvPr id="0" name=""/>
                      <p:cNvPicPr/>
                      <p:nvPr/>
                    </p:nvPicPr>
                    <p:blipFill>
                      <a:blip r:embed="rId4"/>
                      <a:stretch>
                        <a:fillRect/>
                      </a:stretch>
                    </p:blipFill>
                    <p:spPr>
                      <a:xfrm>
                        <a:off x="4489450" y="4127856"/>
                        <a:ext cx="539750" cy="415192"/>
                      </a:xfrm>
                      <a:prstGeom prst="rect">
                        <a:avLst/>
                      </a:prstGeom>
                    </p:spPr>
                  </p:pic>
                </p:oleObj>
              </mc:Fallback>
            </mc:AlternateContent>
          </a:graphicData>
        </a:graphic>
      </p:graphicFrame>
      <p:graphicFrame>
        <p:nvGraphicFramePr>
          <p:cNvPr id="18" name="Object 17"/>
          <p:cNvGraphicFramePr>
            <a:graphicFrameLocks noChangeAspect="1"/>
          </p:cNvGraphicFramePr>
          <p:nvPr>
            <p:extLst/>
          </p:nvPr>
        </p:nvGraphicFramePr>
        <p:xfrm>
          <a:off x="7324270" y="4178340"/>
          <a:ext cx="524329" cy="403330"/>
        </p:xfrm>
        <a:graphic>
          <a:graphicData uri="http://schemas.openxmlformats.org/presentationml/2006/ole">
            <mc:AlternateContent xmlns:mc="http://schemas.openxmlformats.org/markup-compatibility/2006">
              <mc:Choice xmlns:v="urn:schemas-microsoft-com:vml" Requires="v">
                <p:oleObj spid="_x0000_s9243" name="Equation" r:id="rId5" imgW="330120" imgH="253800" progId="Equation.DSMT4">
                  <p:embed/>
                </p:oleObj>
              </mc:Choice>
              <mc:Fallback>
                <p:oleObj name="Equation" r:id="rId5" imgW="330120" imgH="253800" progId="Equation.DSMT4">
                  <p:embed/>
                  <p:pic>
                    <p:nvPicPr>
                      <p:cNvPr id="0" name=""/>
                      <p:cNvPicPr/>
                      <p:nvPr/>
                    </p:nvPicPr>
                    <p:blipFill>
                      <a:blip r:embed="rId4"/>
                      <a:stretch>
                        <a:fillRect/>
                      </a:stretch>
                    </p:blipFill>
                    <p:spPr>
                      <a:xfrm>
                        <a:off x="7324270" y="4178340"/>
                        <a:ext cx="524329" cy="403330"/>
                      </a:xfrm>
                      <a:prstGeom prst="rect">
                        <a:avLst/>
                      </a:prstGeom>
                    </p:spPr>
                  </p:pic>
                </p:oleObj>
              </mc:Fallback>
            </mc:AlternateContent>
          </a:graphicData>
        </a:graphic>
      </p:graphicFrame>
      <p:sp>
        <p:nvSpPr>
          <p:cNvPr id="9" name="Slide Number Placeholder 8"/>
          <p:cNvSpPr>
            <a:spLocks noGrp="1"/>
          </p:cNvSpPr>
          <p:nvPr>
            <p:ph type="sldNum" sz="quarter" idx="12"/>
          </p:nvPr>
        </p:nvSpPr>
        <p:spPr/>
        <p:txBody>
          <a:bodyPr/>
          <a:lstStyle/>
          <a:p>
            <a:fld id="{48F63A3B-78C7-47BE-AE5E-E10140E04643}" type="slidenum">
              <a:rPr lang="en-US" smtClean="0"/>
              <a:t>28</a:t>
            </a:fld>
            <a:endParaRPr lang="en-US"/>
          </a:p>
        </p:txBody>
      </p:sp>
    </p:spTree>
    <p:extLst>
      <p:ext uri="{BB962C8B-B14F-4D97-AF65-F5344CB8AC3E}">
        <p14:creationId xmlns:p14="http://schemas.microsoft.com/office/powerpoint/2010/main" val="23830316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Entanglement Swapping</a:t>
            </a:r>
          </a:p>
        </p:txBody>
      </p:sp>
      <p:sp>
        <p:nvSpPr>
          <p:cNvPr id="3" name="Content Placeholder 2"/>
          <p:cNvSpPr>
            <a:spLocks noGrp="1"/>
          </p:cNvSpPr>
          <p:nvPr>
            <p:ph idx="1"/>
          </p:nvPr>
        </p:nvSpPr>
        <p:spPr>
          <a:xfrm>
            <a:off x="380999" y="1690688"/>
            <a:ext cx="11587955" cy="4710112"/>
          </a:xfrm>
        </p:spPr>
        <p:txBody>
          <a:bodyPr>
            <a:normAutofit lnSpcReduction="10000"/>
          </a:bodyPr>
          <a:lstStyle/>
          <a:p>
            <a:pPr marL="542925" lvl="2" indent="0">
              <a:lnSpc>
                <a:spcPct val="150000"/>
              </a:lnSpc>
              <a:buNone/>
            </a:pPr>
            <a:r>
              <a:rPr lang="en-GB" sz="2800" dirty="0"/>
              <a:t>Let         and          denote two Bell states with                                                 such that           denotes entanglement between A and B and           denotes entanglement between C and D.</a:t>
            </a:r>
          </a:p>
          <a:p>
            <a:pPr marL="542925" lvl="2" indent="0">
              <a:lnSpc>
                <a:spcPct val="150000"/>
              </a:lnSpc>
              <a:buNone/>
            </a:pPr>
            <a:endParaRPr lang="en-GB" sz="2800" dirty="0"/>
          </a:p>
          <a:p>
            <a:pPr marL="542925" lvl="2" indent="0">
              <a:lnSpc>
                <a:spcPct val="150000"/>
              </a:lnSpc>
              <a:buNone/>
            </a:pPr>
            <a:r>
              <a:rPr lang="en-GB" sz="2800" dirty="0"/>
              <a:t>Then   </a:t>
            </a:r>
          </a:p>
          <a:p>
            <a:pPr marL="542925" lvl="2" indent="0">
              <a:lnSpc>
                <a:spcPct val="150000"/>
              </a:lnSpc>
              <a:buNone/>
            </a:pPr>
            <a:endParaRPr lang="en-GB" sz="2800" dirty="0"/>
          </a:p>
          <a:p>
            <a:pPr marL="542925" lvl="2" indent="0">
              <a:lnSpc>
                <a:spcPct val="150000"/>
              </a:lnSpc>
              <a:buNone/>
            </a:pPr>
            <a:r>
              <a:rPr lang="en-GB" sz="2800" dirty="0"/>
              <a:t>We consider the case for </a:t>
            </a:r>
          </a:p>
        </p:txBody>
      </p:sp>
      <p:graphicFrame>
        <p:nvGraphicFramePr>
          <p:cNvPr id="4" name="Object 3"/>
          <p:cNvGraphicFramePr>
            <a:graphicFrameLocks noChangeAspect="1"/>
          </p:cNvGraphicFramePr>
          <p:nvPr>
            <p:extLst/>
          </p:nvPr>
        </p:nvGraphicFramePr>
        <p:xfrm>
          <a:off x="1524000" y="1903268"/>
          <a:ext cx="661988" cy="427038"/>
        </p:xfrm>
        <a:graphic>
          <a:graphicData uri="http://schemas.openxmlformats.org/presentationml/2006/ole">
            <mc:AlternateContent xmlns:mc="http://schemas.openxmlformats.org/markup-compatibility/2006">
              <mc:Choice xmlns:v="urn:schemas-microsoft-com:vml" Requires="v">
                <p:oleObj spid="_x0000_s10338" name="Equation" r:id="rId3" imgW="393480" imgH="253800" progId="Equation.DSMT4">
                  <p:embed/>
                </p:oleObj>
              </mc:Choice>
              <mc:Fallback>
                <p:oleObj name="Equation" r:id="rId3" imgW="393480" imgH="253800" progId="Equation.DSMT4">
                  <p:embed/>
                  <p:pic>
                    <p:nvPicPr>
                      <p:cNvPr id="0" name=""/>
                      <p:cNvPicPr/>
                      <p:nvPr/>
                    </p:nvPicPr>
                    <p:blipFill>
                      <a:blip r:embed="rId4"/>
                      <a:stretch>
                        <a:fillRect/>
                      </a:stretch>
                    </p:blipFill>
                    <p:spPr>
                      <a:xfrm>
                        <a:off x="1524000" y="1903268"/>
                        <a:ext cx="661988" cy="427038"/>
                      </a:xfrm>
                      <a:prstGeom prst="rect">
                        <a:avLst/>
                      </a:prstGeom>
                    </p:spPr>
                  </p:pic>
                </p:oleObj>
              </mc:Fallback>
            </mc:AlternateContent>
          </a:graphicData>
        </a:graphic>
      </p:graphicFrame>
      <p:graphicFrame>
        <p:nvGraphicFramePr>
          <p:cNvPr id="5" name="Object 4"/>
          <p:cNvGraphicFramePr>
            <a:graphicFrameLocks noChangeAspect="1"/>
          </p:cNvGraphicFramePr>
          <p:nvPr>
            <p:extLst/>
          </p:nvPr>
        </p:nvGraphicFramePr>
        <p:xfrm>
          <a:off x="7540678" y="1927081"/>
          <a:ext cx="4428277" cy="436562"/>
        </p:xfrm>
        <a:graphic>
          <a:graphicData uri="http://schemas.openxmlformats.org/presentationml/2006/ole">
            <mc:AlternateContent xmlns:mc="http://schemas.openxmlformats.org/markup-compatibility/2006">
              <mc:Choice xmlns:v="urn:schemas-microsoft-com:vml" Requires="v">
                <p:oleObj spid="_x0000_s10339" name="Equation" r:id="rId5" imgW="2070000" imgH="203040" progId="Equation.DSMT4">
                  <p:embed/>
                </p:oleObj>
              </mc:Choice>
              <mc:Fallback>
                <p:oleObj name="Equation" r:id="rId5" imgW="2070000" imgH="203040" progId="Equation.DSMT4">
                  <p:embed/>
                  <p:pic>
                    <p:nvPicPr>
                      <p:cNvPr id="0" name=""/>
                      <p:cNvPicPr/>
                      <p:nvPr/>
                    </p:nvPicPr>
                    <p:blipFill>
                      <a:blip r:embed="rId6"/>
                      <a:stretch>
                        <a:fillRect/>
                      </a:stretch>
                    </p:blipFill>
                    <p:spPr>
                      <a:xfrm>
                        <a:off x="7540678" y="1927081"/>
                        <a:ext cx="4428277" cy="436562"/>
                      </a:xfrm>
                      <a:prstGeom prst="rect">
                        <a:avLst/>
                      </a:prstGeom>
                    </p:spPr>
                  </p:pic>
                </p:oleObj>
              </mc:Fallback>
            </mc:AlternateContent>
          </a:graphicData>
        </a:graphic>
      </p:graphicFrame>
      <p:graphicFrame>
        <p:nvGraphicFramePr>
          <p:cNvPr id="6" name="Object 5"/>
          <p:cNvGraphicFramePr>
            <a:graphicFrameLocks noChangeAspect="1"/>
          </p:cNvGraphicFramePr>
          <p:nvPr>
            <p:extLst/>
          </p:nvPr>
        </p:nvGraphicFramePr>
        <p:xfrm>
          <a:off x="2782093" y="1869931"/>
          <a:ext cx="725488" cy="493712"/>
        </p:xfrm>
        <a:graphic>
          <a:graphicData uri="http://schemas.openxmlformats.org/presentationml/2006/ole">
            <mc:AlternateContent xmlns:mc="http://schemas.openxmlformats.org/markup-compatibility/2006">
              <mc:Choice xmlns:v="urn:schemas-microsoft-com:vml" Requires="v">
                <p:oleObj spid="_x0000_s10340" name="Equation" r:id="rId7" imgW="431640" imgH="291960" progId="Equation.DSMT4">
                  <p:embed/>
                </p:oleObj>
              </mc:Choice>
              <mc:Fallback>
                <p:oleObj name="Equation" r:id="rId7" imgW="431640" imgH="291960" progId="Equation.DSMT4">
                  <p:embed/>
                  <p:pic>
                    <p:nvPicPr>
                      <p:cNvPr id="0" name=""/>
                      <p:cNvPicPr/>
                      <p:nvPr/>
                    </p:nvPicPr>
                    <p:blipFill>
                      <a:blip r:embed="rId8"/>
                      <a:stretch>
                        <a:fillRect/>
                      </a:stretch>
                    </p:blipFill>
                    <p:spPr>
                      <a:xfrm>
                        <a:off x="2782093" y="1869931"/>
                        <a:ext cx="725488" cy="493712"/>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2451099" y="2482706"/>
          <a:ext cx="661988" cy="427038"/>
        </p:xfrm>
        <a:graphic>
          <a:graphicData uri="http://schemas.openxmlformats.org/presentationml/2006/ole">
            <mc:AlternateContent xmlns:mc="http://schemas.openxmlformats.org/markup-compatibility/2006">
              <mc:Choice xmlns:v="urn:schemas-microsoft-com:vml" Requires="v">
                <p:oleObj spid="_x0000_s10341" name="Equation" r:id="rId9" imgW="393480" imgH="253800" progId="Equation.DSMT4">
                  <p:embed/>
                </p:oleObj>
              </mc:Choice>
              <mc:Fallback>
                <p:oleObj name="Equation" r:id="rId9" imgW="393480" imgH="253800" progId="Equation.DSMT4">
                  <p:embed/>
                  <p:pic>
                    <p:nvPicPr>
                      <p:cNvPr id="0" name=""/>
                      <p:cNvPicPr/>
                      <p:nvPr/>
                    </p:nvPicPr>
                    <p:blipFill>
                      <a:blip r:embed="rId4"/>
                      <a:stretch>
                        <a:fillRect/>
                      </a:stretch>
                    </p:blipFill>
                    <p:spPr>
                      <a:xfrm>
                        <a:off x="2451099" y="2482706"/>
                        <a:ext cx="661988" cy="427038"/>
                      </a:xfrm>
                      <a:prstGeom prst="rect">
                        <a:avLst/>
                      </a:prstGeom>
                    </p:spPr>
                  </p:pic>
                </p:oleObj>
              </mc:Fallback>
            </mc:AlternateContent>
          </a:graphicData>
        </a:graphic>
      </p:graphicFrame>
      <p:graphicFrame>
        <p:nvGraphicFramePr>
          <p:cNvPr id="8" name="Object 7"/>
          <p:cNvGraphicFramePr>
            <a:graphicFrameLocks noChangeAspect="1"/>
          </p:cNvGraphicFramePr>
          <p:nvPr>
            <p:extLst/>
          </p:nvPr>
        </p:nvGraphicFramePr>
        <p:xfrm>
          <a:off x="9776247" y="2516043"/>
          <a:ext cx="725488" cy="493712"/>
        </p:xfrm>
        <a:graphic>
          <a:graphicData uri="http://schemas.openxmlformats.org/presentationml/2006/ole">
            <mc:AlternateContent xmlns:mc="http://schemas.openxmlformats.org/markup-compatibility/2006">
              <mc:Choice xmlns:v="urn:schemas-microsoft-com:vml" Requires="v">
                <p:oleObj spid="_x0000_s10342" name="Equation" r:id="rId10" imgW="431640" imgH="291960" progId="Equation.DSMT4">
                  <p:embed/>
                </p:oleObj>
              </mc:Choice>
              <mc:Fallback>
                <p:oleObj name="Equation" r:id="rId10" imgW="431640" imgH="291960" progId="Equation.DSMT4">
                  <p:embed/>
                  <p:pic>
                    <p:nvPicPr>
                      <p:cNvPr id="0" name=""/>
                      <p:cNvPicPr/>
                      <p:nvPr/>
                    </p:nvPicPr>
                    <p:blipFill>
                      <a:blip r:embed="rId8"/>
                      <a:stretch>
                        <a:fillRect/>
                      </a:stretch>
                    </p:blipFill>
                    <p:spPr>
                      <a:xfrm>
                        <a:off x="9776247" y="2516043"/>
                        <a:ext cx="725488" cy="493712"/>
                      </a:xfrm>
                      <a:prstGeom prst="rect">
                        <a:avLst/>
                      </a:prstGeom>
                    </p:spPr>
                  </p:pic>
                </p:oleObj>
              </mc:Fallback>
            </mc:AlternateContent>
          </a:graphicData>
        </a:graphic>
      </p:graphicFrame>
      <p:graphicFrame>
        <p:nvGraphicFramePr>
          <p:cNvPr id="9" name="Object 8"/>
          <p:cNvGraphicFramePr>
            <a:graphicFrameLocks noChangeAspect="1"/>
          </p:cNvGraphicFramePr>
          <p:nvPr>
            <p:extLst/>
          </p:nvPr>
        </p:nvGraphicFramePr>
        <p:xfrm>
          <a:off x="1912938" y="4181978"/>
          <a:ext cx="5516562" cy="799300"/>
        </p:xfrm>
        <a:graphic>
          <a:graphicData uri="http://schemas.openxmlformats.org/presentationml/2006/ole">
            <mc:AlternateContent xmlns:mc="http://schemas.openxmlformats.org/markup-compatibility/2006">
              <mc:Choice xmlns:v="urn:schemas-microsoft-com:vml" Requires="v">
                <p:oleObj spid="_x0000_s10343" name="Equation" r:id="rId11" imgW="2984400" imgH="431640" progId="Equation.DSMT4">
                  <p:embed/>
                </p:oleObj>
              </mc:Choice>
              <mc:Fallback>
                <p:oleObj name="Equation" r:id="rId11" imgW="2984400" imgH="431640" progId="Equation.DSMT4">
                  <p:embed/>
                  <p:pic>
                    <p:nvPicPr>
                      <p:cNvPr id="0" name=""/>
                      <p:cNvPicPr/>
                      <p:nvPr/>
                    </p:nvPicPr>
                    <p:blipFill>
                      <a:blip r:embed="rId12"/>
                      <a:stretch>
                        <a:fillRect/>
                      </a:stretch>
                    </p:blipFill>
                    <p:spPr>
                      <a:xfrm>
                        <a:off x="1912938" y="4181978"/>
                        <a:ext cx="5516562" cy="799300"/>
                      </a:xfrm>
                      <a:prstGeom prst="rect">
                        <a:avLst/>
                      </a:prstGeom>
                    </p:spPr>
                  </p:pic>
                </p:oleObj>
              </mc:Fallback>
            </mc:AlternateContent>
          </a:graphicData>
        </a:graphic>
      </p:graphicFrame>
      <p:graphicFrame>
        <p:nvGraphicFramePr>
          <p:cNvPr id="10" name="Object 9"/>
          <p:cNvGraphicFramePr>
            <a:graphicFrameLocks noChangeAspect="1"/>
          </p:cNvGraphicFramePr>
          <p:nvPr>
            <p:extLst/>
          </p:nvPr>
        </p:nvGraphicFramePr>
        <p:xfrm>
          <a:off x="4394200" y="2362200"/>
          <a:ext cx="914400" cy="198438"/>
        </p:xfrm>
        <a:graphic>
          <a:graphicData uri="http://schemas.openxmlformats.org/presentationml/2006/ole">
            <mc:AlternateContent xmlns:mc="http://schemas.openxmlformats.org/markup-compatibility/2006">
              <mc:Choice xmlns:v="urn:schemas-microsoft-com:vml" Requires="v">
                <p:oleObj spid="_x0000_s10344" name="Equation" r:id="rId13" imgW="914400" imgH="198720" progId="Equation.DSMT4">
                  <p:embed/>
                </p:oleObj>
              </mc:Choice>
              <mc:Fallback>
                <p:oleObj name="Equation" r:id="rId13" imgW="914400" imgH="198720" progId="Equation.DSMT4">
                  <p:embed/>
                  <p:pic>
                    <p:nvPicPr>
                      <p:cNvPr id="0" name=""/>
                      <p:cNvPicPr/>
                      <p:nvPr/>
                    </p:nvPicPr>
                    <p:blipFill>
                      <a:blip r:embed="rId14"/>
                      <a:stretch>
                        <a:fillRect/>
                      </a:stretch>
                    </p:blipFill>
                    <p:spPr>
                      <a:xfrm>
                        <a:off x="4394200" y="2362200"/>
                        <a:ext cx="914400" cy="198438"/>
                      </a:xfrm>
                      <a:prstGeom prst="rect">
                        <a:avLst/>
                      </a:prstGeom>
                    </p:spPr>
                  </p:pic>
                </p:oleObj>
              </mc:Fallback>
            </mc:AlternateContent>
          </a:graphicData>
        </a:graphic>
      </p:graphicFrame>
      <p:graphicFrame>
        <p:nvGraphicFramePr>
          <p:cNvPr id="11" name="Object 10"/>
          <p:cNvGraphicFramePr>
            <a:graphicFrameLocks noChangeAspect="1"/>
          </p:cNvGraphicFramePr>
          <p:nvPr>
            <p:extLst/>
          </p:nvPr>
        </p:nvGraphicFramePr>
        <p:xfrm>
          <a:off x="4738688" y="5501045"/>
          <a:ext cx="6643687" cy="774700"/>
        </p:xfrm>
        <a:graphic>
          <a:graphicData uri="http://schemas.openxmlformats.org/presentationml/2006/ole">
            <mc:AlternateContent xmlns:mc="http://schemas.openxmlformats.org/markup-compatibility/2006">
              <mc:Choice xmlns:v="urn:schemas-microsoft-com:vml" Requires="v">
                <p:oleObj spid="_x0000_s10345" name="Equation" r:id="rId15" imgW="3593880" imgH="419040" progId="Equation.DSMT4">
                  <p:embed/>
                </p:oleObj>
              </mc:Choice>
              <mc:Fallback>
                <p:oleObj name="Equation" r:id="rId15" imgW="3593880" imgH="419040" progId="Equation.DSMT4">
                  <p:embed/>
                  <p:pic>
                    <p:nvPicPr>
                      <p:cNvPr id="0" name=""/>
                      <p:cNvPicPr/>
                      <p:nvPr/>
                    </p:nvPicPr>
                    <p:blipFill>
                      <a:blip r:embed="rId16"/>
                      <a:stretch>
                        <a:fillRect/>
                      </a:stretch>
                    </p:blipFill>
                    <p:spPr>
                      <a:xfrm>
                        <a:off x="4738688" y="5501045"/>
                        <a:ext cx="6643687" cy="774700"/>
                      </a:xfrm>
                      <a:prstGeom prst="rect">
                        <a:avLst/>
                      </a:prstGeom>
                    </p:spPr>
                  </p:pic>
                </p:oleObj>
              </mc:Fallback>
            </mc:AlternateContent>
          </a:graphicData>
        </a:graphic>
      </p:graphicFrame>
      <p:sp>
        <p:nvSpPr>
          <p:cNvPr id="12" name="Slide Number Placeholder 11"/>
          <p:cNvSpPr>
            <a:spLocks noGrp="1"/>
          </p:cNvSpPr>
          <p:nvPr>
            <p:ph type="sldNum" sz="quarter" idx="12"/>
          </p:nvPr>
        </p:nvSpPr>
        <p:spPr/>
        <p:txBody>
          <a:bodyPr/>
          <a:lstStyle/>
          <a:p>
            <a:fld id="{48F63A3B-78C7-47BE-AE5E-E10140E04643}" type="slidenum">
              <a:rPr lang="en-US" smtClean="0"/>
              <a:t>29</a:t>
            </a:fld>
            <a:endParaRPr lang="en-US"/>
          </a:p>
        </p:txBody>
      </p:sp>
    </p:spTree>
    <p:extLst>
      <p:ext uri="{BB962C8B-B14F-4D97-AF65-F5344CB8AC3E}">
        <p14:creationId xmlns:p14="http://schemas.microsoft.com/office/powerpoint/2010/main" val="2077447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Standard Classical Communication Channel </a:t>
            </a:r>
            <a:endParaRPr lang="en-GB" dirty="0"/>
          </a:p>
        </p:txBody>
      </p:sp>
      <p:sp>
        <p:nvSpPr>
          <p:cNvPr id="3" name="Content Placeholder 2"/>
          <p:cNvSpPr>
            <a:spLocks noGrp="1"/>
          </p:cNvSpPr>
          <p:nvPr>
            <p:ph idx="1"/>
          </p:nvPr>
        </p:nvSpPr>
        <p:spPr>
          <a:xfrm>
            <a:off x="228600" y="1447800"/>
            <a:ext cx="11125200" cy="4952999"/>
          </a:xfrm>
        </p:spPr>
        <p:txBody>
          <a:bodyPr>
            <a:normAutofit/>
          </a:bodyPr>
          <a:lstStyle/>
          <a:p>
            <a:pPr marL="0" indent="0">
              <a:lnSpc>
                <a:spcPct val="120000"/>
              </a:lnSpc>
              <a:buNone/>
            </a:pPr>
            <a:r>
              <a:rPr lang="en-GB" sz="2400" dirty="0" smtClean="0"/>
              <a:t> </a:t>
            </a:r>
            <a:endParaRPr lang="en-GB" dirty="0" smtClean="0"/>
          </a:p>
        </p:txBody>
      </p:sp>
      <p:sp>
        <p:nvSpPr>
          <p:cNvPr id="4" name="Rectangle 3"/>
          <p:cNvSpPr/>
          <p:nvPr/>
        </p:nvSpPr>
        <p:spPr>
          <a:xfrm>
            <a:off x="1143000" y="2286000"/>
            <a:ext cx="1905000" cy="1371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7924800" y="2286000"/>
            <a:ext cx="1905000" cy="1371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4800600" y="4114800"/>
            <a:ext cx="1905000" cy="1371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p:cNvCxnSpPr/>
          <p:nvPr/>
        </p:nvCxnSpPr>
        <p:spPr>
          <a:xfrm flipV="1">
            <a:off x="3048000" y="2787849"/>
            <a:ext cx="2209800" cy="29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257800" y="2781300"/>
            <a:ext cx="38100" cy="133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172200" y="2813516"/>
            <a:ext cx="0" cy="130128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257800" y="2781300"/>
            <a:ext cx="19050" cy="6973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6172200" y="3444081"/>
            <a:ext cx="0" cy="6707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3048000" y="2781300"/>
            <a:ext cx="914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28600" y="2819400"/>
            <a:ext cx="914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6172200" y="2813516"/>
            <a:ext cx="914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9829800" y="2786062"/>
            <a:ext cx="1143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8534400" y="2749945"/>
            <a:ext cx="990600" cy="381000"/>
          </a:xfrm>
          <a:prstGeom prst="rect">
            <a:avLst/>
          </a:prstGeom>
          <a:noFill/>
        </p:spPr>
        <p:txBody>
          <a:bodyPr wrap="square" rtlCol="0">
            <a:spAutoFit/>
          </a:bodyPr>
          <a:lstStyle/>
          <a:p>
            <a:r>
              <a:rPr lang="en-GB" dirty="0" smtClean="0"/>
              <a:t>Bob</a:t>
            </a:r>
            <a:endParaRPr lang="en-GB" dirty="0"/>
          </a:p>
        </p:txBody>
      </p:sp>
      <p:sp>
        <p:nvSpPr>
          <p:cNvPr id="38" name="TextBox 37"/>
          <p:cNvSpPr txBox="1"/>
          <p:nvPr/>
        </p:nvSpPr>
        <p:spPr>
          <a:xfrm>
            <a:off x="5438775" y="4560491"/>
            <a:ext cx="990600" cy="381000"/>
          </a:xfrm>
          <a:prstGeom prst="rect">
            <a:avLst/>
          </a:prstGeom>
          <a:noFill/>
        </p:spPr>
        <p:txBody>
          <a:bodyPr wrap="square" rtlCol="0">
            <a:spAutoFit/>
          </a:bodyPr>
          <a:lstStyle/>
          <a:p>
            <a:r>
              <a:rPr lang="en-GB" dirty="0" smtClean="0"/>
              <a:t>Eve</a:t>
            </a:r>
            <a:endParaRPr lang="en-GB" dirty="0"/>
          </a:p>
        </p:txBody>
      </p:sp>
      <p:sp>
        <p:nvSpPr>
          <p:cNvPr id="39" name="TextBox 38"/>
          <p:cNvSpPr txBox="1"/>
          <p:nvPr/>
        </p:nvSpPr>
        <p:spPr>
          <a:xfrm>
            <a:off x="1676401" y="2773363"/>
            <a:ext cx="990600" cy="381000"/>
          </a:xfrm>
          <a:prstGeom prst="rect">
            <a:avLst/>
          </a:prstGeom>
          <a:noFill/>
        </p:spPr>
        <p:txBody>
          <a:bodyPr wrap="square" rtlCol="0">
            <a:spAutoFit/>
          </a:bodyPr>
          <a:lstStyle/>
          <a:p>
            <a:r>
              <a:rPr lang="en-GB" dirty="0" smtClean="0"/>
              <a:t>Alice</a:t>
            </a:r>
            <a:endParaRPr lang="en-GB" dirty="0"/>
          </a:p>
        </p:txBody>
      </p:sp>
      <p:cxnSp>
        <p:nvCxnSpPr>
          <p:cNvPr id="35" name="Straight Connector 34"/>
          <p:cNvCxnSpPr/>
          <p:nvPr/>
        </p:nvCxnSpPr>
        <p:spPr>
          <a:xfrm>
            <a:off x="7086600" y="2813516"/>
            <a:ext cx="838200" cy="0"/>
          </a:xfrm>
          <a:prstGeom prst="line">
            <a:avLst/>
          </a:prstGeom>
        </p:spPr>
        <p:style>
          <a:lnRef idx="1">
            <a:schemeClr val="accent1"/>
          </a:lnRef>
          <a:fillRef idx="0">
            <a:schemeClr val="accent1"/>
          </a:fillRef>
          <a:effectRef idx="0">
            <a:schemeClr val="accent1"/>
          </a:effectRef>
          <a:fontRef idx="minor">
            <a:schemeClr val="tx1"/>
          </a:fontRef>
        </p:style>
      </p:cxnSp>
      <p:sp>
        <p:nvSpPr>
          <p:cNvPr id="40" name="Line 5"/>
          <p:cNvSpPr>
            <a:spLocks noChangeShapeType="1"/>
          </p:cNvSpPr>
          <p:nvPr/>
        </p:nvSpPr>
        <p:spPr bwMode="auto">
          <a:xfrm>
            <a:off x="838200" y="1447800"/>
            <a:ext cx="11023600" cy="0"/>
          </a:xfrm>
          <a:prstGeom prst="line">
            <a:avLst/>
          </a:prstGeom>
          <a:noFill/>
          <a:ln w="9525">
            <a:solidFill>
              <a:schemeClr val="tx1"/>
            </a:solidFill>
            <a:round/>
            <a:headEnd/>
            <a:tailEnd/>
          </a:ln>
          <a:effectLst/>
        </p:spPr>
        <p:txBody>
          <a:bodyPr wrap="none" anchor="ctr"/>
          <a:lstStyle/>
          <a:p>
            <a:endParaRPr lang="en-GB"/>
          </a:p>
        </p:txBody>
      </p:sp>
      <p:sp>
        <p:nvSpPr>
          <p:cNvPr id="42" name="Line 5"/>
          <p:cNvSpPr>
            <a:spLocks noChangeShapeType="1"/>
          </p:cNvSpPr>
          <p:nvPr/>
        </p:nvSpPr>
        <p:spPr bwMode="auto">
          <a:xfrm>
            <a:off x="838200" y="6248400"/>
            <a:ext cx="11023600" cy="0"/>
          </a:xfrm>
          <a:prstGeom prst="line">
            <a:avLst/>
          </a:prstGeom>
          <a:noFill/>
          <a:ln w="9525">
            <a:solidFill>
              <a:schemeClr val="tx1"/>
            </a:solidFill>
            <a:round/>
            <a:headEnd/>
            <a:tailEnd/>
          </a:ln>
          <a:effectLst/>
        </p:spPr>
        <p:txBody>
          <a:bodyPr wrap="none" anchor="ctr"/>
          <a:lstStyle/>
          <a:p>
            <a:endParaRPr lang="en-GB"/>
          </a:p>
        </p:txBody>
      </p:sp>
    </p:spTree>
    <p:extLst>
      <p:ext uri="{BB962C8B-B14F-4D97-AF65-F5344CB8AC3E}">
        <p14:creationId xmlns:p14="http://schemas.microsoft.com/office/powerpoint/2010/main" val="23062574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Entanglement Swapping</a:t>
            </a:r>
          </a:p>
        </p:txBody>
      </p:sp>
      <p:sp>
        <p:nvSpPr>
          <p:cNvPr id="3" name="Content Placeholder 2"/>
          <p:cNvSpPr>
            <a:spLocks noGrp="1"/>
          </p:cNvSpPr>
          <p:nvPr>
            <p:ph idx="1"/>
          </p:nvPr>
        </p:nvSpPr>
        <p:spPr>
          <a:xfrm>
            <a:off x="380999" y="1219200"/>
            <a:ext cx="11587955" cy="5410200"/>
          </a:xfrm>
        </p:spPr>
        <p:txBody>
          <a:bodyPr>
            <a:normAutofit fontScale="92500" lnSpcReduction="20000"/>
          </a:bodyPr>
          <a:lstStyle/>
          <a:p>
            <a:pPr marL="0" lvl="2" indent="0">
              <a:lnSpc>
                <a:spcPct val="150000"/>
              </a:lnSpc>
              <a:buNone/>
            </a:pPr>
            <a:r>
              <a:rPr lang="en-GB" sz="2800" dirty="0"/>
              <a:t> Let         denote the state vector for the system. Then</a:t>
            </a:r>
          </a:p>
          <a:p>
            <a:pPr marL="0" lvl="2" indent="0">
              <a:lnSpc>
                <a:spcPct val="150000"/>
              </a:lnSpc>
              <a:buNone/>
            </a:pPr>
            <a:endParaRPr lang="en-GB" sz="2800" dirty="0"/>
          </a:p>
          <a:p>
            <a:pPr marL="0" lvl="2" indent="0">
              <a:lnSpc>
                <a:spcPct val="150000"/>
              </a:lnSpc>
              <a:buNone/>
            </a:pPr>
            <a:endParaRPr lang="en-GB" sz="2800" dirty="0"/>
          </a:p>
          <a:p>
            <a:pPr marL="0" lvl="2" indent="0">
              <a:lnSpc>
                <a:spcPct val="150000"/>
              </a:lnSpc>
              <a:buNone/>
            </a:pPr>
            <a:endParaRPr lang="en-GB" sz="2800" dirty="0"/>
          </a:p>
          <a:p>
            <a:pPr marL="0" lvl="2" indent="0">
              <a:lnSpc>
                <a:spcPct val="150000"/>
              </a:lnSpc>
              <a:buNone/>
            </a:pPr>
            <a:endParaRPr lang="en-GB" sz="2800" dirty="0"/>
          </a:p>
          <a:p>
            <a:pPr marL="0" lvl="2" indent="0">
              <a:lnSpc>
                <a:spcPct val="150000"/>
              </a:lnSpc>
              <a:buNone/>
            </a:pPr>
            <a:endParaRPr lang="en-GB" sz="2800" dirty="0"/>
          </a:p>
          <a:p>
            <a:pPr marL="0" lvl="2" indent="0">
              <a:lnSpc>
                <a:spcPct val="150000"/>
              </a:lnSpc>
              <a:buNone/>
            </a:pPr>
            <a:endParaRPr lang="en-GB" sz="2800" dirty="0"/>
          </a:p>
          <a:p>
            <a:pPr marL="0" lvl="2" indent="0">
              <a:lnSpc>
                <a:spcPct val="150000"/>
              </a:lnSpc>
              <a:buNone/>
            </a:pPr>
            <a:r>
              <a:rPr lang="en-GB" sz="2800" dirty="0"/>
              <a:t>Taking a Bell measurement w.r.t AD (local) we obtain a particular (global) Bell state w.r.t BC</a:t>
            </a:r>
          </a:p>
        </p:txBody>
      </p:sp>
      <p:graphicFrame>
        <p:nvGraphicFramePr>
          <p:cNvPr id="10" name="Object 9"/>
          <p:cNvGraphicFramePr>
            <a:graphicFrameLocks noChangeAspect="1"/>
          </p:cNvGraphicFramePr>
          <p:nvPr/>
        </p:nvGraphicFramePr>
        <p:xfrm>
          <a:off x="4394200" y="2362200"/>
          <a:ext cx="914400" cy="198438"/>
        </p:xfrm>
        <a:graphic>
          <a:graphicData uri="http://schemas.openxmlformats.org/presentationml/2006/ole">
            <mc:AlternateContent xmlns:mc="http://schemas.openxmlformats.org/markup-compatibility/2006">
              <mc:Choice xmlns:v="urn:schemas-microsoft-com:vml" Requires="v">
                <p:oleObj spid="_x0000_s11314" name="Equation" r:id="rId3" imgW="914400" imgH="198720" progId="Equation.DSMT4">
                  <p:embed/>
                </p:oleObj>
              </mc:Choice>
              <mc:Fallback>
                <p:oleObj name="Equation" r:id="rId3" imgW="914400" imgH="198720" progId="Equation.DSMT4">
                  <p:embed/>
                  <p:pic>
                    <p:nvPicPr>
                      <p:cNvPr id="0" name=""/>
                      <p:cNvPicPr/>
                      <p:nvPr/>
                    </p:nvPicPr>
                    <p:blipFill>
                      <a:blip r:embed="rId4"/>
                      <a:stretch>
                        <a:fillRect/>
                      </a:stretch>
                    </p:blipFill>
                    <p:spPr>
                      <a:xfrm>
                        <a:off x="4394200" y="2362200"/>
                        <a:ext cx="914400" cy="198438"/>
                      </a:xfrm>
                      <a:prstGeom prst="rect">
                        <a:avLst/>
                      </a:prstGeom>
                    </p:spPr>
                  </p:pic>
                </p:oleObj>
              </mc:Fallback>
            </mc:AlternateContent>
          </a:graphicData>
        </a:graphic>
      </p:graphicFrame>
      <p:graphicFrame>
        <p:nvGraphicFramePr>
          <p:cNvPr id="12" name="Object 11"/>
          <p:cNvGraphicFramePr>
            <a:graphicFrameLocks noChangeAspect="1"/>
          </p:cNvGraphicFramePr>
          <p:nvPr>
            <p:extLst/>
          </p:nvPr>
        </p:nvGraphicFramePr>
        <p:xfrm>
          <a:off x="1057275" y="1298457"/>
          <a:ext cx="561977" cy="561977"/>
        </p:xfrm>
        <a:graphic>
          <a:graphicData uri="http://schemas.openxmlformats.org/presentationml/2006/ole">
            <mc:AlternateContent xmlns:mc="http://schemas.openxmlformats.org/markup-compatibility/2006">
              <mc:Choice xmlns:v="urn:schemas-microsoft-com:vml" Requires="v">
                <p:oleObj spid="_x0000_s11315" name="Equation" r:id="rId5" imgW="253800" imgH="253800" progId="Equation.DSMT4">
                  <p:embed/>
                </p:oleObj>
              </mc:Choice>
              <mc:Fallback>
                <p:oleObj name="Equation" r:id="rId5" imgW="253800" imgH="253800" progId="Equation.DSMT4">
                  <p:embed/>
                  <p:pic>
                    <p:nvPicPr>
                      <p:cNvPr id="0" name=""/>
                      <p:cNvPicPr/>
                      <p:nvPr/>
                    </p:nvPicPr>
                    <p:blipFill>
                      <a:blip r:embed="rId6"/>
                      <a:stretch>
                        <a:fillRect/>
                      </a:stretch>
                    </p:blipFill>
                    <p:spPr>
                      <a:xfrm>
                        <a:off x="1057275" y="1298457"/>
                        <a:ext cx="561977" cy="561977"/>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380999" y="1949216"/>
          <a:ext cx="11623351" cy="3485692"/>
        </p:xfrm>
        <a:graphic>
          <a:graphicData uri="http://schemas.openxmlformats.org/presentationml/2006/ole">
            <mc:AlternateContent xmlns:mc="http://schemas.openxmlformats.org/markup-compatibility/2006">
              <mc:Choice xmlns:v="urn:schemas-microsoft-com:vml" Requires="v">
                <p:oleObj spid="_x0000_s11316" name="Equation" r:id="rId7" imgW="6349680" imgH="1904760" progId="Equation.DSMT4">
                  <p:embed/>
                </p:oleObj>
              </mc:Choice>
              <mc:Fallback>
                <p:oleObj name="Equation" r:id="rId7" imgW="6349680" imgH="1904760" progId="Equation.DSMT4">
                  <p:embed/>
                  <p:pic>
                    <p:nvPicPr>
                      <p:cNvPr id="0" name=""/>
                      <p:cNvPicPr/>
                      <p:nvPr/>
                    </p:nvPicPr>
                    <p:blipFill>
                      <a:blip r:embed="rId8"/>
                      <a:stretch>
                        <a:fillRect/>
                      </a:stretch>
                    </p:blipFill>
                    <p:spPr>
                      <a:xfrm>
                        <a:off x="380999" y="1949216"/>
                        <a:ext cx="11623351" cy="3485692"/>
                      </a:xfrm>
                      <a:prstGeom prst="rect">
                        <a:avLst/>
                      </a:prstGeom>
                    </p:spPr>
                  </p:pic>
                </p:oleObj>
              </mc:Fallback>
            </mc:AlternateContent>
          </a:graphicData>
        </a:graphic>
      </p:graphicFrame>
      <p:graphicFrame>
        <p:nvGraphicFramePr>
          <p:cNvPr id="14" name="Object 13"/>
          <p:cNvGraphicFramePr>
            <a:graphicFrameLocks noChangeAspect="1"/>
          </p:cNvGraphicFramePr>
          <p:nvPr>
            <p:extLst/>
          </p:nvPr>
        </p:nvGraphicFramePr>
        <p:xfrm>
          <a:off x="7662862" y="1257975"/>
          <a:ext cx="561977" cy="561977"/>
        </p:xfrm>
        <a:graphic>
          <a:graphicData uri="http://schemas.openxmlformats.org/presentationml/2006/ole">
            <mc:AlternateContent xmlns:mc="http://schemas.openxmlformats.org/markup-compatibility/2006">
              <mc:Choice xmlns:v="urn:schemas-microsoft-com:vml" Requires="v">
                <p:oleObj spid="_x0000_s11317" name="Equation" r:id="rId9" imgW="253800" imgH="253800" progId="Equation.DSMT4">
                  <p:embed/>
                </p:oleObj>
              </mc:Choice>
              <mc:Fallback>
                <p:oleObj name="Equation" r:id="rId9" imgW="253800" imgH="253800" progId="Equation.DSMT4">
                  <p:embed/>
                  <p:pic>
                    <p:nvPicPr>
                      <p:cNvPr id="0" name=""/>
                      <p:cNvPicPr/>
                      <p:nvPr/>
                    </p:nvPicPr>
                    <p:blipFill>
                      <a:blip r:embed="rId10"/>
                      <a:stretch>
                        <a:fillRect/>
                      </a:stretch>
                    </p:blipFill>
                    <p:spPr>
                      <a:xfrm>
                        <a:off x="7662862" y="1257975"/>
                        <a:ext cx="561977" cy="561977"/>
                      </a:xfrm>
                      <a:prstGeom prst="rect">
                        <a:avLst/>
                      </a:prstGeom>
                    </p:spPr>
                  </p:pic>
                </p:oleObj>
              </mc:Fallback>
            </mc:AlternateContent>
          </a:graphicData>
        </a:graphic>
      </p:graphicFrame>
      <p:sp>
        <p:nvSpPr>
          <p:cNvPr id="4" name="Slide Number Placeholder 3"/>
          <p:cNvSpPr>
            <a:spLocks noGrp="1"/>
          </p:cNvSpPr>
          <p:nvPr>
            <p:ph type="sldNum" sz="quarter" idx="12"/>
          </p:nvPr>
        </p:nvSpPr>
        <p:spPr/>
        <p:txBody>
          <a:bodyPr/>
          <a:lstStyle/>
          <a:p>
            <a:fld id="{48F63A3B-78C7-47BE-AE5E-E10140E04643}" type="slidenum">
              <a:rPr lang="en-US" smtClean="0"/>
              <a:t>30</a:t>
            </a:fld>
            <a:endParaRPr lang="en-US"/>
          </a:p>
        </p:txBody>
      </p:sp>
    </p:spTree>
    <p:extLst>
      <p:ext uri="{BB962C8B-B14F-4D97-AF65-F5344CB8AC3E}">
        <p14:creationId xmlns:p14="http://schemas.microsoft.com/office/powerpoint/2010/main" val="26001774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89819"/>
          </a:xfrm>
        </p:spPr>
        <p:txBody>
          <a:bodyPr/>
          <a:lstStyle/>
          <a:p>
            <a:r>
              <a:rPr lang="en-GB" dirty="0"/>
              <a:t>Entanglement Swapping</a:t>
            </a:r>
          </a:p>
        </p:txBody>
      </p:sp>
      <p:sp>
        <p:nvSpPr>
          <p:cNvPr id="3" name="Content Placeholder 2"/>
          <p:cNvSpPr>
            <a:spLocks noGrp="1"/>
          </p:cNvSpPr>
          <p:nvPr>
            <p:ph idx="1"/>
          </p:nvPr>
        </p:nvSpPr>
        <p:spPr>
          <a:xfrm>
            <a:off x="533400" y="1143000"/>
            <a:ext cx="10972800" cy="5562600"/>
          </a:xfrm>
        </p:spPr>
        <p:txBody>
          <a:bodyPr>
            <a:normAutofit/>
          </a:bodyPr>
          <a:lstStyle/>
          <a:p>
            <a:pPr lvl="2">
              <a:lnSpc>
                <a:spcPct val="150000"/>
              </a:lnSpc>
            </a:pPr>
            <a:r>
              <a:rPr lang="en-GB" sz="2800" dirty="0"/>
              <a:t>Taking a local measurement of the two satellite photons at A and D results in establishing a global EPR channel between B and C </a:t>
            </a:r>
          </a:p>
        </p:txBody>
      </p:sp>
      <p:sp>
        <p:nvSpPr>
          <p:cNvPr id="4" name="Rectangle 3"/>
          <p:cNvSpPr/>
          <p:nvPr/>
        </p:nvSpPr>
        <p:spPr>
          <a:xfrm>
            <a:off x="7848600" y="5246132"/>
            <a:ext cx="10668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5562600" y="2952274"/>
            <a:ext cx="10668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3352800" y="5246132"/>
            <a:ext cx="10668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Curved Connector 7"/>
          <p:cNvCxnSpPr/>
          <p:nvPr/>
        </p:nvCxnSpPr>
        <p:spPr>
          <a:xfrm rot="10800000">
            <a:off x="4267200" y="5627133"/>
            <a:ext cx="3752850" cy="111818"/>
          </a:xfrm>
          <a:prstGeom prst="curvedConnector3">
            <a:avLst>
              <a:gd name="adj1" fmla="val 50000"/>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Curved Connector 9"/>
          <p:cNvCxnSpPr>
            <a:endCxn id="12" idx="2"/>
          </p:cNvCxnSpPr>
          <p:nvPr/>
        </p:nvCxnSpPr>
        <p:spPr>
          <a:xfrm rot="10800000">
            <a:off x="5715000" y="3405664"/>
            <a:ext cx="742046" cy="11668"/>
          </a:xfrm>
          <a:prstGeom prst="curved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562600" y="3036332"/>
            <a:ext cx="304800" cy="369332"/>
          </a:xfrm>
          <a:prstGeom prst="rect">
            <a:avLst/>
          </a:prstGeom>
          <a:noFill/>
        </p:spPr>
        <p:txBody>
          <a:bodyPr wrap="square" rtlCol="0">
            <a:spAutoFit/>
          </a:bodyPr>
          <a:lstStyle/>
          <a:p>
            <a:r>
              <a:rPr lang="en-GB" dirty="0"/>
              <a:t>A</a:t>
            </a:r>
          </a:p>
        </p:txBody>
      </p:sp>
      <p:sp>
        <p:nvSpPr>
          <p:cNvPr id="14" name="TextBox 13"/>
          <p:cNvSpPr txBox="1"/>
          <p:nvPr/>
        </p:nvSpPr>
        <p:spPr>
          <a:xfrm>
            <a:off x="6301013" y="3064550"/>
            <a:ext cx="304800" cy="369332"/>
          </a:xfrm>
          <a:prstGeom prst="rect">
            <a:avLst/>
          </a:prstGeom>
          <a:noFill/>
        </p:spPr>
        <p:txBody>
          <a:bodyPr wrap="square" rtlCol="0">
            <a:spAutoFit/>
          </a:bodyPr>
          <a:lstStyle/>
          <a:p>
            <a:r>
              <a:rPr lang="en-GB" dirty="0"/>
              <a:t>D</a:t>
            </a:r>
          </a:p>
        </p:txBody>
      </p:sp>
      <p:sp>
        <p:nvSpPr>
          <p:cNvPr id="15" name="TextBox 14"/>
          <p:cNvSpPr txBox="1"/>
          <p:nvPr/>
        </p:nvSpPr>
        <p:spPr>
          <a:xfrm>
            <a:off x="3962400" y="5622721"/>
            <a:ext cx="304800" cy="369332"/>
          </a:xfrm>
          <a:prstGeom prst="rect">
            <a:avLst/>
          </a:prstGeom>
          <a:noFill/>
        </p:spPr>
        <p:txBody>
          <a:bodyPr wrap="square" rtlCol="0">
            <a:spAutoFit/>
          </a:bodyPr>
          <a:lstStyle/>
          <a:p>
            <a:r>
              <a:rPr lang="en-GB" dirty="0"/>
              <a:t>B</a:t>
            </a:r>
          </a:p>
        </p:txBody>
      </p:sp>
      <p:sp>
        <p:nvSpPr>
          <p:cNvPr id="16" name="TextBox 15"/>
          <p:cNvSpPr txBox="1"/>
          <p:nvPr/>
        </p:nvSpPr>
        <p:spPr>
          <a:xfrm>
            <a:off x="8039100" y="5610581"/>
            <a:ext cx="304800" cy="369332"/>
          </a:xfrm>
          <a:prstGeom prst="rect">
            <a:avLst/>
          </a:prstGeom>
          <a:noFill/>
        </p:spPr>
        <p:txBody>
          <a:bodyPr wrap="square" rtlCol="0">
            <a:spAutoFit/>
          </a:bodyPr>
          <a:lstStyle/>
          <a:p>
            <a:r>
              <a:rPr lang="en-GB" dirty="0"/>
              <a:t>C</a:t>
            </a:r>
          </a:p>
        </p:txBody>
      </p:sp>
      <p:sp>
        <p:nvSpPr>
          <p:cNvPr id="17" name="TextBox 16"/>
          <p:cNvSpPr txBox="1"/>
          <p:nvPr/>
        </p:nvSpPr>
        <p:spPr>
          <a:xfrm>
            <a:off x="7086600" y="3249216"/>
            <a:ext cx="1828800" cy="369332"/>
          </a:xfrm>
          <a:prstGeom prst="rect">
            <a:avLst/>
          </a:prstGeom>
          <a:noFill/>
        </p:spPr>
        <p:txBody>
          <a:bodyPr wrap="square" rtlCol="0">
            <a:spAutoFit/>
          </a:bodyPr>
          <a:lstStyle/>
          <a:p>
            <a:r>
              <a:rPr lang="en-GB" dirty="0"/>
              <a:t>Satellite</a:t>
            </a:r>
          </a:p>
        </p:txBody>
      </p:sp>
      <p:sp>
        <p:nvSpPr>
          <p:cNvPr id="19" name="TextBox 18"/>
          <p:cNvSpPr txBox="1"/>
          <p:nvPr/>
        </p:nvSpPr>
        <p:spPr>
          <a:xfrm>
            <a:off x="3352800" y="6229447"/>
            <a:ext cx="1066800" cy="369332"/>
          </a:xfrm>
          <a:prstGeom prst="rect">
            <a:avLst/>
          </a:prstGeom>
          <a:noFill/>
        </p:spPr>
        <p:txBody>
          <a:bodyPr wrap="square" rtlCol="0">
            <a:spAutoFit/>
          </a:bodyPr>
          <a:lstStyle/>
          <a:p>
            <a:r>
              <a:rPr lang="en-GB" dirty="0"/>
              <a:t>Router 1</a:t>
            </a:r>
          </a:p>
        </p:txBody>
      </p:sp>
      <p:sp>
        <p:nvSpPr>
          <p:cNvPr id="20" name="TextBox 19"/>
          <p:cNvSpPr txBox="1"/>
          <p:nvPr/>
        </p:nvSpPr>
        <p:spPr>
          <a:xfrm>
            <a:off x="7919357" y="6217751"/>
            <a:ext cx="1066800" cy="369332"/>
          </a:xfrm>
          <a:prstGeom prst="rect">
            <a:avLst/>
          </a:prstGeom>
          <a:noFill/>
        </p:spPr>
        <p:txBody>
          <a:bodyPr wrap="square" rtlCol="0">
            <a:spAutoFit/>
          </a:bodyPr>
          <a:lstStyle/>
          <a:p>
            <a:r>
              <a:rPr lang="en-GB" dirty="0"/>
              <a:t>Router 2</a:t>
            </a:r>
          </a:p>
        </p:txBody>
      </p:sp>
      <p:graphicFrame>
        <p:nvGraphicFramePr>
          <p:cNvPr id="29" name="Object 28"/>
          <p:cNvGraphicFramePr>
            <a:graphicFrameLocks noChangeAspect="1"/>
          </p:cNvGraphicFramePr>
          <p:nvPr>
            <p:extLst/>
          </p:nvPr>
        </p:nvGraphicFramePr>
        <p:xfrm>
          <a:off x="5626100" y="3768725"/>
          <a:ext cx="808038" cy="414338"/>
        </p:xfrm>
        <a:graphic>
          <a:graphicData uri="http://schemas.openxmlformats.org/presentationml/2006/ole">
            <mc:AlternateContent xmlns:mc="http://schemas.openxmlformats.org/markup-compatibility/2006">
              <mc:Choice xmlns:v="urn:schemas-microsoft-com:vml" Requires="v">
                <p:oleObj spid="_x0000_s12314" name="Equation" r:id="rId3" imgW="495000" imgH="253800" progId="Equation.DSMT4">
                  <p:embed/>
                </p:oleObj>
              </mc:Choice>
              <mc:Fallback>
                <p:oleObj name="Equation" r:id="rId3" imgW="495000" imgH="253800" progId="Equation.DSMT4">
                  <p:embed/>
                  <p:pic>
                    <p:nvPicPr>
                      <p:cNvPr id="0" name=""/>
                      <p:cNvPicPr/>
                      <p:nvPr/>
                    </p:nvPicPr>
                    <p:blipFill>
                      <a:blip r:embed="rId4"/>
                      <a:stretch>
                        <a:fillRect/>
                      </a:stretch>
                    </p:blipFill>
                    <p:spPr>
                      <a:xfrm>
                        <a:off x="5626100" y="3768725"/>
                        <a:ext cx="808038" cy="414338"/>
                      </a:xfrm>
                      <a:prstGeom prst="rect">
                        <a:avLst/>
                      </a:prstGeom>
                    </p:spPr>
                  </p:pic>
                </p:oleObj>
              </mc:Fallback>
            </mc:AlternateContent>
          </a:graphicData>
        </a:graphic>
      </p:graphicFrame>
      <p:graphicFrame>
        <p:nvGraphicFramePr>
          <p:cNvPr id="32" name="Object 31"/>
          <p:cNvGraphicFramePr>
            <a:graphicFrameLocks noChangeAspect="1"/>
          </p:cNvGraphicFramePr>
          <p:nvPr>
            <p:extLst/>
          </p:nvPr>
        </p:nvGraphicFramePr>
        <p:xfrm>
          <a:off x="5715000" y="5790961"/>
          <a:ext cx="808038" cy="414338"/>
        </p:xfrm>
        <a:graphic>
          <a:graphicData uri="http://schemas.openxmlformats.org/presentationml/2006/ole">
            <mc:AlternateContent xmlns:mc="http://schemas.openxmlformats.org/markup-compatibility/2006">
              <mc:Choice xmlns:v="urn:schemas-microsoft-com:vml" Requires="v">
                <p:oleObj spid="_x0000_s12315" name="Equation" r:id="rId5" imgW="495000" imgH="253800" progId="Equation.DSMT4">
                  <p:embed/>
                </p:oleObj>
              </mc:Choice>
              <mc:Fallback>
                <p:oleObj name="Equation" r:id="rId5" imgW="495000" imgH="253800" progId="Equation.DSMT4">
                  <p:embed/>
                  <p:pic>
                    <p:nvPicPr>
                      <p:cNvPr id="0" name=""/>
                      <p:cNvPicPr/>
                      <p:nvPr/>
                    </p:nvPicPr>
                    <p:blipFill>
                      <a:blip r:embed="rId6"/>
                      <a:stretch>
                        <a:fillRect/>
                      </a:stretch>
                    </p:blipFill>
                    <p:spPr>
                      <a:xfrm>
                        <a:off x="5715000" y="5790961"/>
                        <a:ext cx="808038" cy="414338"/>
                      </a:xfrm>
                      <a:prstGeom prst="rect">
                        <a:avLst/>
                      </a:prstGeom>
                    </p:spPr>
                  </p:pic>
                </p:oleObj>
              </mc:Fallback>
            </mc:AlternateContent>
          </a:graphicData>
        </a:graphic>
      </p:graphicFrame>
      <p:sp>
        <p:nvSpPr>
          <p:cNvPr id="7" name="Slide Number Placeholder 6"/>
          <p:cNvSpPr>
            <a:spLocks noGrp="1"/>
          </p:cNvSpPr>
          <p:nvPr>
            <p:ph type="sldNum" sz="quarter" idx="12"/>
          </p:nvPr>
        </p:nvSpPr>
        <p:spPr/>
        <p:txBody>
          <a:bodyPr/>
          <a:lstStyle/>
          <a:p>
            <a:fld id="{48F63A3B-78C7-47BE-AE5E-E10140E04643}" type="slidenum">
              <a:rPr lang="en-US" smtClean="0"/>
              <a:t>31</a:t>
            </a:fld>
            <a:endParaRPr lang="en-US"/>
          </a:p>
        </p:txBody>
      </p:sp>
    </p:spTree>
    <p:extLst>
      <p:ext uri="{BB962C8B-B14F-4D97-AF65-F5344CB8AC3E}">
        <p14:creationId xmlns:p14="http://schemas.microsoft.com/office/powerpoint/2010/main" val="29001061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en-US"/>
              <a:t>Lecture  - Definition and Motivation</a:t>
            </a:r>
          </a:p>
        </p:txBody>
      </p:sp>
      <p:sp>
        <p:nvSpPr>
          <p:cNvPr id="165890" name="Rectangle 2"/>
          <p:cNvSpPr>
            <a:spLocks noGrp="1" noChangeArrowheads="1"/>
          </p:cNvSpPr>
          <p:nvPr>
            <p:ph type="title"/>
          </p:nvPr>
        </p:nvSpPr>
        <p:spPr>
          <a:xfrm>
            <a:off x="1981200" y="533400"/>
            <a:ext cx="7950200" cy="838200"/>
          </a:xfrm>
        </p:spPr>
        <p:txBody>
          <a:bodyPr/>
          <a:lstStyle/>
          <a:p>
            <a:pPr algn="l"/>
            <a:r>
              <a:rPr lang="en-GB" sz="3200" dirty="0">
                <a:solidFill>
                  <a:srgbClr val="00B0F0"/>
                </a:solidFill>
              </a:rPr>
              <a:t>Quantum Heterogeneity</a:t>
            </a:r>
          </a:p>
        </p:txBody>
      </p:sp>
      <p:sp>
        <p:nvSpPr>
          <p:cNvPr id="165891" name="Rectangle 3"/>
          <p:cNvSpPr>
            <a:spLocks noGrp="1" noChangeArrowheads="1"/>
          </p:cNvSpPr>
          <p:nvPr>
            <p:ph type="body" idx="1"/>
          </p:nvPr>
        </p:nvSpPr>
        <p:spPr>
          <a:xfrm>
            <a:off x="2133599" y="1447800"/>
            <a:ext cx="9390529" cy="4724400"/>
          </a:xfrm>
        </p:spPr>
        <p:txBody>
          <a:bodyPr>
            <a:normAutofit fontScale="85000" lnSpcReduction="20000"/>
          </a:bodyPr>
          <a:lstStyle/>
          <a:p>
            <a:r>
              <a:rPr lang="en-GB" sz="2400" dirty="0"/>
              <a:t>Quantum Networks</a:t>
            </a:r>
          </a:p>
          <a:p>
            <a:pPr lvl="1"/>
            <a:r>
              <a:rPr lang="en-GB" sz="2000" dirty="0"/>
              <a:t>Fibre Optic Networks, Free Space Networks, Cavity – QED Networks</a:t>
            </a:r>
          </a:p>
          <a:p>
            <a:pPr lvl="1"/>
            <a:r>
              <a:rPr lang="en-GB" sz="2000" dirty="0"/>
              <a:t>DARPA QKD Network (2001), </a:t>
            </a:r>
          </a:p>
          <a:p>
            <a:pPr lvl="1"/>
            <a:r>
              <a:rPr lang="en-GB" sz="2000" dirty="0"/>
              <a:t>SECOQC QKD Network (Vienna) Secure Communication based on Quantum Cryptography, (2003)</a:t>
            </a:r>
          </a:p>
          <a:p>
            <a:pPr lvl="1"/>
            <a:r>
              <a:rPr lang="en-GB" sz="2000" dirty="0"/>
              <a:t>Tokyo QKD Network, (2009)</a:t>
            </a:r>
          </a:p>
          <a:p>
            <a:pPr lvl="1"/>
            <a:r>
              <a:rPr lang="en-GB" sz="2000" dirty="0"/>
              <a:t>Hierarchical Network, </a:t>
            </a:r>
            <a:r>
              <a:rPr lang="en-GB" sz="2000" dirty="0" err="1"/>
              <a:t>Wuho</a:t>
            </a:r>
            <a:r>
              <a:rPr lang="en-GB" sz="2000" dirty="0"/>
              <a:t>, China, (2009)</a:t>
            </a:r>
          </a:p>
          <a:p>
            <a:pPr lvl="1"/>
            <a:r>
              <a:rPr lang="en-GB" sz="2000" dirty="0"/>
              <a:t>Geneva Area Network (</a:t>
            </a:r>
            <a:r>
              <a:rPr lang="en-GB" sz="2000" dirty="0" err="1"/>
              <a:t>SwissQuantum</a:t>
            </a:r>
            <a:r>
              <a:rPr lang="en-GB" sz="2000" dirty="0" smtClean="0"/>
              <a:t>)</a:t>
            </a:r>
          </a:p>
          <a:p>
            <a:pPr lvl="1"/>
            <a:r>
              <a:rPr lang="en-GB" sz="2000" dirty="0" smtClean="0"/>
              <a:t>Shanghai – Beijing 2000km Network (2016)</a:t>
            </a:r>
            <a:endParaRPr lang="en-GB" sz="2000" dirty="0"/>
          </a:p>
          <a:p>
            <a:r>
              <a:rPr lang="en-GB" sz="2400" dirty="0"/>
              <a:t>Quantum </a:t>
            </a:r>
            <a:r>
              <a:rPr lang="en-GB" sz="2400" dirty="0" smtClean="0"/>
              <a:t>Hardware</a:t>
            </a:r>
          </a:p>
          <a:p>
            <a:pPr lvl="1"/>
            <a:r>
              <a:rPr lang="en-GB" sz="2000" dirty="0" smtClean="0"/>
              <a:t>Phase 2: Engineering  improvements in repeaters, quantum CPU’s: The Sycamore Processor and quantum supremacy (</a:t>
            </a:r>
            <a:endParaRPr lang="en-GB" sz="2000" dirty="0"/>
          </a:p>
          <a:p>
            <a:r>
              <a:rPr lang="en-GB" sz="2400" dirty="0"/>
              <a:t>Quantum Operating Systems</a:t>
            </a:r>
          </a:p>
          <a:p>
            <a:pPr lvl="1"/>
            <a:r>
              <a:rPr lang="en-GB" sz="2000" dirty="0"/>
              <a:t>Cambridge Quantum Computing (CQCL) new o/s </a:t>
            </a:r>
            <a:r>
              <a:rPr lang="en-GB" sz="2000" dirty="0" err="1"/>
              <a:t>t|ket</a:t>
            </a:r>
            <a:r>
              <a:rPr lang="en-GB" sz="2000" dirty="0"/>
              <a:t>&gt;</a:t>
            </a:r>
          </a:p>
          <a:p>
            <a:r>
              <a:rPr lang="en-GB" sz="2400" dirty="0"/>
              <a:t>Quantum Programming Languages</a:t>
            </a:r>
          </a:p>
          <a:p>
            <a:pPr lvl="1"/>
            <a:r>
              <a:rPr lang="en-GB" sz="2000" dirty="0"/>
              <a:t>Quantum Imperative Paradigm</a:t>
            </a:r>
          </a:p>
          <a:p>
            <a:pPr lvl="2"/>
            <a:r>
              <a:rPr lang="en-GB" sz="1600" dirty="0"/>
              <a:t>Quantum Pseudocode, QCL - Quantum Computing Language, Q Language, </a:t>
            </a:r>
            <a:r>
              <a:rPr lang="en-GB" sz="1600" dirty="0" err="1"/>
              <a:t>qGCL</a:t>
            </a:r>
            <a:r>
              <a:rPr lang="en-GB" sz="1600" dirty="0"/>
              <a:t>, </a:t>
            </a:r>
            <a:r>
              <a:rPr lang="en-GB" sz="1600" dirty="0" smtClean="0"/>
              <a:t>LanQ, </a:t>
            </a:r>
            <a:r>
              <a:rPr lang="en-GB" sz="1600" dirty="0" err="1" smtClean="0"/>
              <a:t>Qiskit</a:t>
            </a:r>
            <a:endParaRPr lang="en-GB" sz="1600" dirty="0"/>
          </a:p>
          <a:p>
            <a:pPr lvl="1"/>
            <a:r>
              <a:rPr lang="en-GB" sz="2000" dirty="0"/>
              <a:t>Quantum Functional Paradigm</a:t>
            </a:r>
          </a:p>
          <a:p>
            <a:pPr lvl="2"/>
            <a:r>
              <a:rPr lang="en-GB" sz="1600" dirty="0"/>
              <a:t>QFC, QPL, QML, Quipper</a:t>
            </a:r>
          </a:p>
          <a:p>
            <a:pPr lvl="1"/>
            <a:endParaRPr lang="en-GB" sz="2000" dirty="0"/>
          </a:p>
          <a:p>
            <a:endParaRPr lang="en-GB" sz="2400" dirty="0"/>
          </a:p>
        </p:txBody>
      </p:sp>
      <p:sp>
        <p:nvSpPr>
          <p:cNvPr id="165893" name="Line 5"/>
          <p:cNvSpPr>
            <a:spLocks noChangeShapeType="1"/>
          </p:cNvSpPr>
          <p:nvPr/>
        </p:nvSpPr>
        <p:spPr bwMode="auto">
          <a:xfrm>
            <a:off x="2057400" y="1371600"/>
            <a:ext cx="7924800" cy="0"/>
          </a:xfrm>
          <a:prstGeom prst="line">
            <a:avLst/>
          </a:prstGeom>
          <a:noFill/>
          <a:ln w="9525">
            <a:solidFill>
              <a:schemeClr val="tx1"/>
            </a:solidFill>
            <a:round/>
            <a:headEnd/>
            <a:tailEnd/>
          </a:ln>
          <a:effectLst/>
        </p:spPr>
        <p:txBody>
          <a:bodyPr wrap="none" anchor="ctr"/>
          <a:lstStyle/>
          <a:p>
            <a:endParaRPr lang="en-GB"/>
          </a:p>
        </p:txBody>
      </p:sp>
      <p:sp>
        <p:nvSpPr>
          <p:cNvPr id="165894" name="Line 6"/>
          <p:cNvSpPr>
            <a:spLocks noChangeShapeType="1"/>
          </p:cNvSpPr>
          <p:nvPr/>
        </p:nvSpPr>
        <p:spPr bwMode="auto">
          <a:xfrm>
            <a:off x="2057400" y="6172200"/>
            <a:ext cx="7924800" cy="0"/>
          </a:xfrm>
          <a:prstGeom prst="line">
            <a:avLst/>
          </a:prstGeom>
          <a:noFill/>
          <a:ln w="9525">
            <a:solidFill>
              <a:schemeClr val="tx1"/>
            </a:solidFill>
            <a:round/>
            <a:headEnd/>
            <a:tailEnd/>
          </a:ln>
          <a:effectLst/>
        </p:spPr>
        <p:txBody>
          <a:bodyPr wrap="none" anchor="ctr"/>
          <a:lstStyle/>
          <a:p>
            <a:endParaRPr lang="en-GB"/>
          </a:p>
        </p:txBody>
      </p:sp>
    </p:spTree>
    <p:extLst>
      <p:ext uri="{BB962C8B-B14F-4D97-AF65-F5344CB8AC3E}">
        <p14:creationId xmlns:p14="http://schemas.microsoft.com/office/powerpoint/2010/main" val="4058504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lvl="2"/>
            <a:r>
              <a:rPr lang="en-GB" sz="2800" dirty="0" smtClean="0"/>
              <a:t>Activity 2b -  Threat Models</a:t>
            </a:r>
            <a:endParaRPr lang="en-GB" sz="2800" dirty="0"/>
          </a:p>
        </p:txBody>
      </p:sp>
      <p:sp>
        <p:nvSpPr>
          <p:cNvPr id="3" name="Text Placeholder 2"/>
          <p:cNvSpPr>
            <a:spLocks noGrp="1"/>
          </p:cNvSpPr>
          <p:nvPr>
            <p:ph type="body" idx="1"/>
          </p:nvPr>
        </p:nvSpPr>
        <p:spPr/>
        <p:txBody>
          <a:bodyPr/>
          <a:lstStyle/>
          <a:p>
            <a:pPr lvl="2"/>
            <a:r>
              <a:rPr lang="en-GB" sz="2800" dirty="0" smtClean="0"/>
              <a:t>Entanglement </a:t>
            </a:r>
            <a:r>
              <a:rPr lang="en-GB" sz="2800" dirty="0"/>
              <a:t>S</a:t>
            </a:r>
            <a:r>
              <a:rPr lang="en-GB" sz="2800" dirty="0" smtClean="0"/>
              <a:t>wapping</a:t>
            </a:r>
            <a:endParaRPr lang="en-GB" sz="2800" dirty="0"/>
          </a:p>
        </p:txBody>
      </p:sp>
    </p:spTree>
    <p:extLst>
      <p:ext uri="{BB962C8B-B14F-4D97-AF65-F5344CB8AC3E}">
        <p14:creationId xmlns:p14="http://schemas.microsoft.com/office/powerpoint/2010/main" val="40023357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 2b – Teleportation and Entanglement Swapping</a:t>
            </a:r>
            <a:endParaRPr lang="en-GB" dirty="0"/>
          </a:p>
        </p:txBody>
      </p:sp>
      <p:sp>
        <p:nvSpPr>
          <p:cNvPr id="3" name="Content Placeholder 2"/>
          <p:cNvSpPr>
            <a:spLocks noGrp="1"/>
          </p:cNvSpPr>
          <p:nvPr>
            <p:ph idx="1"/>
          </p:nvPr>
        </p:nvSpPr>
        <p:spPr>
          <a:xfrm>
            <a:off x="838200" y="1690688"/>
            <a:ext cx="10515600" cy="4740743"/>
          </a:xfrm>
        </p:spPr>
        <p:txBody>
          <a:bodyPr>
            <a:normAutofit/>
          </a:bodyPr>
          <a:lstStyle/>
          <a:p>
            <a:pPr marL="514350" indent="-514350">
              <a:buFont typeface="+mj-lt"/>
              <a:buAutoNum type="arabicPeriod"/>
            </a:pPr>
            <a:r>
              <a:rPr lang="en-GB" dirty="0" smtClean="0"/>
              <a:t>In theory could you set up entanglement between the North and South pole?</a:t>
            </a:r>
          </a:p>
          <a:p>
            <a:pPr marL="514350" indent="-514350">
              <a:buFont typeface="+mj-lt"/>
              <a:buAutoNum type="arabicPeriod"/>
            </a:pPr>
            <a:r>
              <a:rPr lang="en-GB" dirty="0" smtClean="0"/>
              <a:t>If entanglement swapping is employed in a point to point manner from router to router between sender and receiver, with storage at the router prior to sending on the next stage what security implications do you perceive with respect to the teleportation protocol?</a:t>
            </a:r>
            <a:endParaRPr lang="en-GB" dirty="0"/>
          </a:p>
        </p:txBody>
      </p:sp>
    </p:spTree>
    <p:extLst>
      <p:ext uri="{BB962C8B-B14F-4D97-AF65-F5344CB8AC3E}">
        <p14:creationId xmlns:p14="http://schemas.microsoft.com/office/powerpoint/2010/main" val="4134712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Standard Quantum Communication Channel </a:t>
            </a:r>
            <a:endParaRPr lang="en-GB" dirty="0"/>
          </a:p>
        </p:txBody>
      </p:sp>
      <p:sp>
        <p:nvSpPr>
          <p:cNvPr id="3" name="Content Placeholder 2"/>
          <p:cNvSpPr>
            <a:spLocks noGrp="1"/>
          </p:cNvSpPr>
          <p:nvPr>
            <p:ph idx="1"/>
          </p:nvPr>
        </p:nvSpPr>
        <p:spPr>
          <a:xfrm>
            <a:off x="228600" y="1447800"/>
            <a:ext cx="11125200" cy="4952999"/>
          </a:xfrm>
        </p:spPr>
        <p:txBody>
          <a:bodyPr>
            <a:normAutofit/>
          </a:bodyPr>
          <a:lstStyle/>
          <a:p>
            <a:pPr marL="0" indent="0">
              <a:lnSpc>
                <a:spcPct val="120000"/>
              </a:lnSpc>
              <a:buNone/>
            </a:pPr>
            <a:r>
              <a:rPr lang="en-GB" sz="2400" dirty="0" smtClean="0"/>
              <a:t> </a:t>
            </a:r>
            <a:endParaRPr lang="en-GB" dirty="0" smtClean="0"/>
          </a:p>
        </p:txBody>
      </p:sp>
      <p:sp>
        <p:nvSpPr>
          <p:cNvPr id="4" name="Rectangle 3"/>
          <p:cNvSpPr/>
          <p:nvPr/>
        </p:nvSpPr>
        <p:spPr>
          <a:xfrm>
            <a:off x="1143000" y="2286000"/>
            <a:ext cx="1905000" cy="1371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7924800" y="2286000"/>
            <a:ext cx="1905000" cy="1371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4800600" y="4114800"/>
            <a:ext cx="1905000" cy="1371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p:cNvCxnSpPr/>
          <p:nvPr/>
        </p:nvCxnSpPr>
        <p:spPr>
          <a:xfrm flipV="1">
            <a:off x="3057525" y="3412276"/>
            <a:ext cx="2209800" cy="29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257800" y="2781300"/>
            <a:ext cx="38100" cy="133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172200" y="2773363"/>
            <a:ext cx="0" cy="134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272087" y="2813516"/>
            <a:ext cx="3642" cy="7893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6172200" y="3444081"/>
            <a:ext cx="0" cy="6707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3057525" y="3426759"/>
            <a:ext cx="914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28600" y="3154363"/>
            <a:ext cx="914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6172200" y="3412276"/>
            <a:ext cx="914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9829800" y="3208209"/>
            <a:ext cx="1143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8534400" y="2749945"/>
            <a:ext cx="990600" cy="381000"/>
          </a:xfrm>
          <a:prstGeom prst="rect">
            <a:avLst/>
          </a:prstGeom>
          <a:noFill/>
        </p:spPr>
        <p:txBody>
          <a:bodyPr wrap="square" rtlCol="0">
            <a:spAutoFit/>
          </a:bodyPr>
          <a:lstStyle/>
          <a:p>
            <a:r>
              <a:rPr lang="en-GB" dirty="0" smtClean="0"/>
              <a:t>Bob</a:t>
            </a:r>
            <a:endParaRPr lang="en-GB" dirty="0"/>
          </a:p>
        </p:txBody>
      </p:sp>
      <p:sp>
        <p:nvSpPr>
          <p:cNvPr id="38" name="TextBox 37"/>
          <p:cNvSpPr txBox="1"/>
          <p:nvPr/>
        </p:nvSpPr>
        <p:spPr>
          <a:xfrm>
            <a:off x="5438775" y="4560491"/>
            <a:ext cx="990600" cy="381000"/>
          </a:xfrm>
          <a:prstGeom prst="rect">
            <a:avLst/>
          </a:prstGeom>
          <a:noFill/>
        </p:spPr>
        <p:txBody>
          <a:bodyPr wrap="square" rtlCol="0">
            <a:spAutoFit/>
          </a:bodyPr>
          <a:lstStyle/>
          <a:p>
            <a:r>
              <a:rPr lang="en-GB" dirty="0" smtClean="0"/>
              <a:t>Eve</a:t>
            </a:r>
            <a:endParaRPr lang="en-GB" dirty="0"/>
          </a:p>
        </p:txBody>
      </p:sp>
      <p:sp>
        <p:nvSpPr>
          <p:cNvPr id="39" name="TextBox 38"/>
          <p:cNvSpPr txBox="1"/>
          <p:nvPr/>
        </p:nvSpPr>
        <p:spPr>
          <a:xfrm>
            <a:off x="1676401" y="2773363"/>
            <a:ext cx="990600" cy="381000"/>
          </a:xfrm>
          <a:prstGeom prst="rect">
            <a:avLst/>
          </a:prstGeom>
          <a:noFill/>
        </p:spPr>
        <p:txBody>
          <a:bodyPr wrap="square" rtlCol="0">
            <a:spAutoFit/>
          </a:bodyPr>
          <a:lstStyle/>
          <a:p>
            <a:r>
              <a:rPr lang="en-GB" dirty="0" smtClean="0"/>
              <a:t>Alice</a:t>
            </a:r>
            <a:endParaRPr lang="en-GB" dirty="0"/>
          </a:p>
        </p:txBody>
      </p:sp>
      <p:cxnSp>
        <p:nvCxnSpPr>
          <p:cNvPr id="35" name="Straight Connector 34"/>
          <p:cNvCxnSpPr/>
          <p:nvPr/>
        </p:nvCxnSpPr>
        <p:spPr>
          <a:xfrm>
            <a:off x="7086600" y="3420268"/>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228600" y="3113319"/>
            <a:ext cx="914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048000" y="3478609"/>
            <a:ext cx="914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3049121" y="3474147"/>
            <a:ext cx="2209800" cy="29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314950" y="2773363"/>
            <a:ext cx="38100" cy="133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096000" y="2769626"/>
            <a:ext cx="0" cy="130128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048000" y="2749945"/>
            <a:ext cx="4876800" cy="3135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6172200" y="3474147"/>
            <a:ext cx="914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086600" y="3474147"/>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9829800" y="3154363"/>
            <a:ext cx="1143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705350" y="2364505"/>
            <a:ext cx="2381250" cy="369332"/>
          </a:xfrm>
          <a:prstGeom prst="rect">
            <a:avLst/>
          </a:prstGeom>
          <a:noFill/>
        </p:spPr>
        <p:txBody>
          <a:bodyPr wrap="square" rtlCol="0">
            <a:spAutoFit/>
          </a:bodyPr>
          <a:lstStyle/>
          <a:p>
            <a:r>
              <a:rPr lang="en-GB" dirty="0" smtClean="0"/>
              <a:t>Quantum Channel</a:t>
            </a:r>
            <a:endParaRPr lang="en-GB" dirty="0"/>
          </a:p>
        </p:txBody>
      </p:sp>
      <p:sp>
        <p:nvSpPr>
          <p:cNvPr id="17" name="TextBox 16"/>
          <p:cNvSpPr txBox="1"/>
          <p:nvPr/>
        </p:nvSpPr>
        <p:spPr>
          <a:xfrm>
            <a:off x="564776" y="4941491"/>
            <a:ext cx="3857531" cy="646331"/>
          </a:xfrm>
          <a:prstGeom prst="rect">
            <a:avLst/>
          </a:prstGeom>
          <a:noFill/>
        </p:spPr>
        <p:txBody>
          <a:bodyPr wrap="none" rtlCol="0">
            <a:spAutoFit/>
          </a:bodyPr>
          <a:lstStyle/>
          <a:p>
            <a:r>
              <a:rPr lang="en-GB" dirty="0" smtClean="0"/>
              <a:t>Double Lines </a:t>
            </a:r>
            <a:r>
              <a:rPr lang="en-GB" dirty="0" smtClean="0"/>
              <a:t>denote Classical Channels</a:t>
            </a:r>
          </a:p>
          <a:p>
            <a:r>
              <a:rPr lang="en-GB" dirty="0" smtClean="0"/>
              <a:t>Single lines denote Quantum Channels</a:t>
            </a:r>
            <a:endParaRPr lang="en-GB" dirty="0"/>
          </a:p>
        </p:txBody>
      </p:sp>
      <p:sp>
        <p:nvSpPr>
          <p:cNvPr id="37" name="Line 5"/>
          <p:cNvSpPr>
            <a:spLocks noChangeShapeType="1"/>
          </p:cNvSpPr>
          <p:nvPr/>
        </p:nvSpPr>
        <p:spPr bwMode="auto">
          <a:xfrm>
            <a:off x="660400" y="1473201"/>
            <a:ext cx="11023600" cy="0"/>
          </a:xfrm>
          <a:prstGeom prst="line">
            <a:avLst/>
          </a:prstGeom>
          <a:noFill/>
          <a:ln w="9525">
            <a:solidFill>
              <a:schemeClr val="tx1"/>
            </a:solidFill>
            <a:round/>
            <a:headEnd/>
            <a:tailEnd/>
          </a:ln>
          <a:effectLst/>
        </p:spPr>
        <p:txBody>
          <a:bodyPr wrap="none" anchor="ctr"/>
          <a:lstStyle/>
          <a:p>
            <a:endParaRPr lang="en-GB"/>
          </a:p>
        </p:txBody>
      </p:sp>
      <p:sp>
        <p:nvSpPr>
          <p:cNvPr id="40" name="Line 5"/>
          <p:cNvSpPr>
            <a:spLocks noChangeShapeType="1"/>
          </p:cNvSpPr>
          <p:nvPr/>
        </p:nvSpPr>
        <p:spPr bwMode="auto">
          <a:xfrm>
            <a:off x="660400" y="6045201"/>
            <a:ext cx="11023600" cy="0"/>
          </a:xfrm>
          <a:prstGeom prst="line">
            <a:avLst/>
          </a:prstGeom>
          <a:noFill/>
          <a:ln w="9525">
            <a:solidFill>
              <a:schemeClr val="tx1"/>
            </a:solidFill>
            <a:round/>
            <a:headEnd/>
            <a:tailEnd/>
          </a:ln>
          <a:effectLst/>
        </p:spPr>
        <p:txBody>
          <a:bodyPr wrap="none" anchor="ctr"/>
          <a:lstStyle/>
          <a:p>
            <a:endParaRPr lang="en-GB"/>
          </a:p>
        </p:txBody>
      </p:sp>
    </p:spTree>
    <p:extLst>
      <p:ext uri="{BB962C8B-B14F-4D97-AF65-F5344CB8AC3E}">
        <p14:creationId xmlns:p14="http://schemas.microsoft.com/office/powerpoint/2010/main" val="30011346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rPr>
              <a:t>Communication</a:t>
            </a:r>
            <a:endParaRPr lang="en-GB" dirty="0"/>
          </a:p>
        </p:txBody>
      </p:sp>
      <p:sp>
        <p:nvSpPr>
          <p:cNvPr id="3" name="Text Placeholder 2"/>
          <p:cNvSpPr>
            <a:spLocks noGrp="1"/>
          </p:cNvSpPr>
          <p:nvPr>
            <p:ph type="body" idx="1"/>
          </p:nvPr>
        </p:nvSpPr>
        <p:spPr>
          <a:xfrm>
            <a:off x="839788" y="1515269"/>
            <a:ext cx="5157787" cy="350837"/>
          </a:xfrm>
        </p:spPr>
        <p:txBody>
          <a:bodyPr>
            <a:normAutofit fontScale="92500" lnSpcReduction="20000"/>
          </a:bodyPr>
          <a:lstStyle/>
          <a:p>
            <a:r>
              <a:rPr lang="en-GB" dirty="0" smtClean="0"/>
              <a:t>Classical</a:t>
            </a:r>
            <a:endParaRPr lang="en-GB" dirty="0"/>
          </a:p>
        </p:txBody>
      </p:sp>
      <p:sp>
        <p:nvSpPr>
          <p:cNvPr id="4" name="Content Placeholder 3"/>
          <p:cNvSpPr>
            <a:spLocks noGrp="1"/>
          </p:cNvSpPr>
          <p:nvPr>
            <p:ph sz="half" idx="2"/>
          </p:nvPr>
        </p:nvSpPr>
        <p:spPr>
          <a:xfrm>
            <a:off x="839788" y="1967705"/>
            <a:ext cx="5157787" cy="4221958"/>
          </a:xfrm>
        </p:spPr>
        <p:txBody>
          <a:bodyPr>
            <a:noAutofit/>
          </a:bodyPr>
          <a:lstStyle/>
          <a:p>
            <a:r>
              <a:rPr lang="en-GB" sz="2400" dirty="0" smtClean="0"/>
              <a:t>States represented by bits</a:t>
            </a:r>
          </a:p>
          <a:p>
            <a:pPr lvl="1"/>
            <a:r>
              <a:rPr lang="en-GB" dirty="0" smtClean="0"/>
              <a:t>Scalars </a:t>
            </a:r>
          </a:p>
          <a:p>
            <a:r>
              <a:rPr lang="en-GB" sz="2400" dirty="0" smtClean="0"/>
              <a:t>Gates</a:t>
            </a:r>
          </a:p>
          <a:p>
            <a:pPr lvl="1"/>
            <a:r>
              <a:rPr lang="en-GB" dirty="0" smtClean="0"/>
              <a:t>Logical </a:t>
            </a:r>
          </a:p>
          <a:p>
            <a:pPr lvl="1"/>
            <a:r>
              <a:rPr lang="en-GB" dirty="0" smtClean="0"/>
              <a:t>AND, OR, NAND, NOR, …]</a:t>
            </a:r>
          </a:p>
          <a:p>
            <a:r>
              <a:rPr lang="en-GB" sz="2400" dirty="0" smtClean="0"/>
              <a:t>Multipartite States</a:t>
            </a:r>
          </a:p>
          <a:p>
            <a:pPr lvl="1"/>
            <a:r>
              <a:rPr lang="en-GB" dirty="0" smtClean="0"/>
              <a:t>Nibbles, words, bytes, … </a:t>
            </a:r>
          </a:p>
          <a:p>
            <a:r>
              <a:rPr lang="en-GB" sz="2400" dirty="0" smtClean="0"/>
              <a:t>Properties</a:t>
            </a:r>
          </a:p>
          <a:p>
            <a:pPr lvl="1"/>
            <a:r>
              <a:rPr lang="en-GB" dirty="0" smtClean="0"/>
              <a:t>Cloning </a:t>
            </a:r>
          </a:p>
          <a:p>
            <a:pPr lvl="1"/>
            <a:r>
              <a:rPr lang="en-GB" dirty="0" smtClean="0"/>
              <a:t>No Entanglement </a:t>
            </a:r>
            <a:endParaRPr lang="en-GB" dirty="0"/>
          </a:p>
        </p:txBody>
      </p:sp>
      <p:sp>
        <p:nvSpPr>
          <p:cNvPr id="5" name="Text Placeholder 4"/>
          <p:cNvSpPr>
            <a:spLocks noGrp="1"/>
          </p:cNvSpPr>
          <p:nvPr>
            <p:ph type="body" sz="quarter" idx="3"/>
          </p:nvPr>
        </p:nvSpPr>
        <p:spPr>
          <a:xfrm>
            <a:off x="6084887" y="1413669"/>
            <a:ext cx="5183188" cy="388939"/>
          </a:xfrm>
        </p:spPr>
        <p:txBody>
          <a:bodyPr>
            <a:normAutofit lnSpcReduction="10000"/>
          </a:bodyPr>
          <a:lstStyle/>
          <a:p>
            <a:r>
              <a:rPr lang="en-GB" dirty="0" smtClean="0"/>
              <a:t>Quantum</a:t>
            </a:r>
            <a:endParaRPr lang="en-GB" dirty="0"/>
          </a:p>
        </p:txBody>
      </p:sp>
      <p:sp>
        <p:nvSpPr>
          <p:cNvPr id="6" name="Content Placeholder 5"/>
          <p:cNvSpPr>
            <a:spLocks noGrp="1"/>
          </p:cNvSpPr>
          <p:nvPr>
            <p:ph sz="quarter" idx="4"/>
          </p:nvPr>
        </p:nvSpPr>
        <p:spPr>
          <a:xfrm>
            <a:off x="6172200" y="1866106"/>
            <a:ext cx="5183188" cy="4323557"/>
          </a:xfrm>
        </p:spPr>
        <p:txBody>
          <a:bodyPr/>
          <a:lstStyle/>
          <a:p>
            <a:r>
              <a:rPr lang="en-GB" sz="2400" dirty="0" smtClean="0"/>
              <a:t>States represented by qubits</a:t>
            </a:r>
          </a:p>
          <a:p>
            <a:pPr lvl="1"/>
            <a:r>
              <a:rPr lang="en-GB" dirty="0" smtClean="0"/>
              <a:t>Vectors </a:t>
            </a:r>
          </a:p>
          <a:p>
            <a:r>
              <a:rPr lang="en-GB" sz="2400" dirty="0" smtClean="0"/>
              <a:t>Gates</a:t>
            </a:r>
          </a:p>
          <a:p>
            <a:pPr lvl="1"/>
            <a:r>
              <a:rPr lang="en-GB" dirty="0" smtClean="0"/>
              <a:t>Matrices</a:t>
            </a:r>
          </a:p>
          <a:p>
            <a:pPr lvl="1"/>
            <a:r>
              <a:rPr lang="en-GB" dirty="0" smtClean="0"/>
              <a:t>Hadamard, Pauli, CNOT, …</a:t>
            </a:r>
          </a:p>
          <a:p>
            <a:r>
              <a:rPr lang="en-GB" sz="2400" dirty="0" smtClean="0"/>
              <a:t>Multipartite States</a:t>
            </a:r>
          </a:p>
          <a:p>
            <a:pPr lvl="1"/>
            <a:r>
              <a:rPr lang="en-GB" dirty="0" smtClean="0"/>
              <a:t>Tensor products of states</a:t>
            </a:r>
          </a:p>
          <a:p>
            <a:r>
              <a:rPr lang="en-GB" sz="2400" dirty="0" smtClean="0"/>
              <a:t>Properties</a:t>
            </a:r>
          </a:p>
          <a:p>
            <a:pPr lvl="1"/>
            <a:r>
              <a:rPr lang="en-GB" dirty="0" smtClean="0"/>
              <a:t>No Cloning </a:t>
            </a:r>
          </a:p>
          <a:p>
            <a:pPr lvl="1"/>
            <a:r>
              <a:rPr lang="en-GB" dirty="0" smtClean="0"/>
              <a:t>Entanglement</a:t>
            </a:r>
          </a:p>
          <a:p>
            <a:pPr lvl="1"/>
            <a:endParaRPr lang="en-GB" dirty="0" smtClean="0"/>
          </a:p>
          <a:p>
            <a:endParaRPr lang="en-GB" dirty="0"/>
          </a:p>
        </p:txBody>
      </p:sp>
      <p:sp>
        <p:nvSpPr>
          <p:cNvPr id="7" name="Line 5"/>
          <p:cNvSpPr>
            <a:spLocks noChangeShapeType="1"/>
          </p:cNvSpPr>
          <p:nvPr/>
        </p:nvSpPr>
        <p:spPr bwMode="auto">
          <a:xfrm>
            <a:off x="839788" y="6578601"/>
            <a:ext cx="11023600" cy="0"/>
          </a:xfrm>
          <a:prstGeom prst="line">
            <a:avLst/>
          </a:prstGeom>
          <a:noFill/>
          <a:ln w="9525">
            <a:solidFill>
              <a:schemeClr val="tx1"/>
            </a:solidFill>
            <a:round/>
            <a:headEnd/>
            <a:tailEnd/>
          </a:ln>
          <a:effectLst/>
        </p:spPr>
        <p:txBody>
          <a:bodyPr wrap="none" anchor="ctr"/>
          <a:lstStyle/>
          <a:p>
            <a:endParaRPr lang="en-GB"/>
          </a:p>
        </p:txBody>
      </p:sp>
      <p:sp>
        <p:nvSpPr>
          <p:cNvPr id="8" name="Line 5"/>
          <p:cNvSpPr>
            <a:spLocks noChangeShapeType="1"/>
          </p:cNvSpPr>
          <p:nvPr/>
        </p:nvSpPr>
        <p:spPr bwMode="auto">
          <a:xfrm>
            <a:off x="660400" y="1413669"/>
            <a:ext cx="11023600" cy="0"/>
          </a:xfrm>
          <a:prstGeom prst="line">
            <a:avLst/>
          </a:prstGeom>
          <a:noFill/>
          <a:ln w="9525">
            <a:solidFill>
              <a:schemeClr val="tx1"/>
            </a:solidFill>
            <a:round/>
            <a:headEnd/>
            <a:tailEnd/>
          </a:ln>
          <a:effectLst/>
        </p:spPr>
        <p:txBody>
          <a:bodyPr wrap="none" anchor="ctr"/>
          <a:lstStyle/>
          <a:p>
            <a:endParaRPr lang="en-GB"/>
          </a:p>
        </p:txBody>
      </p:sp>
    </p:spTree>
    <p:extLst>
      <p:ext uri="{BB962C8B-B14F-4D97-AF65-F5344CB8AC3E}">
        <p14:creationId xmlns:p14="http://schemas.microsoft.com/office/powerpoint/2010/main" val="30491702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70C0"/>
                </a:solidFill>
              </a:rPr>
              <a:t>Quantum Tools</a:t>
            </a:r>
            <a:endParaRPr lang="en-US" dirty="0">
              <a:solidFill>
                <a:srgbClr val="0070C0"/>
              </a:solidFill>
            </a:endParaRPr>
          </a:p>
        </p:txBody>
      </p:sp>
      <p:sp>
        <p:nvSpPr>
          <p:cNvPr id="3" name="Text Placeholder 2"/>
          <p:cNvSpPr>
            <a:spLocks noGrp="1"/>
          </p:cNvSpPr>
          <p:nvPr>
            <p:ph idx="1"/>
          </p:nvPr>
        </p:nvSpPr>
        <p:spPr>
          <a:xfrm>
            <a:off x="838200" y="1638454"/>
            <a:ext cx="10515600" cy="4597700"/>
          </a:xfrm>
        </p:spPr>
        <p:txBody>
          <a:bodyPr>
            <a:normAutofit fontScale="92500" lnSpcReduction="20000"/>
          </a:bodyPr>
          <a:lstStyle/>
          <a:p>
            <a:pPr marL="0" indent="0">
              <a:buNone/>
            </a:pPr>
            <a:r>
              <a:rPr lang="en-GB" dirty="0" smtClean="0"/>
              <a:t>The tools employed include and are not limited to</a:t>
            </a:r>
          </a:p>
          <a:p>
            <a:pPr lvl="1"/>
            <a:r>
              <a:rPr lang="en-GB" dirty="0" smtClean="0"/>
              <a:t>States </a:t>
            </a:r>
          </a:p>
          <a:p>
            <a:pPr lvl="2"/>
            <a:r>
              <a:rPr lang="en-GB" dirty="0" smtClean="0"/>
              <a:t>Superposition, </a:t>
            </a:r>
            <a:r>
              <a:rPr lang="en-GB" dirty="0" smtClean="0"/>
              <a:t>Entanglement, No cloning</a:t>
            </a:r>
            <a:endParaRPr lang="en-GB" dirty="0" smtClean="0"/>
          </a:p>
          <a:p>
            <a:pPr lvl="1"/>
            <a:r>
              <a:rPr lang="en-GB" dirty="0" smtClean="0"/>
              <a:t>Gates</a:t>
            </a:r>
          </a:p>
          <a:p>
            <a:pPr lvl="2"/>
            <a:r>
              <a:rPr lang="en-GB" dirty="0" smtClean="0"/>
              <a:t>Hadamard, CNOT, </a:t>
            </a:r>
            <a:r>
              <a:rPr lang="en-GB" dirty="0" smtClean="0"/>
              <a:t>Pauli, … , Unitary (Reversible)</a:t>
            </a:r>
            <a:endParaRPr lang="en-GB" dirty="0" smtClean="0"/>
          </a:p>
          <a:p>
            <a:pPr lvl="1"/>
            <a:r>
              <a:rPr lang="en-GB" dirty="0" smtClean="0"/>
              <a:t>Measurement</a:t>
            </a:r>
          </a:p>
          <a:p>
            <a:pPr lvl="2"/>
            <a:r>
              <a:rPr lang="en-GB" dirty="0" smtClean="0"/>
              <a:t>Via self adjoint operators, (not Reversible, in general)</a:t>
            </a:r>
          </a:p>
          <a:p>
            <a:pPr lvl="2"/>
            <a:r>
              <a:rPr lang="en-GB" dirty="0" smtClean="0"/>
              <a:t>Outcomes real valued eigenvectors of measurement operators</a:t>
            </a:r>
            <a:endParaRPr lang="en-GB" dirty="0" smtClean="0"/>
          </a:p>
          <a:p>
            <a:pPr lvl="1"/>
            <a:r>
              <a:rPr lang="en-GB" dirty="0" smtClean="0"/>
              <a:t>Multipartite </a:t>
            </a:r>
            <a:r>
              <a:rPr lang="en-GB" dirty="0" smtClean="0"/>
              <a:t>States</a:t>
            </a:r>
          </a:p>
          <a:p>
            <a:pPr lvl="2"/>
            <a:r>
              <a:rPr lang="en-GB" dirty="0" smtClean="0"/>
              <a:t>Represented using tensor products</a:t>
            </a:r>
            <a:endParaRPr lang="en-GB" dirty="0" smtClean="0"/>
          </a:p>
          <a:p>
            <a:pPr marL="457200" lvl="1" indent="0">
              <a:buNone/>
            </a:pPr>
            <a:endParaRPr lang="en-GB" dirty="0"/>
          </a:p>
          <a:p>
            <a:pPr lvl="1"/>
            <a:r>
              <a:rPr lang="en-GB" dirty="0" smtClean="0"/>
              <a:t>Applications</a:t>
            </a:r>
          </a:p>
          <a:p>
            <a:pPr lvl="2"/>
            <a:r>
              <a:rPr lang="en-GB" dirty="0" smtClean="0"/>
              <a:t>Networks</a:t>
            </a:r>
            <a:r>
              <a:rPr lang="en-GB" dirty="0"/>
              <a:t>, </a:t>
            </a:r>
            <a:r>
              <a:rPr lang="en-GB" dirty="0" smtClean="0"/>
              <a:t>Teleportation, Quantum </a:t>
            </a:r>
            <a:r>
              <a:rPr lang="en-GB" dirty="0" smtClean="0"/>
              <a:t>Key Agreement</a:t>
            </a:r>
            <a:r>
              <a:rPr lang="en-GB" dirty="0" smtClean="0"/>
              <a:t>, Authentication, Integrity, … </a:t>
            </a:r>
            <a:endParaRPr lang="en-GB" dirty="0"/>
          </a:p>
          <a:p>
            <a:pPr lvl="1"/>
            <a:r>
              <a:rPr lang="en-GB" dirty="0" smtClean="0"/>
              <a:t>Resources</a:t>
            </a:r>
          </a:p>
          <a:p>
            <a:pPr lvl="2"/>
            <a:r>
              <a:rPr lang="en-GB" dirty="0" smtClean="0"/>
              <a:t>Entanglement and Entanglement </a:t>
            </a:r>
            <a:r>
              <a:rPr lang="en-GB" dirty="0" smtClean="0"/>
              <a:t>Swapping, No Cloning</a:t>
            </a:r>
            <a:endParaRPr lang="en-GB" dirty="0"/>
          </a:p>
        </p:txBody>
      </p:sp>
      <p:sp>
        <p:nvSpPr>
          <p:cNvPr id="4" name="Slide Number Placeholder 3"/>
          <p:cNvSpPr>
            <a:spLocks noGrp="1"/>
          </p:cNvSpPr>
          <p:nvPr>
            <p:ph type="sldNum" sz="quarter" idx="12"/>
          </p:nvPr>
        </p:nvSpPr>
        <p:spPr/>
        <p:txBody>
          <a:bodyPr/>
          <a:lstStyle/>
          <a:p>
            <a:fld id="{48F63A3B-78C7-47BE-AE5E-E10140E04643}" type="slidenum">
              <a:rPr lang="en-US" smtClean="0"/>
              <a:t>6</a:t>
            </a:fld>
            <a:endParaRPr lang="en-US"/>
          </a:p>
        </p:txBody>
      </p:sp>
      <p:sp>
        <p:nvSpPr>
          <p:cNvPr id="5" name="Line 5"/>
          <p:cNvSpPr>
            <a:spLocks noChangeShapeType="1"/>
          </p:cNvSpPr>
          <p:nvPr/>
        </p:nvSpPr>
        <p:spPr bwMode="auto">
          <a:xfrm>
            <a:off x="838200" y="1486506"/>
            <a:ext cx="11023600" cy="0"/>
          </a:xfrm>
          <a:prstGeom prst="line">
            <a:avLst/>
          </a:prstGeom>
          <a:noFill/>
          <a:ln w="9525">
            <a:solidFill>
              <a:schemeClr val="tx1"/>
            </a:solidFill>
            <a:round/>
            <a:headEnd/>
            <a:tailEnd/>
          </a:ln>
          <a:effectLst/>
        </p:spPr>
        <p:txBody>
          <a:bodyPr wrap="none" anchor="ctr"/>
          <a:lstStyle/>
          <a:p>
            <a:endParaRPr lang="en-GB"/>
          </a:p>
        </p:txBody>
      </p:sp>
      <p:sp>
        <p:nvSpPr>
          <p:cNvPr id="6" name="Line 5"/>
          <p:cNvSpPr>
            <a:spLocks noChangeShapeType="1"/>
          </p:cNvSpPr>
          <p:nvPr/>
        </p:nvSpPr>
        <p:spPr bwMode="auto">
          <a:xfrm>
            <a:off x="838200" y="6115956"/>
            <a:ext cx="11023600" cy="0"/>
          </a:xfrm>
          <a:prstGeom prst="line">
            <a:avLst/>
          </a:prstGeom>
          <a:noFill/>
          <a:ln w="9525">
            <a:solidFill>
              <a:schemeClr val="tx1"/>
            </a:solidFill>
            <a:round/>
            <a:headEnd/>
            <a:tailEnd/>
          </a:ln>
          <a:effectLst/>
        </p:spPr>
        <p:txBody>
          <a:bodyPr wrap="none" anchor="ctr"/>
          <a:lstStyle/>
          <a:p>
            <a:endParaRPr lang="en-GB"/>
          </a:p>
        </p:txBody>
      </p:sp>
      <p:sp>
        <p:nvSpPr>
          <p:cNvPr id="7" name="Line 5"/>
          <p:cNvSpPr>
            <a:spLocks noChangeShapeType="1"/>
          </p:cNvSpPr>
          <p:nvPr/>
        </p:nvSpPr>
        <p:spPr bwMode="auto">
          <a:xfrm>
            <a:off x="838200" y="4659169"/>
            <a:ext cx="11023600" cy="0"/>
          </a:xfrm>
          <a:prstGeom prst="line">
            <a:avLst/>
          </a:prstGeom>
          <a:noFill/>
          <a:ln w="9525">
            <a:solidFill>
              <a:schemeClr val="tx1"/>
            </a:solidFill>
            <a:round/>
            <a:headEnd/>
            <a:tailEnd/>
          </a:ln>
          <a:effectLst/>
        </p:spPr>
        <p:txBody>
          <a:bodyPr wrap="none" anchor="ctr"/>
          <a:lstStyle/>
          <a:p>
            <a:endParaRPr lang="en-GB"/>
          </a:p>
        </p:txBody>
      </p:sp>
    </p:spTree>
    <p:extLst>
      <p:ext uri="{BB962C8B-B14F-4D97-AF65-F5344CB8AC3E}">
        <p14:creationId xmlns:p14="http://schemas.microsoft.com/office/powerpoint/2010/main" val="25790979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lvl="2"/>
            <a:r>
              <a:rPr lang="en-GB" sz="2800" dirty="0" smtClean="0"/>
              <a:t>Activity 2a -  Threat Models</a:t>
            </a:r>
            <a:endParaRPr lang="en-GB" sz="2800" dirty="0"/>
          </a:p>
        </p:txBody>
      </p:sp>
      <p:sp>
        <p:nvSpPr>
          <p:cNvPr id="3" name="Text Placeholder 2"/>
          <p:cNvSpPr>
            <a:spLocks noGrp="1"/>
          </p:cNvSpPr>
          <p:nvPr>
            <p:ph type="body" idx="1"/>
          </p:nvPr>
        </p:nvSpPr>
        <p:spPr/>
        <p:txBody>
          <a:bodyPr/>
          <a:lstStyle/>
          <a:p>
            <a:pPr lvl="2"/>
            <a:endParaRPr lang="en-GB" sz="2800" dirty="0"/>
          </a:p>
        </p:txBody>
      </p:sp>
    </p:spTree>
    <p:extLst>
      <p:ext uri="{BB962C8B-B14F-4D97-AF65-F5344CB8AC3E}">
        <p14:creationId xmlns:p14="http://schemas.microsoft.com/office/powerpoint/2010/main" val="1991582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 2a</a:t>
            </a:r>
            <a:endParaRPr lang="en-GB" dirty="0"/>
          </a:p>
        </p:txBody>
      </p:sp>
      <p:sp>
        <p:nvSpPr>
          <p:cNvPr id="3" name="Content Placeholder 2"/>
          <p:cNvSpPr>
            <a:spLocks noGrp="1"/>
          </p:cNvSpPr>
          <p:nvPr>
            <p:ph idx="1"/>
          </p:nvPr>
        </p:nvSpPr>
        <p:spPr>
          <a:xfrm>
            <a:off x="838200" y="2084855"/>
            <a:ext cx="10515600" cy="4346576"/>
          </a:xfrm>
        </p:spPr>
        <p:txBody>
          <a:bodyPr>
            <a:normAutofit fontScale="92500" lnSpcReduction="10000"/>
          </a:bodyPr>
          <a:lstStyle/>
          <a:p>
            <a:pPr marL="514350" indent="-514350">
              <a:buFont typeface="+mj-lt"/>
              <a:buAutoNum type="arabicPeriod"/>
            </a:pPr>
            <a:r>
              <a:rPr lang="en-GB" dirty="0" smtClean="0"/>
              <a:t>Draw </a:t>
            </a:r>
            <a:r>
              <a:rPr lang="en-GB" dirty="0"/>
              <a:t>the quantum communication model from the slides</a:t>
            </a:r>
            <a:r>
              <a:rPr lang="en-GB" dirty="0" smtClean="0"/>
              <a:t>.</a:t>
            </a:r>
          </a:p>
          <a:p>
            <a:pPr marL="514350" indent="-514350">
              <a:buFont typeface="+mj-lt"/>
              <a:buAutoNum type="arabicPeriod"/>
            </a:pPr>
            <a:r>
              <a:rPr lang="en-GB" dirty="0"/>
              <a:t>Explain what is meant by entanglement. </a:t>
            </a:r>
            <a:endParaRPr lang="en-GB" dirty="0" smtClean="0"/>
          </a:p>
          <a:p>
            <a:pPr marL="514350" indent="-514350">
              <a:buFont typeface="+mj-lt"/>
              <a:buAutoNum type="arabicPeriod"/>
            </a:pPr>
            <a:r>
              <a:rPr lang="en-GB" dirty="0"/>
              <a:t>Draw the circuit for generating EPR (Einstein, </a:t>
            </a:r>
            <a:r>
              <a:rPr lang="en-GB" dirty="0" err="1"/>
              <a:t>Podolsky</a:t>
            </a:r>
            <a:r>
              <a:rPr lang="en-GB" dirty="0"/>
              <a:t>, Rosen) pairs and derive the four Bell states that can be produced</a:t>
            </a:r>
            <a:r>
              <a:rPr lang="en-GB" dirty="0" smtClean="0"/>
              <a:t>.</a:t>
            </a:r>
          </a:p>
          <a:p>
            <a:pPr marL="514350" indent="-514350">
              <a:buFont typeface="+mj-lt"/>
              <a:buAutoNum type="arabicPeriod"/>
            </a:pPr>
            <a:r>
              <a:rPr lang="en-US" dirty="0" smtClean="0"/>
              <a:t>Alice </a:t>
            </a:r>
            <a:r>
              <a:rPr lang="en-US" dirty="0"/>
              <a:t>the sender encodes bits using the Z basis and sends these as photons to Bob the receiver. Describe a possible threat to the quantum channel. What steps would you advise to block the threat described? Hence describe an improved model for the communication protocol. Could entanglement help</a:t>
            </a:r>
            <a:r>
              <a:rPr lang="en-US" dirty="0" smtClean="0"/>
              <a:t>?</a:t>
            </a:r>
          </a:p>
          <a:p>
            <a:pPr marL="514350" indent="-514350">
              <a:buFont typeface="+mj-lt"/>
              <a:buAutoNum type="arabicPeriod"/>
            </a:pPr>
            <a:r>
              <a:rPr lang="en-US" dirty="0"/>
              <a:t>What threats do you feel the above protocol could be susceptible to if entanglement was employed</a:t>
            </a:r>
            <a:r>
              <a:rPr lang="en-US" dirty="0" smtClean="0"/>
              <a:t>?</a:t>
            </a:r>
            <a:endParaRPr lang="en-GB" dirty="0"/>
          </a:p>
          <a:p>
            <a:pPr marL="514350" indent="-514350">
              <a:buFont typeface="+mj-lt"/>
              <a:buAutoNum type="arabicPeriod"/>
            </a:pPr>
            <a:endParaRPr lang="en-GB" dirty="0"/>
          </a:p>
        </p:txBody>
      </p:sp>
    </p:spTree>
    <p:extLst>
      <p:ext uri="{BB962C8B-B14F-4D97-AF65-F5344CB8AC3E}">
        <p14:creationId xmlns:p14="http://schemas.microsoft.com/office/powerpoint/2010/main" val="3147610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lvl="2"/>
            <a:r>
              <a:rPr lang="en-GB" sz="2800" dirty="0" smtClean="0"/>
              <a:t>Networks and Distributed Systems</a:t>
            </a:r>
            <a:endParaRPr lang="en-GB" sz="2800" dirty="0"/>
          </a:p>
        </p:txBody>
      </p:sp>
      <p:sp>
        <p:nvSpPr>
          <p:cNvPr id="3" name="Text Placeholder 2"/>
          <p:cNvSpPr>
            <a:spLocks noGrp="1"/>
          </p:cNvSpPr>
          <p:nvPr>
            <p:ph type="body" idx="1"/>
          </p:nvPr>
        </p:nvSpPr>
        <p:spPr/>
        <p:txBody>
          <a:bodyPr/>
          <a:lstStyle/>
          <a:p>
            <a:pPr lvl="2"/>
            <a:endParaRPr lang="en-GB" sz="2800" dirty="0"/>
          </a:p>
        </p:txBody>
      </p:sp>
    </p:spTree>
    <p:extLst>
      <p:ext uri="{BB962C8B-B14F-4D97-AF65-F5344CB8AC3E}">
        <p14:creationId xmlns:p14="http://schemas.microsoft.com/office/powerpoint/2010/main" val="26325393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7060</TotalTime>
  <Words>2161</Words>
  <Application>Microsoft Office PowerPoint</Application>
  <PresentationFormat>Widescreen</PresentationFormat>
  <Paragraphs>297</Paragraphs>
  <Slides>34</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0" baseType="lpstr">
      <vt:lpstr>Arial</vt:lpstr>
      <vt:lpstr>Calibri</vt:lpstr>
      <vt:lpstr>Calibri Light</vt:lpstr>
      <vt:lpstr>Office Theme</vt:lpstr>
      <vt:lpstr>Equation</vt:lpstr>
      <vt:lpstr>MathType 6.0 Equation</vt:lpstr>
      <vt:lpstr>Integrating Quantum Concepts into Cyber Security  Session 2: Classical and Quantum Networks </vt:lpstr>
      <vt:lpstr>Communication Channels</vt:lpstr>
      <vt:lpstr>Standard Classical Communication Channel </vt:lpstr>
      <vt:lpstr>Standard Quantum Communication Channel </vt:lpstr>
      <vt:lpstr>Communication</vt:lpstr>
      <vt:lpstr>Quantum Tools</vt:lpstr>
      <vt:lpstr>Activity 2a -  Threat Models</vt:lpstr>
      <vt:lpstr>Activity 2a</vt:lpstr>
      <vt:lpstr>Networks and Distributed Systems</vt:lpstr>
      <vt:lpstr>Introduction</vt:lpstr>
      <vt:lpstr>Introduction</vt:lpstr>
      <vt:lpstr>What is a Quantum Distributed System?</vt:lpstr>
      <vt:lpstr>What is a Quantum Distributed System?</vt:lpstr>
      <vt:lpstr>What is a Quantum Distributed System?</vt:lpstr>
      <vt:lpstr>Communication via Qubits</vt:lpstr>
      <vt:lpstr>Teleportation</vt:lpstr>
      <vt:lpstr>Multipartite States</vt:lpstr>
      <vt:lpstr>Teleportation</vt:lpstr>
      <vt:lpstr>Entangled States – Major Resource</vt:lpstr>
      <vt:lpstr>Gate Based</vt:lpstr>
      <vt:lpstr>Teleportation</vt:lpstr>
      <vt:lpstr>Teleportation</vt:lpstr>
      <vt:lpstr>Teleportation Protocol</vt:lpstr>
      <vt:lpstr>Teleportation</vt:lpstr>
      <vt:lpstr>Activity 2b -  Threat Models</vt:lpstr>
      <vt:lpstr>Activity 2b - Teleportation</vt:lpstr>
      <vt:lpstr>Communication via Qubits</vt:lpstr>
      <vt:lpstr>Entanglement Swapping</vt:lpstr>
      <vt:lpstr>Entanglement Swapping</vt:lpstr>
      <vt:lpstr>Entanglement Swapping</vt:lpstr>
      <vt:lpstr>Entanglement Swapping</vt:lpstr>
      <vt:lpstr>Quantum Heterogeneity</vt:lpstr>
      <vt:lpstr>Activity 2b -  Threat Models</vt:lpstr>
      <vt:lpstr>Activity 2b – Teleportation and Entanglement Swapping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Spring</dc:creator>
  <cp:lastModifiedBy>William Spring</cp:lastModifiedBy>
  <cp:revision>19</cp:revision>
  <dcterms:created xsi:type="dcterms:W3CDTF">2019-10-26T15:47:35Z</dcterms:created>
  <dcterms:modified xsi:type="dcterms:W3CDTF">2019-12-08T22:15:42Z</dcterms:modified>
</cp:coreProperties>
</file>