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267" r:id="rId2"/>
    <p:sldId id="268" r:id="rId3"/>
    <p:sldId id="257" r:id="rId4"/>
    <p:sldId id="258" r:id="rId5"/>
    <p:sldId id="259" r:id="rId6"/>
    <p:sldId id="260" r:id="rId7"/>
    <p:sldId id="261" r:id="rId8"/>
    <p:sldId id="262" r:id="rId9"/>
    <p:sldId id="263" r:id="rId10"/>
    <p:sldId id="264" r:id="rId11"/>
    <p:sldId id="265" r:id="rId12"/>
    <p:sldId id="266" r:id="rId13"/>
    <p:sldId id="290" r:id="rId14"/>
    <p:sldId id="291" r:id="rId15"/>
    <p:sldId id="309" r:id="rId16"/>
    <p:sldId id="293" r:id="rId17"/>
    <p:sldId id="294" r:id="rId18"/>
    <p:sldId id="295" r:id="rId19"/>
    <p:sldId id="296" r:id="rId20"/>
    <p:sldId id="308" r:id="rId21"/>
    <p:sldId id="310" r:id="rId22"/>
    <p:sldId id="297" r:id="rId23"/>
    <p:sldId id="313" r:id="rId24"/>
    <p:sldId id="311" r:id="rId25"/>
    <p:sldId id="298" r:id="rId26"/>
    <p:sldId id="275" r:id="rId27"/>
    <p:sldId id="276" r:id="rId28"/>
    <p:sldId id="277" r:id="rId29"/>
    <p:sldId id="299" r:id="rId30"/>
    <p:sldId id="300" r:id="rId31"/>
    <p:sldId id="301" r:id="rId32"/>
    <p:sldId id="302" r:id="rId33"/>
    <p:sldId id="303" r:id="rId34"/>
    <p:sldId id="304" r:id="rId35"/>
    <p:sldId id="305" r:id="rId36"/>
    <p:sldId id="314" r:id="rId37"/>
    <p:sldId id="269" r:id="rId38"/>
    <p:sldId id="283" r:id="rId39"/>
    <p:sldId id="306" r:id="rId40"/>
    <p:sldId id="271" r:id="rId41"/>
    <p:sldId id="307" r:id="rId42"/>
    <p:sldId id="319" r:id="rId43"/>
    <p:sldId id="316" r:id="rId44"/>
    <p:sldId id="317" r:id="rId45"/>
    <p:sldId id="318" r:id="rId46"/>
    <p:sldId id="315" r:id="rId4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71" d="100"/>
          <a:sy n="71" d="100"/>
        </p:scale>
        <p:origin x="618"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image" Target="../media/image34.wmf"/><Relationship Id="rId4" Type="http://schemas.openxmlformats.org/officeDocument/2006/relationships/image" Target="../media/image37.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38.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40.wmf"/><Relationship Id="rId1" Type="http://schemas.openxmlformats.org/officeDocument/2006/relationships/image" Target="../media/image39.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43.wmf"/><Relationship Id="rId2" Type="http://schemas.openxmlformats.org/officeDocument/2006/relationships/image" Target="../media/image42.wmf"/><Relationship Id="rId1" Type="http://schemas.openxmlformats.org/officeDocument/2006/relationships/image" Target="../media/image41.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image" Target="../media/image44.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47.wmf"/><Relationship Id="rId1" Type="http://schemas.openxmlformats.org/officeDocument/2006/relationships/image" Target="../media/image46.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50.wmf"/><Relationship Id="rId2" Type="http://schemas.openxmlformats.org/officeDocument/2006/relationships/image" Target="../media/image49.wmf"/><Relationship Id="rId1" Type="http://schemas.openxmlformats.org/officeDocument/2006/relationships/image" Target="../media/image48.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48.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52.wmf"/><Relationship Id="rId2" Type="http://schemas.openxmlformats.org/officeDocument/2006/relationships/image" Target="../media/image49.wmf"/><Relationship Id="rId1" Type="http://schemas.openxmlformats.org/officeDocument/2006/relationships/image" Target="../media/image51.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54.wmf"/><Relationship Id="rId2" Type="http://schemas.openxmlformats.org/officeDocument/2006/relationships/image" Target="../media/image49.wmf"/><Relationship Id="rId1" Type="http://schemas.openxmlformats.org/officeDocument/2006/relationships/image" Target="../media/image5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8.wmf"/><Relationship Id="rId1" Type="http://schemas.openxmlformats.org/officeDocument/2006/relationships/image" Target="../media/image7.wmf"/><Relationship Id="rId4"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16.wmf"/><Relationship Id="rId3" Type="http://schemas.openxmlformats.org/officeDocument/2006/relationships/image" Target="../media/image11.wmf"/><Relationship Id="rId7" Type="http://schemas.openxmlformats.org/officeDocument/2006/relationships/image" Target="../media/image15.wmf"/><Relationship Id="rId12" Type="http://schemas.openxmlformats.org/officeDocument/2006/relationships/image" Target="../media/image20.wmf"/><Relationship Id="rId2" Type="http://schemas.openxmlformats.org/officeDocument/2006/relationships/image" Target="../media/image10.wmf"/><Relationship Id="rId1" Type="http://schemas.openxmlformats.org/officeDocument/2006/relationships/image" Target="../media/image2.wmf"/><Relationship Id="rId6" Type="http://schemas.openxmlformats.org/officeDocument/2006/relationships/image" Target="../media/image14.wmf"/><Relationship Id="rId11" Type="http://schemas.openxmlformats.org/officeDocument/2006/relationships/image" Target="../media/image19.wmf"/><Relationship Id="rId5" Type="http://schemas.openxmlformats.org/officeDocument/2006/relationships/image" Target="../media/image13.wmf"/><Relationship Id="rId10" Type="http://schemas.openxmlformats.org/officeDocument/2006/relationships/image" Target="../media/image18.wmf"/><Relationship Id="rId4" Type="http://schemas.openxmlformats.org/officeDocument/2006/relationships/image" Target="../media/image12.wmf"/><Relationship Id="rId9" Type="http://schemas.openxmlformats.org/officeDocument/2006/relationships/image" Target="../media/image1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 Id="rId5" Type="http://schemas.openxmlformats.org/officeDocument/2006/relationships/image" Target="../media/image25.wmf"/><Relationship Id="rId4" Type="http://schemas.openxmlformats.org/officeDocument/2006/relationships/image" Target="../media/image24.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26.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32.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3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3BAAEC-FFEF-42F4-A34D-26FAB44B8AFD}" type="datetimeFigureOut">
              <a:rPr lang="en-GB" smtClean="0"/>
              <a:t>08/12/2019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0AEF7C-D110-4A4F-AF51-723AB52F2248}" type="slidenum">
              <a:rPr lang="en-GB" smtClean="0"/>
              <a:t>‹#›</a:t>
            </a:fld>
            <a:endParaRPr lang="en-GB"/>
          </a:p>
        </p:txBody>
      </p:sp>
    </p:spTree>
    <p:extLst>
      <p:ext uri="{BB962C8B-B14F-4D97-AF65-F5344CB8AC3E}">
        <p14:creationId xmlns:p14="http://schemas.microsoft.com/office/powerpoint/2010/main" val="1536134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D325FB7-4AB6-2048-BBC4-B2F5A37111CB}" type="slidenum">
              <a:rPr lang="en-GB" smtClean="0"/>
              <a:t>7</a:t>
            </a:fld>
            <a:endParaRPr lang="en-GB"/>
          </a:p>
        </p:txBody>
      </p:sp>
    </p:spTree>
    <p:extLst>
      <p:ext uri="{BB962C8B-B14F-4D97-AF65-F5344CB8AC3E}">
        <p14:creationId xmlns:p14="http://schemas.microsoft.com/office/powerpoint/2010/main" val="4121475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D325FB7-4AB6-2048-BBC4-B2F5A37111CB}" type="slidenum">
              <a:rPr lang="en-GB" smtClean="0"/>
              <a:t>11</a:t>
            </a:fld>
            <a:endParaRPr lang="en-GB"/>
          </a:p>
        </p:txBody>
      </p:sp>
    </p:spTree>
    <p:extLst>
      <p:ext uri="{BB962C8B-B14F-4D97-AF65-F5344CB8AC3E}">
        <p14:creationId xmlns:p14="http://schemas.microsoft.com/office/powerpoint/2010/main" val="800387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D325FB7-4AB6-2048-BBC4-B2F5A37111CB}" type="slidenum">
              <a:rPr lang="en-GB" smtClean="0"/>
              <a:t>25</a:t>
            </a:fld>
            <a:endParaRPr lang="en-GB"/>
          </a:p>
        </p:txBody>
      </p:sp>
    </p:spTree>
    <p:extLst>
      <p:ext uri="{BB962C8B-B14F-4D97-AF65-F5344CB8AC3E}">
        <p14:creationId xmlns:p14="http://schemas.microsoft.com/office/powerpoint/2010/main" val="19190037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D325FB7-4AB6-2048-BBC4-B2F5A37111CB}" type="slidenum">
              <a:rPr lang="en-GB" smtClean="0"/>
              <a:t>38</a:t>
            </a:fld>
            <a:endParaRPr lang="en-GB"/>
          </a:p>
        </p:txBody>
      </p:sp>
    </p:spTree>
    <p:extLst>
      <p:ext uri="{BB962C8B-B14F-4D97-AF65-F5344CB8AC3E}">
        <p14:creationId xmlns:p14="http://schemas.microsoft.com/office/powerpoint/2010/main" val="755789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2BB564E-648F-4E0F-BCFC-38740356320E}" type="datetimeFigureOut">
              <a:rPr lang="en-GB" smtClean="0"/>
              <a:t>08/12/2019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5E4C7F-F24D-424E-9DFF-696F56139B84}" type="slidenum">
              <a:rPr lang="en-GB" smtClean="0"/>
              <a:t>‹#›</a:t>
            </a:fld>
            <a:endParaRPr lang="en-GB"/>
          </a:p>
        </p:txBody>
      </p:sp>
    </p:spTree>
    <p:extLst>
      <p:ext uri="{BB962C8B-B14F-4D97-AF65-F5344CB8AC3E}">
        <p14:creationId xmlns:p14="http://schemas.microsoft.com/office/powerpoint/2010/main" val="1948176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2BB564E-648F-4E0F-BCFC-38740356320E}" type="datetimeFigureOut">
              <a:rPr lang="en-GB" smtClean="0"/>
              <a:t>08/12/2019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5E4C7F-F24D-424E-9DFF-696F56139B84}" type="slidenum">
              <a:rPr lang="en-GB" smtClean="0"/>
              <a:t>‹#›</a:t>
            </a:fld>
            <a:endParaRPr lang="en-GB"/>
          </a:p>
        </p:txBody>
      </p:sp>
    </p:spTree>
    <p:extLst>
      <p:ext uri="{BB962C8B-B14F-4D97-AF65-F5344CB8AC3E}">
        <p14:creationId xmlns:p14="http://schemas.microsoft.com/office/powerpoint/2010/main" val="611337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2BB564E-648F-4E0F-BCFC-38740356320E}" type="datetimeFigureOut">
              <a:rPr lang="en-GB" smtClean="0"/>
              <a:t>08/12/2019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5E4C7F-F24D-424E-9DFF-696F56139B84}" type="slidenum">
              <a:rPr lang="en-GB" smtClean="0"/>
              <a:t>‹#›</a:t>
            </a:fld>
            <a:endParaRPr lang="en-GB"/>
          </a:p>
        </p:txBody>
      </p:sp>
    </p:spTree>
    <p:extLst>
      <p:ext uri="{BB962C8B-B14F-4D97-AF65-F5344CB8AC3E}">
        <p14:creationId xmlns:p14="http://schemas.microsoft.com/office/powerpoint/2010/main" val="3554946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2BB564E-648F-4E0F-BCFC-38740356320E}" type="datetimeFigureOut">
              <a:rPr lang="en-GB" smtClean="0"/>
              <a:t>08/12/2019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5E4C7F-F24D-424E-9DFF-696F56139B84}" type="slidenum">
              <a:rPr lang="en-GB" smtClean="0"/>
              <a:t>‹#›</a:t>
            </a:fld>
            <a:endParaRPr lang="en-GB"/>
          </a:p>
        </p:txBody>
      </p:sp>
    </p:spTree>
    <p:extLst>
      <p:ext uri="{BB962C8B-B14F-4D97-AF65-F5344CB8AC3E}">
        <p14:creationId xmlns:p14="http://schemas.microsoft.com/office/powerpoint/2010/main" val="3411489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BB564E-648F-4E0F-BCFC-38740356320E}" type="datetimeFigureOut">
              <a:rPr lang="en-GB" smtClean="0"/>
              <a:t>08/12/2019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5E4C7F-F24D-424E-9DFF-696F56139B84}" type="slidenum">
              <a:rPr lang="en-GB" smtClean="0"/>
              <a:t>‹#›</a:t>
            </a:fld>
            <a:endParaRPr lang="en-GB"/>
          </a:p>
        </p:txBody>
      </p:sp>
    </p:spTree>
    <p:extLst>
      <p:ext uri="{BB962C8B-B14F-4D97-AF65-F5344CB8AC3E}">
        <p14:creationId xmlns:p14="http://schemas.microsoft.com/office/powerpoint/2010/main" val="1838604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2BB564E-648F-4E0F-BCFC-38740356320E}" type="datetimeFigureOut">
              <a:rPr lang="en-GB" smtClean="0"/>
              <a:t>08/12/2019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15E4C7F-F24D-424E-9DFF-696F56139B84}" type="slidenum">
              <a:rPr lang="en-GB" smtClean="0"/>
              <a:t>‹#›</a:t>
            </a:fld>
            <a:endParaRPr lang="en-GB"/>
          </a:p>
        </p:txBody>
      </p:sp>
    </p:spTree>
    <p:extLst>
      <p:ext uri="{BB962C8B-B14F-4D97-AF65-F5344CB8AC3E}">
        <p14:creationId xmlns:p14="http://schemas.microsoft.com/office/powerpoint/2010/main" val="3490448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2BB564E-648F-4E0F-BCFC-38740356320E}" type="datetimeFigureOut">
              <a:rPr lang="en-GB" smtClean="0"/>
              <a:t>08/12/2019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15E4C7F-F24D-424E-9DFF-696F56139B84}" type="slidenum">
              <a:rPr lang="en-GB" smtClean="0"/>
              <a:t>‹#›</a:t>
            </a:fld>
            <a:endParaRPr lang="en-GB"/>
          </a:p>
        </p:txBody>
      </p:sp>
    </p:spTree>
    <p:extLst>
      <p:ext uri="{BB962C8B-B14F-4D97-AF65-F5344CB8AC3E}">
        <p14:creationId xmlns:p14="http://schemas.microsoft.com/office/powerpoint/2010/main" val="232734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2BB564E-648F-4E0F-BCFC-38740356320E}" type="datetimeFigureOut">
              <a:rPr lang="en-GB" smtClean="0"/>
              <a:t>08/12/2019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15E4C7F-F24D-424E-9DFF-696F56139B84}" type="slidenum">
              <a:rPr lang="en-GB" smtClean="0"/>
              <a:t>‹#›</a:t>
            </a:fld>
            <a:endParaRPr lang="en-GB"/>
          </a:p>
        </p:txBody>
      </p:sp>
    </p:spTree>
    <p:extLst>
      <p:ext uri="{BB962C8B-B14F-4D97-AF65-F5344CB8AC3E}">
        <p14:creationId xmlns:p14="http://schemas.microsoft.com/office/powerpoint/2010/main" val="310802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BB564E-648F-4E0F-BCFC-38740356320E}" type="datetimeFigureOut">
              <a:rPr lang="en-GB" smtClean="0"/>
              <a:t>08/12/2019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15E4C7F-F24D-424E-9DFF-696F56139B84}" type="slidenum">
              <a:rPr lang="en-GB" smtClean="0"/>
              <a:t>‹#›</a:t>
            </a:fld>
            <a:endParaRPr lang="en-GB"/>
          </a:p>
        </p:txBody>
      </p:sp>
    </p:spTree>
    <p:extLst>
      <p:ext uri="{BB962C8B-B14F-4D97-AF65-F5344CB8AC3E}">
        <p14:creationId xmlns:p14="http://schemas.microsoft.com/office/powerpoint/2010/main" val="1501370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BB564E-648F-4E0F-BCFC-38740356320E}" type="datetimeFigureOut">
              <a:rPr lang="en-GB" smtClean="0"/>
              <a:t>08/12/2019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15E4C7F-F24D-424E-9DFF-696F56139B84}" type="slidenum">
              <a:rPr lang="en-GB" smtClean="0"/>
              <a:t>‹#›</a:t>
            </a:fld>
            <a:endParaRPr lang="en-GB"/>
          </a:p>
        </p:txBody>
      </p:sp>
    </p:spTree>
    <p:extLst>
      <p:ext uri="{BB962C8B-B14F-4D97-AF65-F5344CB8AC3E}">
        <p14:creationId xmlns:p14="http://schemas.microsoft.com/office/powerpoint/2010/main" val="3240798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BB564E-648F-4E0F-BCFC-38740356320E}" type="datetimeFigureOut">
              <a:rPr lang="en-GB" smtClean="0"/>
              <a:t>08/12/2019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15E4C7F-F24D-424E-9DFF-696F56139B84}" type="slidenum">
              <a:rPr lang="en-GB" smtClean="0"/>
              <a:t>‹#›</a:t>
            </a:fld>
            <a:endParaRPr lang="en-GB"/>
          </a:p>
        </p:txBody>
      </p:sp>
    </p:spTree>
    <p:extLst>
      <p:ext uri="{BB962C8B-B14F-4D97-AF65-F5344CB8AC3E}">
        <p14:creationId xmlns:p14="http://schemas.microsoft.com/office/powerpoint/2010/main" val="2205333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BB564E-648F-4E0F-BCFC-38740356320E}" type="datetimeFigureOut">
              <a:rPr lang="en-GB" smtClean="0"/>
              <a:t>08/12/2019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5E4C7F-F24D-424E-9DFF-696F56139B84}" type="slidenum">
              <a:rPr lang="en-GB" smtClean="0"/>
              <a:t>‹#›</a:t>
            </a:fld>
            <a:endParaRPr lang="en-GB"/>
          </a:p>
        </p:txBody>
      </p:sp>
    </p:spTree>
    <p:extLst>
      <p:ext uri="{BB962C8B-B14F-4D97-AF65-F5344CB8AC3E}">
        <p14:creationId xmlns:p14="http://schemas.microsoft.com/office/powerpoint/2010/main" val="35342657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4.bin"/><Relationship Id="rId13" Type="http://schemas.openxmlformats.org/officeDocument/2006/relationships/image" Target="../media/image5.wmf"/><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wmf"/><Relationship Id="rId11" Type="http://schemas.openxmlformats.org/officeDocument/2006/relationships/image" Target="../media/image4.wmf"/><Relationship Id="rId5" Type="http://schemas.openxmlformats.org/officeDocument/2006/relationships/oleObject" Target="../embeddings/oleObject2.bin"/><Relationship Id="rId15" Type="http://schemas.openxmlformats.org/officeDocument/2006/relationships/image" Target="../media/image6.wmf"/><Relationship Id="rId10" Type="http://schemas.openxmlformats.org/officeDocument/2006/relationships/oleObject" Target="../embeddings/oleObject5.bin"/><Relationship Id="rId4" Type="http://schemas.openxmlformats.org/officeDocument/2006/relationships/image" Target="../media/image1.wmf"/><Relationship Id="rId9" Type="http://schemas.openxmlformats.org/officeDocument/2006/relationships/image" Target="../media/image3.wmf"/><Relationship Id="rId14" Type="http://schemas.openxmlformats.org/officeDocument/2006/relationships/oleObject" Target="../embeddings/oleObject7.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oleObject" Target="../embeddings/oleObject8.bin"/><Relationship Id="rId7"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8.wmf"/><Relationship Id="rId11" Type="http://schemas.openxmlformats.org/officeDocument/2006/relationships/oleObject" Target="../embeddings/oleObject12.bin"/><Relationship Id="rId5" Type="http://schemas.openxmlformats.org/officeDocument/2006/relationships/oleObject" Target="../embeddings/oleObject9.bin"/><Relationship Id="rId10" Type="http://schemas.openxmlformats.org/officeDocument/2006/relationships/image" Target="../media/image9.wmf"/><Relationship Id="rId4" Type="http://schemas.openxmlformats.org/officeDocument/2006/relationships/image" Target="../media/image7.wmf"/><Relationship Id="rId9" Type="http://schemas.openxmlformats.org/officeDocument/2006/relationships/oleObject" Target="../embeddings/oleObject11.bin"/></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16.bin"/><Relationship Id="rId13" Type="http://schemas.openxmlformats.org/officeDocument/2006/relationships/image" Target="../media/image13.wmf"/><Relationship Id="rId18" Type="http://schemas.openxmlformats.org/officeDocument/2006/relationships/oleObject" Target="../embeddings/oleObject21.bin"/><Relationship Id="rId26" Type="http://schemas.openxmlformats.org/officeDocument/2006/relationships/oleObject" Target="../embeddings/oleObject25.bin"/><Relationship Id="rId3" Type="http://schemas.openxmlformats.org/officeDocument/2006/relationships/oleObject" Target="../embeddings/oleObject13.bin"/><Relationship Id="rId21" Type="http://schemas.openxmlformats.org/officeDocument/2006/relationships/image" Target="../media/image17.wmf"/><Relationship Id="rId7" Type="http://schemas.openxmlformats.org/officeDocument/2006/relationships/image" Target="../media/image10.wmf"/><Relationship Id="rId12" Type="http://schemas.openxmlformats.org/officeDocument/2006/relationships/oleObject" Target="../embeddings/oleObject18.bin"/><Relationship Id="rId17" Type="http://schemas.openxmlformats.org/officeDocument/2006/relationships/image" Target="../media/image15.wmf"/><Relationship Id="rId25" Type="http://schemas.openxmlformats.org/officeDocument/2006/relationships/image" Target="../media/image19.wmf"/><Relationship Id="rId2" Type="http://schemas.openxmlformats.org/officeDocument/2006/relationships/slideLayout" Target="../slideLayouts/slideLayout2.xml"/><Relationship Id="rId16" Type="http://schemas.openxmlformats.org/officeDocument/2006/relationships/oleObject" Target="../embeddings/oleObject20.bin"/><Relationship Id="rId20" Type="http://schemas.openxmlformats.org/officeDocument/2006/relationships/oleObject" Target="../embeddings/oleObject22.bin"/><Relationship Id="rId1" Type="http://schemas.openxmlformats.org/officeDocument/2006/relationships/vmlDrawing" Target="../drawings/vmlDrawing3.vml"/><Relationship Id="rId6" Type="http://schemas.openxmlformats.org/officeDocument/2006/relationships/oleObject" Target="../embeddings/oleObject15.bin"/><Relationship Id="rId11" Type="http://schemas.openxmlformats.org/officeDocument/2006/relationships/image" Target="../media/image12.wmf"/><Relationship Id="rId24" Type="http://schemas.openxmlformats.org/officeDocument/2006/relationships/oleObject" Target="../embeddings/oleObject24.bin"/><Relationship Id="rId5" Type="http://schemas.openxmlformats.org/officeDocument/2006/relationships/oleObject" Target="../embeddings/oleObject14.bin"/><Relationship Id="rId15" Type="http://schemas.openxmlformats.org/officeDocument/2006/relationships/image" Target="../media/image14.wmf"/><Relationship Id="rId23" Type="http://schemas.openxmlformats.org/officeDocument/2006/relationships/image" Target="../media/image18.wmf"/><Relationship Id="rId10" Type="http://schemas.openxmlformats.org/officeDocument/2006/relationships/oleObject" Target="../embeddings/oleObject17.bin"/><Relationship Id="rId19" Type="http://schemas.openxmlformats.org/officeDocument/2006/relationships/image" Target="../media/image16.wmf"/><Relationship Id="rId4" Type="http://schemas.openxmlformats.org/officeDocument/2006/relationships/image" Target="../media/image2.wmf"/><Relationship Id="rId9" Type="http://schemas.openxmlformats.org/officeDocument/2006/relationships/image" Target="../media/image11.wmf"/><Relationship Id="rId14" Type="http://schemas.openxmlformats.org/officeDocument/2006/relationships/oleObject" Target="../embeddings/oleObject19.bin"/><Relationship Id="rId22" Type="http://schemas.openxmlformats.org/officeDocument/2006/relationships/oleObject" Target="../embeddings/oleObject23.bin"/><Relationship Id="rId27" Type="http://schemas.openxmlformats.org/officeDocument/2006/relationships/image" Target="../media/image20.wmf"/></Relationships>
</file>

<file path=ppt/slides/_rels/slide23.x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oleObject" Target="../embeddings/oleObject26.bin"/><Relationship Id="rId7" Type="http://schemas.openxmlformats.org/officeDocument/2006/relationships/oleObject" Target="../embeddings/oleObject28.bin"/><Relationship Id="rId12" Type="http://schemas.openxmlformats.org/officeDocument/2006/relationships/image" Target="../media/image25.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22.wmf"/><Relationship Id="rId11" Type="http://schemas.openxmlformats.org/officeDocument/2006/relationships/oleObject" Target="../embeddings/oleObject30.bin"/><Relationship Id="rId5" Type="http://schemas.openxmlformats.org/officeDocument/2006/relationships/oleObject" Target="../embeddings/oleObject27.bin"/><Relationship Id="rId10" Type="http://schemas.openxmlformats.org/officeDocument/2006/relationships/image" Target="../media/image24.wmf"/><Relationship Id="rId4" Type="http://schemas.openxmlformats.org/officeDocument/2006/relationships/image" Target="../media/image21.wmf"/><Relationship Id="rId9" Type="http://schemas.openxmlformats.org/officeDocument/2006/relationships/oleObject" Target="../embeddings/oleObject29.bin"/></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27.wmf"/><Relationship Id="rId5" Type="http://schemas.openxmlformats.org/officeDocument/2006/relationships/oleObject" Target="../embeddings/oleObject32.bin"/><Relationship Id="rId4" Type="http://schemas.openxmlformats.org/officeDocument/2006/relationships/image" Target="../media/image26.wmf"/></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35.bin"/><Relationship Id="rId3" Type="http://schemas.openxmlformats.org/officeDocument/2006/relationships/notesSlide" Target="../notesSlides/notesSlide3.xml"/><Relationship Id="rId7" Type="http://schemas.openxmlformats.org/officeDocument/2006/relationships/image" Target="../media/image29.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34.bin"/><Relationship Id="rId5" Type="http://schemas.openxmlformats.org/officeDocument/2006/relationships/image" Target="../media/image28.wmf"/><Relationship Id="rId4" Type="http://schemas.openxmlformats.org/officeDocument/2006/relationships/oleObject" Target="../embeddings/oleObject33.bin"/><Relationship Id="rId9" Type="http://schemas.openxmlformats.org/officeDocument/2006/relationships/image" Target="../media/image30.w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31.w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32.wmf"/></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33.w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image" Target="../media/image36.wmf"/><Relationship Id="rId3" Type="http://schemas.openxmlformats.org/officeDocument/2006/relationships/oleObject" Target="../embeddings/oleObject39.bin"/><Relationship Id="rId7" Type="http://schemas.openxmlformats.org/officeDocument/2006/relationships/oleObject" Target="../embeddings/oleObject41.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35.wmf"/><Relationship Id="rId5" Type="http://schemas.openxmlformats.org/officeDocument/2006/relationships/oleObject" Target="../embeddings/oleObject40.bin"/><Relationship Id="rId10" Type="http://schemas.openxmlformats.org/officeDocument/2006/relationships/image" Target="../media/image37.wmf"/><Relationship Id="rId4" Type="http://schemas.openxmlformats.org/officeDocument/2006/relationships/image" Target="../media/image34.wmf"/><Relationship Id="rId9" Type="http://schemas.openxmlformats.org/officeDocument/2006/relationships/oleObject" Target="../embeddings/oleObject42.bin"/></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43.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38.wmf"/></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44.bin"/><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40.wmf"/><Relationship Id="rId5" Type="http://schemas.openxmlformats.org/officeDocument/2006/relationships/oleObject" Target="../embeddings/oleObject45.bin"/><Relationship Id="rId4" Type="http://schemas.openxmlformats.org/officeDocument/2006/relationships/image" Target="../media/image39.wmf"/></Relationships>
</file>

<file path=ppt/slides/_rels/slide33.xml.rels><?xml version="1.0" encoding="UTF-8" standalone="yes"?>
<Relationships xmlns="http://schemas.openxmlformats.org/package/2006/relationships"><Relationship Id="rId8" Type="http://schemas.openxmlformats.org/officeDocument/2006/relationships/image" Target="../media/image43.wmf"/><Relationship Id="rId3" Type="http://schemas.openxmlformats.org/officeDocument/2006/relationships/oleObject" Target="../embeddings/oleObject46.bin"/><Relationship Id="rId7" Type="http://schemas.openxmlformats.org/officeDocument/2006/relationships/oleObject" Target="../embeddings/oleObject48.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42.wmf"/><Relationship Id="rId5" Type="http://schemas.openxmlformats.org/officeDocument/2006/relationships/oleObject" Target="../embeddings/oleObject47.bin"/><Relationship Id="rId4" Type="http://schemas.openxmlformats.org/officeDocument/2006/relationships/image" Target="../media/image41.wmf"/></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49.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image" Target="../media/image45.wmf"/><Relationship Id="rId5" Type="http://schemas.openxmlformats.org/officeDocument/2006/relationships/oleObject" Target="../embeddings/oleObject50.bin"/><Relationship Id="rId4" Type="http://schemas.openxmlformats.org/officeDocument/2006/relationships/image" Target="../media/image44.wmf"/></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51.bin"/><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image" Target="../media/image47.wmf"/><Relationship Id="rId5" Type="http://schemas.openxmlformats.org/officeDocument/2006/relationships/oleObject" Target="../embeddings/oleObject52.bin"/><Relationship Id="rId4" Type="http://schemas.openxmlformats.org/officeDocument/2006/relationships/image" Target="../media/image46.wmf"/></Relationships>
</file>

<file path=ppt/slides/_rels/slide36.xml.rels><?xml version="1.0" encoding="UTF-8" standalone="yes"?>
<Relationships xmlns="http://schemas.openxmlformats.org/package/2006/relationships"><Relationship Id="rId8" Type="http://schemas.openxmlformats.org/officeDocument/2006/relationships/image" Target="../media/image50.wmf"/><Relationship Id="rId3" Type="http://schemas.openxmlformats.org/officeDocument/2006/relationships/oleObject" Target="../embeddings/oleObject53.bin"/><Relationship Id="rId7" Type="http://schemas.openxmlformats.org/officeDocument/2006/relationships/oleObject" Target="../embeddings/oleObject55.bin"/><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image" Target="../media/image49.wmf"/><Relationship Id="rId5" Type="http://schemas.openxmlformats.org/officeDocument/2006/relationships/oleObject" Target="../embeddings/oleObject54.bin"/><Relationship Id="rId4" Type="http://schemas.openxmlformats.org/officeDocument/2006/relationships/image" Target="../media/image48.wmf"/></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doi.org/10.1038/s41586-019-1666-5"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56.bin"/><Relationship Id="rId2" Type="http://schemas.openxmlformats.org/officeDocument/2006/relationships/slideLayout" Target="../slideLayouts/slideLayout2.xml"/><Relationship Id="rId1" Type="http://schemas.openxmlformats.org/officeDocument/2006/relationships/vmlDrawing" Target="../drawings/vmlDrawing17.vml"/><Relationship Id="rId4" Type="http://schemas.openxmlformats.org/officeDocument/2006/relationships/image" Target="../media/image48.wmf"/></Relationships>
</file>

<file path=ppt/slides/_rels/slide44.xml.rels><?xml version="1.0" encoding="UTF-8" standalone="yes"?>
<Relationships xmlns="http://schemas.openxmlformats.org/package/2006/relationships"><Relationship Id="rId8" Type="http://schemas.openxmlformats.org/officeDocument/2006/relationships/image" Target="../media/image52.wmf"/><Relationship Id="rId3" Type="http://schemas.openxmlformats.org/officeDocument/2006/relationships/oleObject" Target="../embeddings/oleObject57.bin"/><Relationship Id="rId7" Type="http://schemas.openxmlformats.org/officeDocument/2006/relationships/oleObject" Target="../embeddings/oleObject59.bin"/><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image" Target="../media/image49.wmf"/><Relationship Id="rId5" Type="http://schemas.openxmlformats.org/officeDocument/2006/relationships/oleObject" Target="../embeddings/oleObject58.bin"/><Relationship Id="rId4" Type="http://schemas.openxmlformats.org/officeDocument/2006/relationships/image" Target="../media/image51.wmf"/></Relationships>
</file>

<file path=ppt/slides/_rels/slide45.xml.rels><?xml version="1.0" encoding="UTF-8" standalone="yes"?>
<Relationships xmlns="http://schemas.openxmlformats.org/package/2006/relationships"><Relationship Id="rId8" Type="http://schemas.openxmlformats.org/officeDocument/2006/relationships/image" Target="../media/image54.wmf"/><Relationship Id="rId3" Type="http://schemas.openxmlformats.org/officeDocument/2006/relationships/oleObject" Target="../embeddings/oleObject60.bin"/><Relationship Id="rId7" Type="http://schemas.openxmlformats.org/officeDocument/2006/relationships/oleObject" Target="../embeddings/oleObject62.bin"/><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image" Target="../media/image49.wmf"/><Relationship Id="rId5" Type="http://schemas.openxmlformats.org/officeDocument/2006/relationships/oleObject" Target="../embeddings/oleObject61.bin"/><Relationship Id="rId4" Type="http://schemas.openxmlformats.org/officeDocument/2006/relationships/image" Target="../media/image53.wmf"/></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0295" y="968188"/>
            <a:ext cx="10307387" cy="3070411"/>
          </a:xfrm>
        </p:spPr>
        <p:txBody>
          <a:bodyPr>
            <a:normAutofit fontScale="90000"/>
          </a:bodyPr>
          <a:lstStyle/>
          <a:p>
            <a:r>
              <a:rPr lang="en-GB"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charset="0"/>
                <a:ea typeface="Arial" charset="0"/>
                <a:cs typeface="Arial" charset="0"/>
              </a:rPr>
              <a:t>Integrating Quantum Concepts into Cyber Security</a:t>
            </a:r>
            <a:br>
              <a:rPr lang="en-GB"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charset="0"/>
                <a:ea typeface="Arial" charset="0"/>
                <a:cs typeface="Arial" charset="0"/>
              </a:rPr>
            </a:br>
            <a:r>
              <a:rPr lang="en-GB"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charset="0"/>
                <a:ea typeface="Arial" charset="0"/>
                <a:cs typeface="Arial" charset="0"/>
              </a:rPr>
              <a:t/>
            </a:r>
            <a:br>
              <a:rPr lang="en-GB"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charset="0"/>
                <a:ea typeface="Arial" charset="0"/>
                <a:cs typeface="Arial" charset="0"/>
              </a:rPr>
            </a:br>
            <a:r>
              <a:rPr lang="en-GB" sz="440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charset="0"/>
                <a:ea typeface="Arial" charset="0"/>
                <a:cs typeface="Arial" charset="0"/>
              </a:rPr>
              <a:t>Session 1: Introduction</a:t>
            </a:r>
            <a:r>
              <a:rPr lang="en-GB" sz="480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charset="0"/>
                <a:ea typeface="Arial" charset="0"/>
                <a:cs typeface="Arial" charset="0"/>
              </a:rPr>
              <a:t/>
            </a:r>
            <a:br>
              <a:rPr lang="en-GB" sz="480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charset="0"/>
                <a:ea typeface="Arial" charset="0"/>
                <a:cs typeface="Arial" charset="0"/>
              </a:rPr>
            </a:br>
            <a:endParaRPr lang="en-GB" sz="310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charset="0"/>
              <a:ea typeface="Arial" charset="0"/>
              <a:cs typeface="Arial" charset="0"/>
            </a:endParaRPr>
          </a:p>
        </p:txBody>
      </p:sp>
      <p:sp>
        <p:nvSpPr>
          <p:cNvPr id="3" name="Subtitle 2"/>
          <p:cNvSpPr>
            <a:spLocks noGrp="1"/>
          </p:cNvSpPr>
          <p:nvPr>
            <p:ph type="subTitle" idx="1"/>
          </p:nvPr>
        </p:nvSpPr>
        <p:spPr>
          <a:xfrm>
            <a:off x="1000295" y="4148604"/>
            <a:ext cx="10048705" cy="2097740"/>
          </a:xfrm>
        </p:spPr>
        <p:txBody>
          <a:bodyPr>
            <a:normAutofit/>
          </a:bodyPr>
          <a:lstStyle/>
          <a:p>
            <a:r>
              <a:rPr lang="en-GB" sz="3200" dirty="0">
                <a:latin typeface="Arial" charset="0"/>
                <a:ea typeface="Arial" charset="0"/>
                <a:cs typeface="Arial" charset="0"/>
              </a:rPr>
              <a:t>Dr William Joseph Spring</a:t>
            </a:r>
          </a:p>
          <a:p>
            <a:endParaRPr lang="en-GB" sz="3200" dirty="0">
              <a:latin typeface="Arial" charset="0"/>
              <a:ea typeface="Arial" charset="0"/>
              <a:cs typeface="Arial" charset="0"/>
            </a:endParaRPr>
          </a:p>
          <a:p>
            <a:r>
              <a:rPr lang="en-GB" sz="2600" dirty="0">
                <a:latin typeface="Arial" charset="0"/>
                <a:ea typeface="Arial" charset="0"/>
                <a:cs typeface="Arial" charset="0"/>
              </a:rPr>
              <a:t>ACSAC </a:t>
            </a:r>
            <a:r>
              <a:rPr lang="en-GB" sz="2600" dirty="0" smtClean="0">
                <a:latin typeface="Arial" charset="0"/>
                <a:ea typeface="Arial" charset="0"/>
                <a:cs typeface="Arial" charset="0"/>
              </a:rPr>
              <a:t>35, </a:t>
            </a:r>
            <a:r>
              <a:rPr lang="en-GB" sz="2600" dirty="0">
                <a:latin typeface="Arial" charset="0"/>
                <a:ea typeface="Arial" charset="0"/>
                <a:cs typeface="Arial" charset="0"/>
              </a:rPr>
              <a:t>Condado Plaza Hilton, San Juan, Puerto Rico, USA</a:t>
            </a:r>
          </a:p>
          <a:p>
            <a:r>
              <a:rPr lang="en-GB" sz="2600" dirty="0" smtClean="0">
                <a:latin typeface="Arial" charset="0"/>
                <a:ea typeface="Arial" charset="0"/>
                <a:cs typeface="Arial" charset="0"/>
              </a:rPr>
              <a:t>9</a:t>
            </a:r>
            <a:r>
              <a:rPr lang="en-GB" sz="2600" baseline="30000" dirty="0" smtClean="0">
                <a:latin typeface="Arial" charset="0"/>
                <a:ea typeface="Arial" charset="0"/>
                <a:cs typeface="Arial" charset="0"/>
              </a:rPr>
              <a:t>th</a:t>
            </a:r>
            <a:r>
              <a:rPr lang="en-GB" sz="2600" dirty="0" smtClean="0">
                <a:latin typeface="Arial" charset="0"/>
                <a:ea typeface="Arial" charset="0"/>
                <a:cs typeface="Arial" charset="0"/>
              </a:rPr>
              <a:t> – 13</a:t>
            </a:r>
            <a:r>
              <a:rPr lang="en-GB" sz="2600" baseline="30000" dirty="0" smtClean="0">
                <a:latin typeface="Arial" charset="0"/>
                <a:ea typeface="Arial" charset="0"/>
                <a:cs typeface="Arial" charset="0"/>
              </a:rPr>
              <a:t>th</a:t>
            </a:r>
            <a:r>
              <a:rPr lang="en-GB" sz="2600" dirty="0" smtClean="0">
                <a:latin typeface="Arial" charset="0"/>
                <a:ea typeface="Arial" charset="0"/>
                <a:cs typeface="Arial" charset="0"/>
              </a:rPr>
              <a:t> December 2019</a:t>
            </a:r>
            <a:endParaRPr lang="en-GB" sz="2600" dirty="0">
              <a:latin typeface="Arial" charset="0"/>
              <a:ea typeface="Arial" charset="0"/>
              <a:cs typeface="Arial" charset="0"/>
            </a:endParaRPr>
          </a:p>
          <a:p>
            <a:endParaRPr lang="en-GB" sz="3200" dirty="0">
              <a:latin typeface="Arial" charset="0"/>
              <a:ea typeface="Arial" charset="0"/>
              <a:cs typeface="Arial" charset="0"/>
            </a:endParaRPr>
          </a:p>
        </p:txBody>
      </p:sp>
      <p:sp>
        <p:nvSpPr>
          <p:cNvPr id="4" name="Slide Number Placeholder 3"/>
          <p:cNvSpPr>
            <a:spLocks noGrp="1"/>
          </p:cNvSpPr>
          <p:nvPr>
            <p:ph type="sldNum" sz="quarter" idx="12"/>
          </p:nvPr>
        </p:nvSpPr>
        <p:spPr/>
        <p:txBody>
          <a:bodyPr/>
          <a:lstStyle/>
          <a:p>
            <a:fld id="{48F63A3B-78C7-47BE-AE5E-E10140E04643}" type="slidenum">
              <a:rPr lang="en-US" smtClean="0"/>
              <a:t>1</a:t>
            </a:fld>
            <a:endParaRPr lang="en-US" dirty="0"/>
          </a:p>
        </p:txBody>
      </p:sp>
    </p:spTree>
    <p:extLst>
      <p:ext uri="{BB962C8B-B14F-4D97-AF65-F5344CB8AC3E}">
        <p14:creationId xmlns:p14="http://schemas.microsoft.com/office/powerpoint/2010/main" val="23406926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77875"/>
          </a:xfrm>
        </p:spPr>
        <p:txBody>
          <a:bodyPr/>
          <a:lstStyle/>
          <a:p>
            <a:r>
              <a:rPr lang="en-GB" dirty="0" smtClean="0"/>
              <a:t>Attackers and Vulnerabilities</a:t>
            </a:r>
            <a:endParaRPr lang="en-GB" dirty="0"/>
          </a:p>
        </p:txBody>
      </p:sp>
      <p:sp>
        <p:nvSpPr>
          <p:cNvPr id="3" name="Content Placeholder 2"/>
          <p:cNvSpPr>
            <a:spLocks noGrp="1"/>
          </p:cNvSpPr>
          <p:nvPr>
            <p:ph idx="1"/>
          </p:nvPr>
        </p:nvSpPr>
        <p:spPr>
          <a:xfrm>
            <a:off x="838200" y="1143000"/>
            <a:ext cx="10515600" cy="5257800"/>
          </a:xfrm>
        </p:spPr>
        <p:txBody>
          <a:bodyPr>
            <a:normAutofit/>
          </a:bodyPr>
          <a:lstStyle/>
          <a:p>
            <a:pPr marL="357188" indent="-357188">
              <a:buFont typeface="Wingdings" panose="05000000000000000000" pitchFamily="2" charset="2"/>
              <a:buChar char="Ø"/>
            </a:pPr>
            <a:r>
              <a:rPr lang="en-GB" sz="2400" dirty="0" smtClean="0"/>
              <a:t>Attacks can take various forms:</a:t>
            </a:r>
          </a:p>
          <a:p>
            <a:pPr marL="814388" lvl="1" indent="-357188">
              <a:buFont typeface="Wingdings" panose="05000000000000000000" pitchFamily="2" charset="2"/>
              <a:buChar char="Ø"/>
            </a:pPr>
            <a:r>
              <a:rPr lang="en-GB" sz="2000" dirty="0" smtClean="0"/>
              <a:t>Denial of Service</a:t>
            </a:r>
          </a:p>
          <a:p>
            <a:pPr marL="814388" lvl="1" indent="-357188">
              <a:buFont typeface="Wingdings" panose="05000000000000000000" pitchFamily="2" charset="2"/>
              <a:buChar char="Ø"/>
            </a:pPr>
            <a:r>
              <a:rPr lang="en-GB" sz="2000" dirty="0" smtClean="0"/>
              <a:t>Malware </a:t>
            </a:r>
          </a:p>
          <a:p>
            <a:pPr marL="814388" lvl="1" indent="-357188">
              <a:buFont typeface="Wingdings" panose="05000000000000000000" pitchFamily="2" charset="2"/>
              <a:buChar char="Ø"/>
            </a:pPr>
            <a:r>
              <a:rPr lang="en-GB" sz="2000" dirty="0" smtClean="0"/>
              <a:t>Phishing</a:t>
            </a:r>
          </a:p>
          <a:p>
            <a:pPr marL="814388" lvl="1" indent="-357188">
              <a:buFont typeface="Wingdings" panose="05000000000000000000" pitchFamily="2" charset="2"/>
              <a:buChar char="Ø"/>
            </a:pPr>
            <a:r>
              <a:rPr lang="en-GB" sz="2000" dirty="0" smtClean="0"/>
              <a:t>Session hijack</a:t>
            </a:r>
          </a:p>
          <a:p>
            <a:pPr marL="814388" lvl="1" indent="-357188">
              <a:buFont typeface="Wingdings" panose="05000000000000000000" pitchFamily="2" charset="2"/>
              <a:buChar char="Ø"/>
            </a:pPr>
            <a:r>
              <a:rPr lang="en-GB" sz="2000" dirty="0" smtClean="0"/>
              <a:t>Man in the middle</a:t>
            </a:r>
          </a:p>
          <a:p>
            <a:pPr marL="814388" lvl="1" indent="-357188">
              <a:buFont typeface="Wingdings" panose="05000000000000000000" pitchFamily="2" charset="2"/>
              <a:buChar char="Ø"/>
            </a:pPr>
            <a:r>
              <a:rPr lang="en-GB" sz="2000" dirty="0" smtClean="0"/>
              <a:t>Insider attacks</a:t>
            </a:r>
          </a:p>
          <a:p>
            <a:pPr marL="357188" indent="-357188">
              <a:buFont typeface="Wingdings" panose="05000000000000000000" pitchFamily="2" charset="2"/>
              <a:buChar char="Ø"/>
            </a:pPr>
            <a:r>
              <a:rPr lang="en-GB" dirty="0" smtClean="0"/>
              <a:t>Are these applicable to quantum networks?</a:t>
            </a:r>
          </a:p>
          <a:p>
            <a:pPr marL="814388" lvl="1" indent="-357188">
              <a:buFont typeface="Wingdings" panose="05000000000000000000" pitchFamily="2" charset="2"/>
              <a:buChar char="Ø"/>
            </a:pPr>
            <a:endParaRPr lang="en-GB" sz="2000" dirty="0" smtClean="0"/>
          </a:p>
        </p:txBody>
      </p:sp>
    </p:spTree>
    <p:extLst>
      <p:ext uri="{BB962C8B-B14F-4D97-AF65-F5344CB8AC3E}">
        <p14:creationId xmlns:p14="http://schemas.microsoft.com/office/powerpoint/2010/main" val="15991886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01675"/>
          </a:xfrm>
        </p:spPr>
        <p:txBody>
          <a:bodyPr/>
          <a:lstStyle/>
          <a:p>
            <a:r>
              <a:rPr lang="en-GB" dirty="0" smtClean="0"/>
              <a:t>Cyber security</a:t>
            </a:r>
            <a:endParaRPr lang="en-GB" dirty="0"/>
          </a:p>
        </p:txBody>
      </p:sp>
      <p:sp>
        <p:nvSpPr>
          <p:cNvPr id="3" name="Content Placeholder 2"/>
          <p:cNvSpPr>
            <a:spLocks noGrp="1"/>
          </p:cNvSpPr>
          <p:nvPr>
            <p:ph idx="1"/>
          </p:nvPr>
        </p:nvSpPr>
        <p:spPr>
          <a:xfrm>
            <a:off x="838200" y="1066800"/>
            <a:ext cx="10515600" cy="5638800"/>
          </a:xfrm>
        </p:spPr>
        <p:txBody>
          <a:bodyPr>
            <a:normAutofit fontScale="92500" lnSpcReduction="20000"/>
          </a:bodyPr>
          <a:lstStyle/>
          <a:p>
            <a:pPr marL="0" indent="0" defTabSz="442913">
              <a:buNone/>
            </a:pPr>
            <a:r>
              <a:rPr lang="en-GB" dirty="0" smtClean="0"/>
              <a:t>Naturally following from the previous statements we meet the following concepts:</a:t>
            </a:r>
          </a:p>
          <a:p>
            <a:pPr marL="0" indent="0" defTabSz="442913">
              <a:buNone/>
            </a:pPr>
            <a:endParaRPr lang="en-GB" dirty="0" smtClean="0"/>
          </a:p>
          <a:p>
            <a:pPr lvl="1" defTabSz="442913"/>
            <a:r>
              <a:rPr lang="en-GB" dirty="0" smtClean="0"/>
              <a:t>Authentication</a:t>
            </a:r>
          </a:p>
          <a:p>
            <a:pPr lvl="2" defTabSz="442913"/>
            <a:r>
              <a:rPr lang="en-GB" dirty="0" smtClean="0"/>
              <a:t>Establishing for example </a:t>
            </a:r>
            <a:r>
              <a:rPr lang="en-GB" dirty="0"/>
              <a:t>that </a:t>
            </a:r>
            <a:r>
              <a:rPr lang="en-GB" dirty="0" smtClean="0"/>
              <a:t>I am who I say that I am and that I am entitled to gain access to some entity such as my computer</a:t>
            </a:r>
          </a:p>
          <a:p>
            <a:pPr lvl="1" defTabSz="442913"/>
            <a:r>
              <a:rPr lang="en-GB" dirty="0" smtClean="0"/>
              <a:t>Confidentiality</a:t>
            </a:r>
          </a:p>
          <a:p>
            <a:pPr lvl="2" defTabSz="442913"/>
            <a:r>
              <a:rPr lang="en-GB" dirty="0" smtClean="0"/>
              <a:t>Any data sent between two parties is not seen by unauthorised observers</a:t>
            </a:r>
          </a:p>
          <a:p>
            <a:pPr lvl="1" defTabSz="442913"/>
            <a:r>
              <a:rPr lang="en-GB" dirty="0" smtClean="0"/>
              <a:t>Integrity </a:t>
            </a:r>
          </a:p>
          <a:p>
            <a:pPr lvl="2" defTabSz="442913"/>
            <a:r>
              <a:rPr lang="en-GB" dirty="0" smtClean="0"/>
              <a:t>Establishing that the message sent is the same as the message received</a:t>
            </a:r>
          </a:p>
          <a:p>
            <a:pPr lvl="1" defTabSz="442913"/>
            <a:r>
              <a:rPr lang="en-GB" dirty="0" smtClean="0"/>
              <a:t>Non repudiation</a:t>
            </a:r>
          </a:p>
          <a:p>
            <a:pPr lvl="2" defTabSz="442913"/>
            <a:r>
              <a:rPr lang="en-GB" dirty="0" smtClean="0"/>
              <a:t>Ensuring that the sender of some information cannot deny that they sent the information</a:t>
            </a:r>
          </a:p>
          <a:p>
            <a:pPr lvl="1" defTabSz="442913"/>
            <a:r>
              <a:rPr lang="en-GB" dirty="0" smtClean="0"/>
              <a:t>Accessibility</a:t>
            </a:r>
          </a:p>
          <a:p>
            <a:pPr lvl="2" defTabSz="442913"/>
            <a:r>
              <a:rPr lang="en-GB" dirty="0" smtClean="0"/>
              <a:t>If I am entitled for example to use a service then I want to be able to do so</a:t>
            </a:r>
          </a:p>
          <a:p>
            <a:pPr lvl="1" defTabSz="442913"/>
            <a:r>
              <a:rPr lang="en-GB" dirty="0" smtClean="0"/>
              <a:t>Anonymity </a:t>
            </a:r>
          </a:p>
          <a:p>
            <a:pPr lvl="2" defTabSz="442913"/>
            <a:r>
              <a:rPr lang="en-GB" dirty="0" smtClean="0"/>
              <a:t>In for example voting schemes where one might also like confidentiality</a:t>
            </a:r>
          </a:p>
          <a:p>
            <a:pPr marL="0" indent="0" defTabSz="442913">
              <a:buNone/>
            </a:pPr>
            <a:r>
              <a:rPr lang="en-GB" dirty="0"/>
              <a:t>	</a:t>
            </a:r>
            <a:endParaRPr lang="en-GB" dirty="0" smtClean="0"/>
          </a:p>
          <a:p>
            <a:pPr marL="0" indent="0" defTabSz="442913">
              <a:buNone/>
            </a:pPr>
            <a:r>
              <a:rPr lang="en-GB" dirty="0" smtClean="0"/>
              <a:t>One tool that is often quite useful is cryptography</a:t>
            </a:r>
          </a:p>
        </p:txBody>
      </p:sp>
    </p:spTree>
    <p:extLst>
      <p:ext uri="{BB962C8B-B14F-4D97-AF65-F5344CB8AC3E}">
        <p14:creationId xmlns:p14="http://schemas.microsoft.com/office/powerpoint/2010/main" val="20372785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77875"/>
          </a:xfrm>
        </p:spPr>
        <p:txBody>
          <a:bodyPr/>
          <a:lstStyle/>
          <a:p>
            <a:r>
              <a:rPr lang="en-GB" dirty="0" smtClean="0"/>
              <a:t>Protection</a:t>
            </a:r>
            <a:endParaRPr lang="en-GB" dirty="0"/>
          </a:p>
        </p:txBody>
      </p:sp>
      <p:sp>
        <p:nvSpPr>
          <p:cNvPr id="3" name="Content Placeholder 2"/>
          <p:cNvSpPr>
            <a:spLocks noGrp="1"/>
          </p:cNvSpPr>
          <p:nvPr>
            <p:ph idx="1"/>
          </p:nvPr>
        </p:nvSpPr>
        <p:spPr>
          <a:xfrm>
            <a:off x="838200" y="1143000"/>
            <a:ext cx="10515600" cy="5257800"/>
          </a:xfrm>
        </p:spPr>
        <p:txBody>
          <a:bodyPr>
            <a:normAutofit/>
          </a:bodyPr>
          <a:lstStyle/>
          <a:p>
            <a:pPr marL="0" indent="0">
              <a:buNone/>
            </a:pPr>
            <a:r>
              <a:rPr lang="en-GB" dirty="0" smtClean="0"/>
              <a:t>Central to the protection of for example networks we have a need for: </a:t>
            </a:r>
          </a:p>
          <a:p>
            <a:pPr lvl="2"/>
            <a:r>
              <a:rPr lang="en-GB" sz="2400" dirty="0" smtClean="0"/>
              <a:t>Physical Security</a:t>
            </a:r>
          </a:p>
          <a:p>
            <a:pPr lvl="3"/>
            <a:r>
              <a:rPr lang="en-GB" sz="2400" dirty="0" smtClean="0"/>
              <a:t>For example if I have a communication system reliant upon satellites being in certain positions and or uncompromised I have to ensure that these requirements are met or quickly reinstated  </a:t>
            </a:r>
          </a:p>
          <a:p>
            <a:pPr lvl="2"/>
            <a:r>
              <a:rPr lang="en-GB" sz="2400" dirty="0" smtClean="0"/>
              <a:t>Trust</a:t>
            </a:r>
          </a:p>
          <a:p>
            <a:pPr lvl="3"/>
            <a:r>
              <a:rPr lang="en-GB" sz="2400" dirty="0" smtClean="0"/>
              <a:t>I have to trust those that can access my systems generally in a covert way, for example who is updating my computer system</a:t>
            </a:r>
          </a:p>
          <a:p>
            <a:pPr lvl="2"/>
            <a:r>
              <a:rPr lang="en-GB" sz="2400" dirty="0" smtClean="0"/>
              <a:t>Cryptography</a:t>
            </a:r>
          </a:p>
          <a:p>
            <a:pPr lvl="3"/>
            <a:r>
              <a:rPr lang="en-GB" sz="2400" dirty="0" smtClean="0"/>
              <a:t>A long standing tool in maintaining a degree of control and defence of information systems</a:t>
            </a:r>
          </a:p>
          <a:p>
            <a:pPr lvl="2"/>
            <a:r>
              <a:rPr lang="en-GB" sz="2400" dirty="0" smtClean="0"/>
              <a:t>Protocols</a:t>
            </a:r>
          </a:p>
          <a:p>
            <a:pPr lvl="3"/>
            <a:r>
              <a:rPr lang="en-GB" sz="2400" dirty="0" smtClean="0"/>
              <a:t>The way in which we process data matters</a:t>
            </a:r>
          </a:p>
        </p:txBody>
      </p:sp>
    </p:spTree>
    <p:extLst>
      <p:ext uri="{BB962C8B-B14F-4D97-AF65-F5344CB8AC3E}">
        <p14:creationId xmlns:p14="http://schemas.microsoft.com/office/powerpoint/2010/main" val="17638432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r>
              <a:rPr lang="en-GB" sz="2800" dirty="0" smtClean="0"/>
              <a:t>Quantum Processing and Tools</a:t>
            </a:r>
            <a:endParaRPr lang="en-GB" sz="2800" dirty="0"/>
          </a:p>
        </p:txBody>
      </p:sp>
      <p:sp>
        <p:nvSpPr>
          <p:cNvPr id="3" name="Text Placeholder 2"/>
          <p:cNvSpPr>
            <a:spLocks noGrp="1"/>
          </p:cNvSpPr>
          <p:nvPr>
            <p:ph type="body" idx="1"/>
          </p:nvPr>
        </p:nvSpPr>
        <p:spPr/>
        <p:txBody>
          <a:bodyPr>
            <a:normAutofit/>
          </a:bodyPr>
          <a:lstStyle/>
          <a:p>
            <a:pPr marL="1428750" lvl="2" indent="-514350">
              <a:buAutoNum type="alphaLcPeriod"/>
            </a:pPr>
            <a:endParaRPr lang="en-GB" sz="3000" dirty="0"/>
          </a:p>
        </p:txBody>
      </p:sp>
      <p:sp>
        <p:nvSpPr>
          <p:cNvPr id="4" name="Slide Number Placeholder 3"/>
          <p:cNvSpPr>
            <a:spLocks noGrp="1"/>
          </p:cNvSpPr>
          <p:nvPr>
            <p:ph type="sldNum" sz="quarter" idx="12"/>
          </p:nvPr>
        </p:nvSpPr>
        <p:spPr/>
        <p:txBody>
          <a:bodyPr/>
          <a:lstStyle/>
          <a:p>
            <a:fld id="{48F63A3B-78C7-47BE-AE5E-E10140E04643}" type="slidenum">
              <a:rPr lang="en-US" smtClean="0"/>
              <a:t>13</a:t>
            </a:fld>
            <a:endParaRPr lang="en-US"/>
          </a:p>
        </p:txBody>
      </p:sp>
    </p:spTree>
    <p:extLst>
      <p:ext uri="{BB962C8B-B14F-4D97-AF65-F5344CB8AC3E}">
        <p14:creationId xmlns:p14="http://schemas.microsoft.com/office/powerpoint/2010/main" val="22125727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Quantum Processing</a:t>
            </a:r>
            <a:endParaRPr lang="en-US" dirty="0"/>
          </a:p>
        </p:txBody>
      </p:sp>
      <p:sp>
        <p:nvSpPr>
          <p:cNvPr id="3" name="Text Placeholder 2"/>
          <p:cNvSpPr>
            <a:spLocks noGrp="1"/>
          </p:cNvSpPr>
          <p:nvPr>
            <p:ph idx="1"/>
          </p:nvPr>
        </p:nvSpPr>
        <p:spPr>
          <a:xfrm>
            <a:off x="671891" y="1524000"/>
            <a:ext cx="10515600" cy="4980895"/>
          </a:xfrm>
        </p:spPr>
        <p:txBody>
          <a:bodyPr>
            <a:normAutofit/>
          </a:bodyPr>
          <a:lstStyle/>
          <a:p>
            <a:r>
              <a:rPr lang="en-GB" dirty="0"/>
              <a:t>Quantum processing promises the possibility for obtaining solutions to a range of ‘difficult’ problems. </a:t>
            </a:r>
          </a:p>
          <a:p>
            <a:r>
              <a:rPr lang="en-GB" dirty="0"/>
              <a:t>From a security perspective this involves the possibility </a:t>
            </a:r>
            <a:r>
              <a:rPr lang="en-GB" dirty="0" smtClean="0"/>
              <a:t>for</a:t>
            </a:r>
            <a:endParaRPr lang="en-GB" dirty="0"/>
          </a:p>
          <a:p>
            <a:pPr lvl="1"/>
            <a:r>
              <a:rPr lang="en-GB" dirty="0"/>
              <a:t>Breaking Asymmetric Key Algorithms via Shor’s Algorithm</a:t>
            </a:r>
          </a:p>
          <a:p>
            <a:pPr lvl="2"/>
            <a:r>
              <a:rPr lang="en-GB" dirty="0"/>
              <a:t>The RSA algorithm based on the IFP (Integer Factorisation Problem)</a:t>
            </a:r>
          </a:p>
          <a:p>
            <a:pPr lvl="2"/>
            <a:r>
              <a:rPr lang="en-GB" dirty="0"/>
              <a:t>The El Gamal algorithms based on the DLP (Discrete Logarithm Problem)</a:t>
            </a:r>
          </a:p>
          <a:p>
            <a:pPr lvl="1"/>
            <a:r>
              <a:rPr lang="en-GB" dirty="0"/>
              <a:t>Obtaining secure communication channels for ‘free</a:t>
            </a:r>
            <a:r>
              <a:rPr lang="en-GB" dirty="0" smtClean="0"/>
              <a:t>’</a:t>
            </a:r>
          </a:p>
          <a:p>
            <a:pPr lvl="1"/>
            <a:r>
              <a:rPr lang="en-GB" dirty="0" smtClean="0"/>
              <a:t>Authentication, confidentiality, integrity, … </a:t>
            </a:r>
            <a:endParaRPr lang="en-GB" dirty="0"/>
          </a:p>
          <a:p>
            <a:pPr lvl="1"/>
            <a:r>
              <a:rPr lang="en-GB" dirty="0"/>
              <a:t>Employing quantum based encryption schemes</a:t>
            </a:r>
          </a:p>
          <a:p>
            <a:pPr lvl="1"/>
            <a:r>
              <a:rPr lang="en-GB" dirty="0"/>
              <a:t>Detecting eavesdroppers on a channel</a:t>
            </a:r>
          </a:p>
          <a:p>
            <a:pPr lvl="1"/>
            <a:r>
              <a:rPr lang="en-GB" dirty="0"/>
              <a:t>Detecting intruders in a system</a:t>
            </a:r>
          </a:p>
          <a:p>
            <a:pPr lvl="1"/>
            <a:r>
              <a:rPr lang="en-GB" dirty="0"/>
              <a:t>Developing new applications in a range of different fields</a:t>
            </a:r>
          </a:p>
          <a:p>
            <a:pPr lvl="1"/>
            <a:endParaRPr lang="en-GB" dirty="0"/>
          </a:p>
        </p:txBody>
      </p:sp>
      <p:sp>
        <p:nvSpPr>
          <p:cNvPr id="4" name="Slide Number Placeholder 3"/>
          <p:cNvSpPr>
            <a:spLocks noGrp="1"/>
          </p:cNvSpPr>
          <p:nvPr>
            <p:ph type="sldNum" sz="quarter" idx="12"/>
          </p:nvPr>
        </p:nvSpPr>
        <p:spPr/>
        <p:txBody>
          <a:bodyPr/>
          <a:lstStyle/>
          <a:p>
            <a:fld id="{48F63A3B-78C7-47BE-AE5E-E10140E04643}" type="slidenum">
              <a:rPr lang="en-US" smtClean="0"/>
              <a:t>14</a:t>
            </a:fld>
            <a:endParaRPr lang="en-US"/>
          </a:p>
        </p:txBody>
      </p:sp>
    </p:spTree>
    <p:extLst>
      <p:ext uri="{BB962C8B-B14F-4D97-AF65-F5344CB8AC3E}">
        <p14:creationId xmlns:p14="http://schemas.microsoft.com/office/powerpoint/2010/main" val="40441826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Quantum Tools</a:t>
            </a:r>
            <a:endParaRPr lang="en-US" dirty="0"/>
          </a:p>
        </p:txBody>
      </p:sp>
      <p:sp>
        <p:nvSpPr>
          <p:cNvPr id="3" name="Text Placeholder 2"/>
          <p:cNvSpPr>
            <a:spLocks noGrp="1"/>
          </p:cNvSpPr>
          <p:nvPr>
            <p:ph idx="1"/>
          </p:nvPr>
        </p:nvSpPr>
        <p:spPr>
          <a:xfrm>
            <a:off x="838200" y="1511905"/>
            <a:ext cx="10515600" cy="4572301"/>
          </a:xfrm>
        </p:spPr>
        <p:txBody>
          <a:bodyPr>
            <a:normAutofit/>
          </a:bodyPr>
          <a:lstStyle/>
          <a:p>
            <a:pPr marL="0" indent="0">
              <a:buNone/>
            </a:pPr>
            <a:r>
              <a:rPr lang="en-GB" dirty="0"/>
              <a:t>The tools employed include and are not limited to</a:t>
            </a:r>
          </a:p>
          <a:p>
            <a:pPr lvl="1"/>
            <a:r>
              <a:rPr lang="en-GB" dirty="0"/>
              <a:t>Superposition</a:t>
            </a:r>
          </a:p>
          <a:p>
            <a:pPr lvl="1"/>
            <a:r>
              <a:rPr lang="en-GB" dirty="0"/>
              <a:t>Entanglement</a:t>
            </a:r>
          </a:p>
          <a:p>
            <a:pPr lvl="1"/>
            <a:r>
              <a:rPr lang="en-GB" dirty="0"/>
              <a:t>Error Correction</a:t>
            </a:r>
          </a:p>
          <a:p>
            <a:pPr lvl="1"/>
            <a:r>
              <a:rPr lang="en-GB" dirty="0"/>
              <a:t>Entanglement Swapping</a:t>
            </a:r>
          </a:p>
          <a:p>
            <a:pPr lvl="1"/>
            <a:r>
              <a:rPr lang="en-GB" dirty="0"/>
              <a:t>Teleportation </a:t>
            </a:r>
          </a:p>
          <a:p>
            <a:pPr lvl="1"/>
            <a:r>
              <a:rPr lang="en-GB" dirty="0"/>
              <a:t>Flying and Stationary Qubits</a:t>
            </a:r>
          </a:p>
          <a:p>
            <a:pPr lvl="1"/>
            <a:r>
              <a:rPr lang="en-GB" dirty="0"/>
              <a:t>Parallelism</a:t>
            </a:r>
          </a:p>
          <a:p>
            <a:pPr lvl="1"/>
            <a:r>
              <a:rPr lang="en-GB" dirty="0"/>
              <a:t>Interference</a:t>
            </a:r>
          </a:p>
        </p:txBody>
      </p:sp>
      <p:sp>
        <p:nvSpPr>
          <p:cNvPr id="4" name="Slide Number Placeholder 3"/>
          <p:cNvSpPr>
            <a:spLocks noGrp="1"/>
          </p:cNvSpPr>
          <p:nvPr>
            <p:ph type="sldNum" sz="quarter" idx="12"/>
          </p:nvPr>
        </p:nvSpPr>
        <p:spPr/>
        <p:txBody>
          <a:bodyPr/>
          <a:lstStyle/>
          <a:p>
            <a:fld id="{48F63A3B-78C7-47BE-AE5E-E10140E04643}" type="slidenum">
              <a:rPr lang="en-US" smtClean="0"/>
              <a:t>15</a:t>
            </a:fld>
            <a:endParaRPr lang="en-US"/>
          </a:p>
        </p:txBody>
      </p:sp>
    </p:spTree>
    <p:extLst>
      <p:ext uri="{BB962C8B-B14F-4D97-AF65-F5344CB8AC3E}">
        <p14:creationId xmlns:p14="http://schemas.microsoft.com/office/powerpoint/2010/main" val="8449718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r>
              <a:rPr lang="en-GB" sz="2800" dirty="0"/>
              <a:t/>
            </a:r>
            <a:br>
              <a:rPr lang="en-GB" sz="2800" dirty="0"/>
            </a:br>
            <a:r>
              <a:rPr lang="en-GB" sz="2800" dirty="0" smtClean="0"/>
              <a:t/>
            </a:r>
            <a:br>
              <a:rPr lang="en-GB" sz="2800" dirty="0" smtClean="0"/>
            </a:br>
            <a:r>
              <a:rPr lang="en-GB" sz="2800" dirty="0" smtClean="0"/>
              <a:t>A Comparison of Classical and Quantum States</a:t>
            </a:r>
            <a:endParaRPr lang="en-GB" sz="2800" dirty="0"/>
          </a:p>
        </p:txBody>
      </p:sp>
      <p:sp>
        <p:nvSpPr>
          <p:cNvPr id="3" name="Text Placeholder 2"/>
          <p:cNvSpPr>
            <a:spLocks noGrp="1"/>
          </p:cNvSpPr>
          <p:nvPr>
            <p:ph type="body" idx="1"/>
          </p:nvPr>
        </p:nvSpPr>
        <p:spPr/>
        <p:txBody>
          <a:bodyPr>
            <a:normAutofit/>
          </a:bodyPr>
          <a:lstStyle/>
          <a:p>
            <a:pPr marL="1428750" lvl="2" indent="-514350">
              <a:buAutoNum type="alphaLcPeriod"/>
            </a:pPr>
            <a:endParaRPr lang="en-GB" sz="3000" dirty="0">
              <a:solidFill>
                <a:schemeClr val="bg1">
                  <a:lumMod val="85000"/>
                </a:schemeClr>
              </a:solidFill>
            </a:endParaRPr>
          </a:p>
        </p:txBody>
      </p:sp>
      <p:sp>
        <p:nvSpPr>
          <p:cNvPr id="4" name="Slide Number Placeholder 3"/>
          <p:cNvSpPr>
            <a:spLocks noGrp="1"/>
          </p:cNvSpPr>
          <p:nvPr>
            <p:ph type="sldNum" sz="quarter" idx="12"/>
          </p:nvPr>
        </p:nvSpPr>
        <p:spPr/>
        <p:txBody>
          <a:bodyPr/>
          <a:lstStyle/>
          <a:p>
            <a:fld id="{48F63A3B-78C7-47BE-AE5E-E10140E04643}" type="slidenum">
              <a:rPr lang="en-US" smtClean="0"/>
              <a:t>16</a:t>
            </a:fld>
            <a:endParaRPr lang="en-US"/>
          </a:p>
        </p:txBody>
      </p:sp>
    </p:spTree>
    <p:extLst>
      <p:ext uri="{BB962C8B-B14F-4D97-AF65-F5344CB8AC3E}">
        <p14:creationId xmlns:p14="http://schemas.microsoft.com/office/powerpoint/2010/main" val="32812626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Classical &amp; Quantum Representations</a:t>
            </a:r>
            <a:endParaRPr lang="en-GB" dirty="0"/>
          </a:p>
        </p:txBody>
      </p:sp>
      <p:sp>
        <p:nvSpPr>
          <p:cNvPr id="6" name="Text Placeholder 5"/>
          <p:cNvSpPr>
            <a:spLocks noGrp="1"/>
          </p:cNvSpPr>
          <p:nvPr>
            <p:ph type="body" idx="1"/>
          </p:nvPr>
        </p:nvSpPr>
        <p:spPr>
          <a:xfrm>
            <a:off x="839788" y="1486041"/>
            <a:ext cx="5157787" cy="823912"/>
          </a:xfrm>
        </p:spPr>
        <p:txBody>
          <a:bodyPr/>
          <a:lstStyle/>
          <a:p>
            <a:r>
              <a:rPr lang="en-GB" dirty="0" smtClean="0"/>
              <a:t>Classical</a:t>
            </a:r>
            <a:endParaRPr lang="en-GB" dirty="0"/>
          </a:p>
        </p:txBody>
      </p:sp>
      <p:sp>
        <p:nvSpPr>
          <p:cNvPr id="7" name="Content Placeholder 6"/>
          <p:cNvSpPr>
            <a:spLocks noGrp="1"/>
          </p:cNvSpPr>
          <p:nvPr>
            <p:ph sz="half" idx="2"/>
          </p:nvPr>
        </p:nvSpPr>
        <p:spPr>
          <a:xfrm>
            <a:off x="839788" y="2269332"/>
            <a:ext cx="5157787" cy="4087018"/>
          </a:xfrm>
        </p:spPr>
        <p:txBody>
          <a:bodyPr>
            <a:normAutofit lnSpcReduction="10000"/>
          </a:bodyPr>
          <a:lstStyle/>
          <a:p>
            <a:r>
              <a:rPr lang="en-GB" dirty="0" smtClean="0"/>
              <a:t>Bits, nibbles, bytes, ….</a:t>
            </a:r>
          </a:p>
          <a:p>
            <a:pPr lvl="1"/>
            <a:r>
              <a:rPr lang="en-GB" dirty="0" smtClean="0"/>
              <a:t>0’s and 1’s aka </a:t>
            </a:r>
            <a:r>
              <a:rPr lang="en-GB" dirty="0" err="1" smtClean="0"/>
              <a:t>cbits</a:t>
            </a:r>
            <a:endParaRPr lang="en-GB" dirty="0" smtClean="0"/>
          </a:p>
          <a:p>
            <a:pPr lvl="1"/>
            <a:r>
              <a:rPr lang="en-GB" dirty="0" smtClean="0"/>
              <a:t>4 bits and 8 bits, …</a:t>
            </a:r>
          </a:p>
          <a:p>
            <a:r>
              <a:rPr lang="en-GB" dirty="0" smtClean="0"/>
              <a:t>Communication of information is achieved via binary bits (</a:t>
            </a:r>
            <a:r>
              <a:rPr lang="en-GB" dirty="0" err="1" smtClean="0"/>
              <a:t>cbits</a:t>
            </a:r>
            <a:r>
              <a:rPr lang="en-GB" dirty="0" smtClean="0"/>
              <a:t>) which are grouped into manageable chunks</a:t>
            </a:r>
          </a:p>
          <a:p>
            <a:r>
              <a:rPr lang="en-GB" dirty="0" smtClean="0"/>
              <a:t>Information is processed using gates and communication channels</a:t>
            </a:r>
          </a:p>
          <a:p>
            <a:endParaRPr lang="en-GB" dirty="0"/>
          </a:p>
        </p:txBody>
      </p:sp>
      <p:sp>
        <p:nvSpPr>
          <p:cNvPr id="8" name="Text Placeholder 7"/>
          <p:cNvSpPr>
            <a:spLocks noGrp="1"/>
          </p:cNvSpPr>
          <p:nvPr>
            <p:ph type="body" sz="quarter" idx="3"/>
          </p:nvPr>
        </p:nvSpPr>
        <p:spPr>
          <a:xfrm>
            <a:off x="6172200" y="1445419"/>
            <a:ext cx="5183188" cy="823912"/>
          </a:xfrm>
        </p:spPr>
        <p:txBody>
          <a:bodyPr/>
          <a:lstStyle/>
          <a:p>
            <a:r>
              <a:rPr lang="en-GB" dirty="0" smtClean="0"/>
              <a:t>Quantum</a:t>
            </a:r>
            <a:endParaRPr lang="en-GB" dirty="0"/>
          </a:p>
        </p:txBody>
      </p:sp>
      <p:sp>
        <p:nvSpPr>
          <p:cNvPr id="9" name="Content Placeholder 8"/>
          <p:cNvSpPr>
            <a:spLocks noGrp="1"/>
          </p:cNvSpPr>
          <p:nvPr>
            <p:ph sz="quarter" idx="4"/>
          </p:nvPr>
        </p:nvSpPr>
        <p:spPr>
          <a:xfrm>
            <a:off x="6172200" y="2269331"/>
            <a:ext cx="5183188" cy="3920332"/>
          </a:xfrm>
        </p:spPr>
        <p:txBody>
          <a:bodyPr>
            <a:normAutofit fontScale="92500"/>
          </a:bodyPr>
          <a:lstStyle/>
          <a:p>
            <a:r>
              <a:rPr lang="en-GB" dirty="0" smtClean="0"/>
              <a:t>Quantum bits are used, referred to as qubits, which may be organised into manageable chunks via tensor products</a:t>
            </a:r>
          </a:p>
          <a:p>
            <a:r>
              <a:rPr lang="en-GB" dirty="0" smtClean="0"/>
              <a:t>Information may be encoded using a superposition of quantum bits, (qubits) and organised via the use of tensor products</a:t>
            </a:r>
          </a:p>
          <a:p>
            <a:r>
              <a:rPr lang="en-GB" dirty="0"/>
              <a:t>Information is processed using gates and communication channels</a:t>
            </a:r>
          </a:p>
          <a:p>
            <a:endParaRPr lang="en-GB" dirty="0"/>
          </a:p>
        </p:txBody>
      </p:sp>
      <p:sp>
        <p:nvSpPr>
          <p:cNvPr id="4" name="Slide Number Placeholder 3"/>
          <p:cNvSpPr>
            <a:spLocks noGrp="1"/>
          </p:cNvSpPr>
          <p:nvPr>
            <p:ph type="sldNum" sz="quarter" idx="12"/>
          </p:nvPr>
        </p:nvSpPr>
        <p:spPr/>
        <p:txBody>
          <a:bodyPr/>
          <a:lstStyle/>
          <a:p>
            <a:fld id="{48F63A3B-78C7-47BE-AE5E-E10140E04643}" type="slidenum">
              <a:rPr lang="en-US" smtClean="0"/>
              <a:t>17</a:t>
            </a:fld>
            <a:endParaRPr lang="en-US"/>
          </a:p>
        </p:txBody>
      </p:sp>
    </p:spTree>
    <p:extLst>
      <p:ext uri="{BB962C8B-B14F-4D97-AF65-F5344CB8AC3E}">
        <p14:creationId xmlns:p14="http://schemas.microsoft.com/office/powerpoint/2010/main" val="37919901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Classical &amp; Quantum Representations</a:t>
            </a:r>
            <a:endParaRPr lang="en-GB" dirty="0"/>
          </a:p>
        </p:txBody>
      </p:sp>
      <p:sp>
        <p:nvSpPr>
          <p:cNvPr id="6" name="Text Placeholder 5"/>
          <p:cNvSpPr>
            <a:spLocks noGrp="1"/>
          </p:cNvSpPr>
          <p:nvPr>
            <p:ph type="body" idx="1"/>
          </p:nvPr>
        </p:nvSpPr>
        <p:spPr>
          <a:xfrm>
            <a:off x="839788" y="1486041"/>
            <a:ext cx="5157787" cy="823912"/>
          </a:xfrm>
        </p:spPr>
        <p:txBody>
          <a:bodyPr/>
          <a:lstStyle/>
          <a:p>
            <a:r>
              <a:rPr lang="en-GB" dirty="0" smtClean="0"/>
              <a:t>Classical</a:t>
            </a:r>
            <a:endParaRPr lang="en-GB" dirty="0"/>
          </a:p>
        </p:txBody>
      </p:sp>
      <p:sp>
        <p:nvSpPr>
          <p:cNvPr id="7" name="Content Placeholder 6"/>
          <p:cNvSpPr>
            <a:spLocks noGrp="1"/>
          </p:cNvSpPr>
          <p:nvPr>
            <p:ph sz="half" idx="2"/>
          </p:nvPr>
        </p:nvSpPr>
        <p:spPr>
          <a:xfrm>
            <a:off x="839788" y="2269332"/>
            <a:ext cx="5157787" cy="4087018"/>
          </a:xfrm>
        </p:spPr>
        <p:txBody>
          <a:bodyPr>
            <a:normAutofit/>
          </a:bodyPr>
          <a:lstStyle/>
          <a:p>
            <a:r>
              <a:rPr lang="en-GB" dirty="0" smtClean="0"/>
              <a:t>Bits, nibbles, bytes, ….</a:t>
            </a:r>
          </a:p>
          <a:p>
            <a:pPr lvl="1"/>
            <a:r>
              <a:rPr lang="en-GB" dirty="0" smtClean="0"/>
              <a:t>Classical bits (</a:t>
            </a:r>
            <a:r>
              <a:rPr lang="en-GB" dirty="0" err="1" smtClean="0"/>
              <a:t>cbits</a:t>
            </a:r>
            <a:r>
              <a:rPr lang="en-GB" dirty="0" smtClean="0"/>
              <a:t>) are scalars</a:t>
            </a:r>
          </a:p>
          <a:p>
            <a:r>
              <a:rPr lang="en-GB" dirty="0" smtClean="0"/>
              <a:t>Examples of gates: logic gates</a:t>
            </a:r>
          </a:p>
          <a:p>
            <a:pPr lvl="1"/>
            <a:r>
              <a:rPr lang="en-GB" dirty="0" smtClean="0"/>
              <a:t>NOT</a:t>
            </a:r>
          </a:p>
          <a:p>
            <a:pPr lvl="1"/>
            <a:r>
              <a:rPr lang="en-GB" dirty="0" smtClean="0"/>
              <a:t>AND</a:t>
            </a:r>
          </a:p>
          <a:p>
            <a:pPr lvl="1"/>
            <a:r>
              <a:rPr lang="en-GB" dirty="0" smtClean="0"/>
              <a:t>OR</a:t>
            </a:r>
          </a:p>
          <a:p>
            <a:pPr lvl="1"/>
            <a:r>
              <a:rPr lang="en-GB" dirty="0" smtClean="0"/>
              <a:t>NOR</a:t>
            </a:r>
          </a:p>
          <a:p>
            <a:pPr lvl="1"/>
            <a:r>
              <a:rPr lang="en-GB" dirty="0" smtClean="0"/>
              <a:t>NAND</a:t>
            </a:r>
          </a:p>
          <a:p>
            <a:pPr lvl="1"/>
            <a:r>
              <a:rPr lang="en-GB" dirty="0" smtClean="0"/>
              <a:t>XOR</a:t>
            </a:r>
            <a:endParaRPr lang="en-GB" dirty="0"/>
          </a:p>
        </p:txBody>
      </p:sp>
      <p:sp>
        <p:nvSpPr>
          <p:cNvPr id="8" name="Text Placeholder 7"/>
          <p:cNvSpPr>
            <a:spLocks noGrp="1"/>
          </p:cNvSpPr>
          <p:nvPr>
            <p:ph type="body" sz="quarter" idx="3"/>
          </p:nvPr>
        </p:nvSpPr>
        <p:spPr>
          <a:xfrm>
            <a:off x="6172200" y="1445419"/>
            <a:ext cx="5183188" cy="823912"/>
          </a:xfrm>
        </p:spPr>
        <p:txBody>
          <a:bodyPr/>
          <a:lstStyle/>
          <a:p>
            <a:r>
              <a:rPr lang="en-GB" dirty="0" smtClean="0"/>
              <a:t>Quantum</a:t>
            </a:r>
            <a:endParaRPr lang="en-GB" dirty="0"/>
          </a:p>
        </p:txBody>
      </p:sp>
      <p:sp>
        <p:nvSpPr>
          <p:cNvPr id="9" name="Content Placeholder 8"/>
          <p:cNvSpPr>
            <a:spLocks noGrp="1"/>
          </p:cNvSpPr>
          <p:nvPr>
            <p:ph sz="quarter" idx="4"/>
          </p:nvPr>
        </p:nvSpPr>
        <p:spPr>
          <a:xfrm>
            <a:off x="6172200" y="2269331"/>
            <a:ext cx="5183188" cy="3920332"/>
          </a:xfrm>
        </p:spPr>
        <p:txBody>
          <a:bodyPr>
            <a:normAutofit lnSpcReduction="10000"/>
          </a:bodyPr>
          <a:lstStyle/>
          <a:p>
            <a:r>
              <a:rPr lang="en-GB" dirty="0" smtClean="0"/>
              <a:t>Quantum bits (qubits) are vectors they have magnitude and direction, magnitude = 1</a:t>
            </a:r>
          </a:p>
          <a:p>
            <a:r>
              <a:rPr lang="en-GB" dirty="0"/>
              <a:t>q</a:t>
            </a:r>
            <a:r>
              <a:rPr lang="en-GB" dirty="0" smtClean="0"/>
              <a:t>ubits have 2 degrees of freedom (think of as movement in the x direction and movement in the y direction</a:t>
            </a:r>
          </a:p>
          <a:p>
            <a:r>
              <a:rPr lang="en-GB" dirty="0" smtClean="0"/>
              <a:t>Examples of gates: Matrices</a:t>
            </a:r>
          </a:p>
          <a:p>
            <a:r>
              <a:rPr lang="en-GB" dirty="0" smtClean="0"/>
              <a:t>Pauli gates, Hadamard gate, CNOT gate, Phase gate, …</a:t>
            </a:r>
            <a:endParaRPr lang="en-GB" dirty="0"/>
          </a:p>
          <a:p>
            <a:endParaRPr lang="en-GB" dirty="0"/>
          </a:p>
        </p:txBody>
      </p:sp>
      <p:sp>
        <p:nvSpPr>
          <p:cNvPr id="4" name="Slide Number Placeholder 3"/>
          <p:cNvSpPr>
            <a:spLocks noGrp="1"/>
          </p:cNvSpPr>
          <p:nvPr>
            <p:ph type="sldNum" sz="quarter" idx="12"/>
          </p:nvPr>
        </p:nvSpPr>
        <p:spPr/>
        <p:txBody>
          <a:bodyPr/>
          <a:lstStyle/>
          <a:p>
            <a:fld id="{48F63A3B-78C7-47BE-AE5E-E10140E04643}" type="slidenum">
              <a:rPr lang="en-US" smtClean="0"/>
              <a:t>18</a:t>
            </a:fld>
            <a:endParaRPr lang="en-US"/>
          </a:p>
        </p:txBody>
      </p:sp>
    </p:spTree>
    <p:extLst>
      <p:ext uri="{BB962C8B-B14F-4D97-AF65-F5344CB8AC3E}">
        <p14:creationId xmlns:p14="http://schemas.microsoft.com/office/powerpoint/2010/main" val="1499433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Quantum </a:t>
            </a:r>
            <a:r>
              <a:rPr lang="en-GB" dirty="0" smtClean="0"/>
              <a:t>States</a:t>
            </a:r>
            <a:endParaRPr lang="en-US" dirty="0"/>
          </a:p>
        </p:txBody>
      </p:sp>
      <p:sp>
        <p:nvSpPr>
          <p:cNvPr id="3" name="Text Placeholder 2"/>
          <p:cNvSpPr>
            <a:spLocks noGrp="1"/>
          </p:cNvSpPr>
          <p:nvPr>
            <p:ph idx="1"/>
          </p:nvPr>
        </p:nvSpPr>
        <p:spPr>
          <a:xfrm>
            <a:off x="838200" y="1511905"/>
            <a:ext cx="10515600" cy="4844445"/>
          </a:xfrm>
        </p:spPr>
        <p:txBody>
          <a:bodyPr>
            <a:normAutofit/>
          </a:bodyPr>
          <a:lstStyle/>
          <a:p>
            <a:pPr marL="0" lvl="1" indent="0">
              <a:buNone/>
            </a:pPr>
            <a:r>
              <a:rPr lang="en-GB" dirty="0" smtClean="0"/>
              <a:t>Standard </a:t>
            </a:r>
            <a:r>
              <a:rPr lang="en-GB" dirty="0" err="1" smtClean="0"/>
              <a:t>cbits</a:t>
            </a:r>
            <a:r>
              <a:rPr lang="en-GB" dirty="0"/>
              <a:t> are represented as vectors in a Hilbert </a:t>
            </a:r>
            <a:r>
              <a:rPr lang="en-GB" dirty="0" smtClean="0"/>
              <a:t>Space: </a:t>
            </a:r>
            <a:r>
              <a:rPr lang="en-GB" dirty="0"/>
              <a:t>		       </a:t>
            </a:r>
            <a:endParaRPr lang="en-GB" dirty="0" smtClean="0"/>
          </a:p>
          <a:p>
            <a:pPr marL="457200" lvl="1" indent="0">
              <a:buNone/>
            </a:pPr>
            <a:endParaRPr lang="en-GB" dirty="0"/>
          </a:p>
          <a:p>
            <a:pPr marL="457200" lvl="1" indent="0">
              <a:buNone/>
            </a:pPr>
            <a:endParaRPr lang="en-GB" dirty="0" smtClean="0"/>
          </a:p>
          <a:p>
            <a:pPr marL="457200" lvl="1" indent="0">
              <a:buNone/>
            </a:pPr>
            <a:endParaRPr lang="en-GB" dirty="0" smtClean="0"/>
          </a:p>
          <a:p>
            <a:pPr marL="457200" lvl="1" indent="0">
              <a:buNone/>
            </a:pPr>
            <a:endParaRPr lang="en-GB" dirty="0"/>
          </a:p>
          <a:p>
            <a:pPr marL="457200" lvl="1" indent="0">
              <a:buNone/>
            </a:pPr>
            <a:endParaRPr lang="en-GB" dirty="0" smtClean="0"/>
          </a:p>
          <a:p>
            <a:pPr marL="457200" lvl="1" indent="0">
              <a:buNone/>
            </a:pPr>
            <a:endParaRPr lang="en-GB" dirty="0"/>
          </a:p>
          <a:p>
            <a:pPr marL="457200" lvl="1" indent="0">
              <a:buNone/>
            </a:pPr>
            <a:endParaRPr lang="en-GB" dirty="0" smtClean="0"/>
          </a:p>
          <a:p>
            <a:pPr marL="457200" lvl="1" indent="0">
              <a:buNone/>
            </a:pPr>
            <a:endParaRPr lang="en-GB" dirty="0"/>
          </a:p>
          <a:p>
            <a:pPr marL="457200" lvl="1" indent="0">
              <a:buNone/>
            </a:pPr>
            <a:endParaRPr lang="en-GB" dirty="0"/>
          </a:p>
        </p:txBody>
      </p:sp>
      <p:sp>
        <p:nvSpPr>
          <p:cNvPr id="4" name="Slide Number Placeholder 3"/>
          <p:cNvSpPr>
            <a:spLocks noGrp="1"/>
          </p:cNvSpPr>
          <p:nvPr>
            <p:ph type="sldNum" sz="quarter" idx="12"/>
          </p:nvPr>
        </p:nvSpPr>
        <p:spPr/>
        <p:txBody>
          <a:bodyPr/>
          <a:lstStyle/>
          <a:p>
            <a:fld id="{48F63A3B-78C7-47BE-AE5E-E10140E04643}" type="slidenum">
              <a:rPr lang="en-US" smtClean="0"/>
              <a:t>19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131335585"/>
              </p:ext>
            </p:extLst>
          </p:nvPr>
        </p:nvGraphicFramePr>
        <p:xfrm>
          <a:off x="830263" y="2282825"/>
          <a:ext cx="7080250" cy="2762250"/>
        </p:xfrm>
        <a:graphic>
          <a:graphicData uri="http://schemas.openxmlformats.org/presentationml/2006/ole">
            <mc:AlternateContent xmlns:mc="http://schemas.openxmlformats.org/markup-compatibility/2006">
              <mc:Choice xmlns:v="urn:schemas-microsoft-com:vml" Requires="v">
                <p:oleObj spid="_x0000_s12403" name="Equation" r:id="rId3" imgW="3581280" imgH="1396800" progId="Equation.DSMT4">
                  <p:embed/>
                </p:oleObj>
              </mc:Choice>
              <mc:Fallback>
                <p:oleObj name="Equation" r:id="rId3" imgW="3581280" imgH="1396800" progId="Equation.DSMT4">
                  <p:embed/>
                  <p:pic>
                    <p:nvPicPr>
                      <p:cNvPr id="0" name=""/>
                      <p:cNvPicPr/>
                      <p:nvPr/>
                    </p:nvPicPr>
                    <p:blipFill>
                      <a:blip r:embed="rId4"/>
                      <a:stretch>
                        <a:fillRect/>
                      </a:stretch>
                    </p:blipFill>
                    <p:spPr>
                      <a:xfrm>
                        <a:off x="830263" y="2282825"/>
                        <a:ext cx="7080250" cy="2762250"/>
                      </a:xfrm>
                      <a:prstGeom prst="rect">
                        <a:avLst/>
                      </a:prstGeom>
                    </p:spPr>
                  </p:pic>
                </p:oleObj>
              </mc:Fallback>
            </mc:AlternateContent>
          </a:graphicData>
        </a:graphic>
      </p:graphicFrame>
      <p:graphicFrame>
        <p:nvGraphicFramePr>
          <p:cNvPr id="8" name="Object 7"/>
          <p:cNvGraphicFramePr>
            <a:graphicFrameLocks noChangeAspect="1"/>
          </p:cNvGraphicFramePr>
          <p:nvPr>
            <p:extLst/>
          </p:nvPr>
        </p:nvGraphicFramePr>
        <p:xfrm>
          <a:off x="4394200" y="2362200"/>
          <a:ext cx="914400" cy="198438"/>
        </p:xfrm>
        <a:graphic>
          <a:graphicData uri="http://schemas.openxmlformats.org/presentationml/2006/ole">
            <mc:AlternateContent xmlns:mc="http://schemas.openxmlformats.org/markup-compatibility/2006">
              <mc:Choice xmlns:v="urn:schemas-microsoft-com:vml" Requires="v">
                <p:oleObj spid="_x0000_s12404" name="Equation" r:id="rId5" imgW="914400" imgH="198720" progId="Equation.DSMT4">
                  <p:embed/>
                </p:oleObj>
              </mc:Choice>
              <mc:Fallback>
                <p:oleObj name="Equation" r:id="rId5" imgW="914400" imgH="198720" progId="Equation.DSMT4">
                  <p:embed/>
                  <p:pic>
                    <p:nvPicPr>
                      <p:cNvPr id="0" name=""/>
                      <p:cNvPicPr/>
                      <p:nvPr/>
                    </p:nvPicPr>
                    <p:blipFill>
                      <a:blip r:embed="rId6"/>
                      <a:stretch>
                        <a:fillRect/>
                      </a:stretch>
                    </p:blipFill>
                    <p:spPr>
                      <a:xfrm>
                        <a:off x="4394200" y="2362200"/>
                        <a:ext cx="914400" cy="198438"/>
                      </a:xfrm>
                      <a:prstGeom prst="rect">
                        <a:avLst/>
                      </a:prstGeom>
                    </p:spPr>
                  </p:pic>
                </p:oleObj>
              </mc:Fallback>
            </mc:AlternateContent>
          </a:graphicData>
        </a:graphic>
      </p:graphicFrame>
      <p:graphicFrame>
        <p:nvGraphicFramePr>
          <p:cNvPr id="10" name="Object 9"/>
          <p:cNvGraphicFramePr>
            <a:graphicFrameLocks noChangeAspect="1"/>
          </p:cNvGraphicFramePr>
          <p:nvPr>
            <p:extLst/>
          </p:nvPr>
        </p:nvGraphicFramePr>
        <p:xfrm>
          <a:off x="4394200" y="2362200"/>
          <a:ext cx="914400" cy="198438"/>
        </p:xfrm>
        <a:graphic>
          <a:graphicData uri="http://schemas.openxmlformats.org/presentationml/2006/ole">
            <mc:AlternateContent xmlns:mc="http://schemas.openxmlformats.org/markup-compatibility/2006">
              <mc:Choice xmlns:v="urn:schemas-microsoft-com:vml" Requires="v">
                <p:oleObj spid="_x0000_s12405" name="Equation" r:id="rId7" imgW="914400" imgH="198720" progId="Equation.DSMT4">
                  <p:embed/>
                </p:oleObj>
              </mc:Choice>
              <mc:Fallback>
                <p:oleObj name="Equation" r:id="rId7" imgW="914400" imgH="198720" progId="Equation.DSMT4">
                  <p:embed/>
                  <p:pic>
                    <p:nvPicPr>
                      <p:cNvPr id="0" name=""/>
                      <p:cNvPicPr/>
                      <p:nvPr/>
                    </p:nvPicPr>
                    <p:blipFill>
                      <a:blip r:embed="rId6"/>
                      <a:stretch>
                        <a:fillRect/>
                      </a:stretch>
                    </p:blipFill>
                    <p:spPr>
                      <a:xfrm>
                        <a:off x="4394200" y="2362200"/>
                        <a:ext cx="914400" cy="198438"/>
                      </a:xfrm>
                      <a:prstGeom prst="rect">
                        <a:avLst/>
                      </a:prstGeom>
                    </p:spPr>
                  </p:pic>
                </p:oleObj>
              </mc:Fallback>
            </mc:AlternateContent>
          </a:graphicData>
        </a:graphic>
      </p:graphicFrame>
      <p:sp>
        <p:nvSpPr>
          <p:cNvPr id="12" name="Oval 11"/>
          <p:cNvSpPr/>
          <p:nvPr/>
        </p:nvSpPr>
        <p:spPr>
          <a:xfrm>
            <a:off x="8864600" y="1846868"/>
            <a:ext cx="1879600" cy="19812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13" name="Oval 12"/>
          <p:cNvSpPr/>
          <p:nvPr/>
        </p:nvSpPr>
        <p:spPr>
          <a:xfrm>
            <a:off x="8871460" y="4054475"/>
            <a:ext cx="1879600" cy="19812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cxnSp>
        <p:nvCxnSpPr>
          <p:cNvPr id="15" name="Straight Arrow Connector 14"/>
          <p:cNvCxnSpPr>
            <a:endCxn id="12" idx="0"/>
          </p:cNvCxnSpPr>
          <p:nvPr/>
        </p:nvCxnSpPr>
        <p:spPr>
          <a:xfrm flipH="1" flipV="1">
            <a:off x="9804400" y="1846868"/>
            <a:ext cx="25400" cy="9978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endCxn id="12" idx="6"/>
          </p:cNvCxnSpPr>
          <p:nvPr/>
        </p:nvCxnSpPr>
        <p:spPr>
          <a:xfrm>
            <a:off x="9829800" y="2837468"/>
            <a:ext cx="9144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endCxn id="13" idx="7"/>
          </p:cNvCxnSpPr>
          <p:nvPr/>
        </p:nvCxnSpPr>
        <p:spPr>
          <a:xfrm flipV="1">
            <a:off x="9804400" y="4344615"/>
            <a:ext cx="671399" cy="6715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9804400" y="5016157"/>
            <a:ext cx="792119" cy="6256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aphicFrame>
        <p:nvGraphicFramePr>
          <p:cNvPr id="25" name="Object 24"/>
          <p:cNvGraphicFramePr>
            <a:graphicFrameLocks noChangeAspect="1"/>
          </p:cNvGraphicFramePr>
          <p:nvPr>
            <p:extLst>
              <p:ext uri="{D42A27DB-BD31-4B8C-83A1-F6EECF244321}">
                <p14:modId xmlns:p14="http://schemas.microsoft.com/office/powerpoint/2010/main" val="2013527616"/>
              </p:ext>
            </p:extLst>
          </p:nvPr>
        </p:nvGraphicFramePr>
        <p:xfrm>
          <a:off x="10952163" y="2621756"/>
          <a:ext cx="427037" cy="501650"/>
        </p:xfrm>
        <a:graphic>
          <a:graphicData uri="http://schemas.openxmlformats.org/presentationml/2006/ole">
            <mc:AlternateContent xmlns:mc="http://schemas.openxmlformats.org/markup-compatibility/2006">
              <mc:Choice xmlns:v="urn:schemas-microsoft-com:vml" Requires="v">
                <p:oleObj spid="_x0000_s12406" name="Equation" r:id="rId8" imgW="215640" imgH="253800" progId="Equation.DSMT4">
                  <p:embed/>
                </p:oleObj>
              </mc:Choice>
              <mc:Fallback>
                <p:oleObj name="Equation" r:id="rId8" imgW="215640" imgH="253800" progId="Equation.DSMT4">
                  <p:embed/>
                  <p:pic>
                    <p:nvPicPr>
                      <p:cNvPr id="0" name=""/>
                      <p:cNvPicPr/>
                      <p:nvPr/>
                    </p:nvPicPr>
                    <p:blipFill>
                      <a:blip r:embed="rId9"/>
                      <a:stretch>
                        <a:fillRect/>
                      </a:stretch>
                    </p:blipFill>
                    <p:spPr>
                      <a:xfrm>
                        <a:off x="10952163" y="2621756"/>
                        <a:ext cx="427037" cy="501650"/>
                      </a:xfrm>
                      <a:prstGeom prst="rect">
                        <a:avLst/>
                      </a:prstGeom>
                    </p:spPr>
                  </p:pic>
                </p:oleObj>
              </mc:Fallback>
            </mc:AlternateContent>
          </a:graphicData>
        </a:graphic>
      </p:graphicFrame>
      <p:graphicFrame>
        <p:nvGraphicFramePr>
          <p:cNvPr id="28" name="Object 27"/>
          <p:cNvGraphicFramePr>
            <a:graphicFrameLocks noChangeAspect="1"/>
          </p:cNvGraphicFramePr>
          <p:nvPr>
            <p:extLst>
              <p:ext uri="{D42A27DB-BD31-4B8C-83A1-F6EECF244321}">
                <p14:modId xmlns:p14="http://schemas.microsoft.com/office/powerpoint/2010/main" val="2281508863"/>
              </p:ext>
            </p:extLst>
          </p:nvPr>
        </p:nvGraphicFramePr>
        <p:xfrm>
          <a:off x="10621963" y="5443538"/>
          <a:ext cx="452437" cy="501650"/>
        </p:xfrm>
        <a:graphic>
          <a:graphicData uri="http://schemas.openxmlformats.org/presentationml/2006/ole">
            <mc:AlternateContent xmlns:mc="http://schemas.openxmlformats.org/markup-compatibility/2006">
              <mc:Choice xmlns:v="urn:schemas-microsoft-com:vml" Requires="v">
                <p:oleObj spid="_x0000_s12407" name="Equation" r:id="rId10" imgW="228600" imgH="253800" progId="Equation.DSMT4">
                  <p:embed/>
                </p:oleObj>
              </mc:Choice>
              <mc:Fallback>
                <p:oleObj name="Equation" r:id="rId10" imgW="228600" imgH="253800" progId="Equation.DSMT4">
                  <p:embed/>
                  <p:pic>
                    <p:nvPicPr>
                      <p:cNvPr id="0" name=""/>
                      <p:cNvPicPr/>
                      <p:nvPr/>
                    </p:nvPicPr>
                    <p:blipFill>
                      <a:blip r:embed="rId11"/>
                      <a:stretch>
                        <a:fillRect/>
                      </a:stretch>
                    </p:blipFill>
                    <p:spPr>
                      <a:xfrm>
                        <a:off x="10621963" y="5443538"/>
                        <a:ext cx="452437" cy="501650"/>
                      </a:xfrm>
                      <a:prstGeom prst="rect">
                        <a:avLst/>
                      </a:prstGeom>
                    </p:spPr>
                  </p:pic>
                </p:oleObj>
              </mc:Fallback>
            </mc:AlternateContent>
          </a:graphicData>
        </a:graphic>
      </p:graphicFrame>
      <p:graphicFrame>
        <p:nvGraphicFramePr>
          <p:cNvPr id="29" name="Object 28"/>
          <p:cNvGraphicFramePr>
            <a:graphicFrameLocks noChangeAspect="1"/>
          </p:cNvGraphicFramePr>
          <p:nvPr>
            <p:extLst>
              <p:ext uri="{D42A27DB-BD31-4B8C-83A1-F6EECF244321}">
                <p14:modId xmlns:p14="http://schemas.microsoft.com/office/powerpoint/2010/main" val="568198365"/>
              </p:ext>
            </p:extLst>
          </p:nvPr>
        </p:nvGraphicFramePr>
        <p:xfrm>
          <a:off x="10621963" y="4019550"/>
          <a:ext cx="452437" cy="501650"/>
        </p:xfrm>
        <a:graphic>
          <a:graphicData uri="http://schemas.openxmlformats.org/presentationml/2006/ole">
            <mc:AlternateContent xmlns:mc="http://schemas.openxmlformats.org/markup-compatibility/2006">
              <mc:Choice xmlns:v="urn:schemas-microsoft-com:vml" Requires="v">
                <p:oleObj spid="_x0000_s12408" name="Equation" r:id="rId12" imgW="228600" imgH="253800" progId="Equation.DSMT4">
                  <p:embed/>
                </p:oleObj>
              </mc:Choice>
              <mc:Fallback>
                <p:oleObj name="Equation" r:id="rId12" imgW="228600" imgH="253800" progId="Equation.DSMT4">
                  <p:embed/>
                  <p:pic>
                    <p:nvPicPr>
                      <p:cNvPr id="0" name=""/>
                      <p:cNvPicPr/>
                      <p:nvPr/>
                    </p:nvPicPr>
                    <p:blipFill>
                      <a:blip r:embed="rId13"/>
                      <a:stretch>
                        <a:fillRect/>
                      </a:stretch>
                    </p:blipFill>
                    <p:spPr>
                      <a:xfrm>
                        <a:off x="10621963" y="4019550"/>
                        <a:ext cx="452437" cy="501650"/>
                      </a:xfrm>
                      <a:prstGeom prst="rect">
                        <a:avLst/>
                      </a:prstGeom>
                    </p:spPr>
                  </p:pic>
                </p:oleObj>
              </mc:Fallback>
            </mc:AlternateContent>
          </a:graphicData>
        </a:graphic>
      </p:graphicFrame>
      <p:graphicFrame>
        <p:nvGraphicFramePr>
          <p:cNvPr id="30" name="Object 29"/>
          <p:cNvGraphicFramePr>
            <a:graphicFrameLocks noChangeAspect="1"/>
          </p:cNvGraphicFramePr>
          <p:nvPr>
            <p:extLst>
              <p:ext uri="{D42A27DB-BD31-4B8C-83A1-F6EECF244321}">
                <p14:modId xmlns:p14="http://schemas.microsoft.com/office/powerpoint/2010/main" val="1069717987"/>
              </p:ext>
            </p:extLst>
          </p:nvPr>
        </p:nvGraphicFramePr>
        <p:xfrm>
          <a:off x="9639300" y="1344613"/>
          <a:ext cx="377825" cy="501650"/>
        </p:xfrm>
        <a:graphic>
          <a:graphicData uri="http://schemas.openxmlformats.org/presentationml/2006/ole">
            <mc:AlternateContent xmlns:mc="http://schemas.openxmlformats.org/markup-compatibility/2006">
              <mc:Choice xmlns:v="urn:schemas-microsoft-com:vml" Requires="v">
                <p:oleObj spid="_x0000_s12409" name="Equation" r:id="rId14" imgW="190440" imgH="253800" progId="Equation.DSMT4">
                  <p:embed/>
                </p:oleObj>
              </mc:Choice>
              <mc:Fallback>
                <p:oleObj name="Equation" r:id="rId14" imgW="190440" imgH="253800" progId="Equation.DSMT4">
                  <p:embed/>
                  <p:pic>
                    <p:nvPicPr>
                      <p:cNvPr id="0" name=""/>
                      <p:cNvPicPr/>
                      <p:nvPr/>
                    </p:nvPicPr>
                    <p:blipFill>
                      <a:blip r:embed="rId15"/>
                      <a:stretch>
                        <a:fillRect/>
                      </a:stretch>
                    </p:blipFill>
                    <p:spPr>
                      <a:xfrm>
                        <a:off x="9639300" y="1344613"/>
                        <a:ext cx="377825" cy="501650"/>
                      </a:xfrm>
                      <a:prstGeom prst="rect">
                        <a:avLst/>
                      </a:prstGeom>
                    </p:spPr>
                  </p:pic>
                </p:oleObj>
              </mc:Fallback>
            </mc:AlternateContent>
          </a:graphicData>
        </a:graphic>
      </p:graphicFrame>
    </p:spTree>
    <p:extLst>
      <p:ext uri="{BB962C8B-B14F-4D97-AF65-F5344CB8AC3E}">
        <p14:creationId xmlns:p14="http://schemas.microsoft.com/office/powerpoint/2010/main" val="3354935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a:t>
            </a:r>
          </a:p>
        </p:txBody>
      </p:sp>
      <p:sp>
        <p:nvSpPr>
          <p:cNvPr id="3" name="Content Placeholder 2"/>
          <p:cNvSpPr>
            <a:spLocks noGrp="1"/>
          </p:cNvSpPr>
          <p:nvPr>
            <p:ph idx="1"/>
          </p:nvPr>
        </p:nvSpPr>
        <p:spPr>
          <a:xfrm>
            <a:off x="228600" y="1310482"/>
            <a:ext cx="11963400" cy="4918566"/>
          </a:xfrm>
        </p:spPr>
        <p:txBody>
          <a:bodyPr>
            <a:normAutofit/>
          </a:bodyPr>
          <a:lstStyle/>
          <a:p>
            <a:pPr marL="457200" lvl="1" indent="0">
              <a:lnSpc>
                <a:spcPct val="150000"/>
              </a:lnSpc>
              <a:buNone/>
            </a:pPr>
            <a:r>
              <a:rPr lang="en-GB" dirty="0"/>
              <a:t>This set of presentations will include</a:t>
            </a:r>
          </a:p>
          <a:p>
            <a:pPr lvl="2">
              <a:lnSpc>
                <a:spcPct val="150000"/>
              </a:lnSpc>
            </a:pPr>
            <a:r>
              <a:rPr lang="en-GB" sz="2400" dirty="0"/>
              <a:t>Introduction and </a:t>
            </a:r>
            <a:r>
              <a:rPr lang="en-GB" sz="2400" dirty="0" smtClean="0"/>
              <a:t>Overview</a:t>
            </a:r>
          </a:p>
          <a:p>
            <a:pPr lvl="2">
              <a:lnSpc>
                <a:spcPct val="150000"/>
              </a:lnSpc>
            </a:pPr>
            <a:r>
              <a:rPr lang="en-GB" sz="2400" dirty="0" smtClean="0"/>
              <a:t>Classical and Quantum Networks</a:t>
            </a:r>
          </a:p>
          <a:p>
            <a:pPr lvl="2">
              <a:lnSpc>
                <a:spcPct val="150000"/>
              </a:lnSpc>
            </a:pPr>
            <a:r>
              <a:rPr lang="en-GB" sz="2400" dirty="0" smtClean="0"/>
              <a:t>Algorithms</a:t>
            </a:r>
          </a:p>
          <a:p>
            <a:pPr lvl="2">
              <a:lnSpc>
                <a:spcPct val="150000"/>
              </a:lnSpc>
            </a:pPr>
            <a:r>
              <a:rPr lang="en-GB" sz="2400" dirty="0"/>
              <a:t>A selection of Attack vectors and their </a:t>
            </a:r>
            <a:r>
              <a:rPr lang="en-GB" sz="2400" dirty="0" smtClean="0"/>
              <a:t>Defence</a:t>
            </a:r>
            <a:endParaRPr lang="en-GB" sz="2400" dirty="0"/>
          </a:p>
        </p:txBody>
      </p:sp>
      <p:sp>
        <p:nvSpPr>
          <p:cNvPr id="4" name="Slide Number Placeholder 3"/>
          <p:cNvSpPr>
            <a:spLocks noGrp="1"/>
          </p:cNvSpPr>
          <p:nvPr>
            <p:ph type="sldNum" sz="quarter" idx="12"/>
          </p:nvPr>
        </p:nvSpPr>
        <p:spPr/>
        <p:txBody>
          <a:bodyPr/>
          <a:lstStyle/>
          <a:p>
            <a:fld id="{48F63A3B-78C7-47BE-AE5E-E10140E04643}" type="slidenum">
              <a:rPr lang="en-US" smtClean="0"/>
              <a:t>2</a:t>
            </a:fld>
            <a:endParaRPr lang="en-US" dirty="0"/>
          </a:p>
        </p:txBody>
      </p:sp>
    </p:spTree>
    <p:extLst>
      <p:ext uri="{BB962C8B-B14F-4D97-AF65-F5344CB8AC3E}">
        <p14:creationId xmlns:p14="http://schemas.microsoft.com/office/powerpoint/2010/main" val="39448909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Quantum </a:t>
            </a:r>
            <a:r>
              <a:rPr lang="en-GB" dirty="0" smtClean="0"/>
              <a:t>States</a:t>
            </a:r>
            <a:endParaRPr lang="en-US" dirty="0"/>
          </a:p>
        </p:txBody>
      </p:sp>
      <p:sp>
        <p:nvSpPr>
          <p:cNvPr id="3" name="Text Placeholder 2"/>
          <p:cNvSpPr>
            <a:spLocks noGrp="1"/>
          </p:cNvSpPr>
          <p:nvPr>
            <p:ph idx="1"/>
          </p:nvPr>
        </p:nvSpPr>
        <p:spPr>
          <a:xfrm>
            <a:off x="838200" y="1511905"/>
            <a:ext cx="10515600" cy="4844445"/>
          </a:xfrm>
        </p:spPr>
        <p:txBody>
          <a:bodyPr>
            <a:normAutofit/>
          </a:bodyPr>
          <a:lstStyle/>
          <a:p>
            <a:pPr marL="0" indent="0">
              <a:buNone/>
            </a:pPr>
            <a:r>
              <a:rPr lang="en-GB" dirty="0"/>
              <a:t>Superposition</a:t>
            </a:r>
          </a:p>
          <a:p>
            <a:pPr marL="457200" lvl="1" indent="0">
              <a:buNone/>
            </a:pPr>
            <a:endParaRPr lang="en-GB" dirty="0"/>
          </a:p>
          <a:p>
            <a:pPr marL="457200" lvl="1" indent="0">
              <a:buNone/>
            </a:pPr>
            <a:r>
              <a:rPr lang="en-GB" dirty="0" smtClean="0"/>
              <a:t>From the </a:t>
            </a:r>
            <a:r>
              <a:rPr lang="en-GB" dirty="0"/>
              <a:t>Z basis                </a:t>
            </a:r>
            <a:r>
              <a:rPr lang="en-GB" dirty="0" smtClean="0"/>
              <a:t>(or </a:t>
            </a:r>
            <a:r>
              <a:rPr lang="en-GB" dirty="0"/>
              <a:t>the X basis </a:t>
            </a:r>
            <a:r>
              <a:rPr lang="en-GB" dirty="0" smtClean="0"/>
              <a:t>                 ) qubits </a:t>
            </a:r>
            <a:r>
              <a:rPr lang="en-GB" dirty="0"/>
              <a:t>are formed as a </a:t>
            </a:r>
            <a:endParaRPr lang="en-GB" dirty="0" smtClean="0"/>
          </a:p>
          <a:p>
            <a:pPr marL="457200" lvl="1" indent="0">
              <a:buNone/>
            </a:pPr>
            <a:r>
              <a:rPr lang="en-GB" dirty="0" smtClean="0"/>
              <a:t>superposition </a:t>
            </a:r>
            <a:r>
              <a:rPr lang="en-GB" dirty="0"/>
              <a:t>of their basis vectors</a:t>
            </a:r>
          </a:p>
          <a:p>
            <a:pPr lvl="1"/>
            <a:endParaRPr lang="en-GB" dirty="0"/>
          </a:p>
          <a:p>
            <a:pPr marL="457200" lvl="1" indent="0">
              <a:buNone/>
            </a:pPr>
            <a:endParaRPr lang="en-GB" dirty="0"/>
          </a:p>
        </p:txBody>
      </p:sp>
      <p:sp>
        <p:nvSpPr>
          <p:cNvPr id="4" name="Slide Number Placeholder 3"/>
          <p:cNvSpPr>
            <a:spLocks noGrp="1"/>
          </p:cNvSpPr>
          <p:nvPr>
            <p:ph type="sldNum" sz="quarter" idx="12"/>
          </p:nvPr>
        </p:nvSpPr>
        <p:spPr/>
        <p:txBody>
          <a:bodyPr/>
          <a:lstStyle/>
          <a:p>
            <a:fld id="{48F63A3B-78C7-47BE-AE5E-E10140E04643}" type="slidenum">
              <a:rPr lang="en-US" smtClean="0"/>
              <a:t>20</a:t>
            </a:fld>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965057769"/>
              </p:ext>
            </p:extLst>
          </p:nvPr>
        </p:nvGraphicFramePr>
        <p:xfrm>
          <a:off x="3429000" y="2309133"/>
          <a:ext cx="1054100" cy="501650"/>
        </p:xfrm>
        <a:graphic>
          <a:graphicData uri="http://schemas.openxmlformats.org/presentationml/2006/ole">
            <mc:AlternateContent xmlns:mc="http://schemas.openxmlformats.org/markup-compatibility/2006">
              <mc:Choice xmlns:v="urn:schemas-microsoft-com:vml" Requires="v">
                <p:oleObj spid="_x0000_s21586" name="Equation" r:id="rId3" imgW="533160" imgH="253800" progId="Equation.DSMT4">
                  <p:embed/>
                </p:oleObj>
              </mc:Choice>
              <mc:Fallback>
                <p:oleObj name="Equation" r:id="rId3" imgW="533160" imgH="253800" progId="Equation.DSMT4">
                  <p:embed/>
                  <p:pic>
                    <p:nvPicPr>
                      <p:cNvPr id="0" name=""/>
                      <p:cNvPicPr/>
                      <p:nvPr/>
                    </p:nvPicPr>
                    <p:blipFill>
                      <a:blip r:embed="rId4"/>
                      <a:stretch>
                        <a:fillRect/>
                      </a:stretch>
                    </p:blipFill>
                    <p:spPr>
                      <a:xfrm>
                        <a:off x="3429000" y="2309133"/>
                        <a:ext cx="1054100" cy="50165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291669912"/>
              </p:ext>
            </p:extLst>
          </p:nvPr>
        </p:nvGraphicFramePr>
        <p:xfrm>
          <a:off x="6351588" y="2296772"/>
          <a:ext cx="1154112" cy="503238"/>
        </p:xfrm>
        <a:graphic>
          <a:graphicData uri="http://schemas.openxmlformats.org/presentationml/2006/ole">
            <mc:AlternateContent xmlns:mc="http://schemas.openxmlformats.org/markup-compatibility/2006">
              <mc:Choice xmlns:v="urn:schemas-microsoft-com:vml" Requires="v">
                <p:oleObj spid="_x0000_s21587" name="Equation" r:id="rId5" imgW="583920" imgH="253800" progId="Equation.DSMT4">
                  <p:embed/>
                </p:oleObj>
              </mc:Choice>
              <mc:Fallback>
                <p:oleObj name="Equation" r:id="rId5" imgW="583920" imgH="253800" progId="Equation.DSMT4">
                  <p:embed/>
                  <p:pic>
                    <p:nvPicPr>
                      <p:cNvPr id="0" name=""/>
                      <p:cNvPicPr/>
                      <p:nvPr/>
                    </p:nvPicPr>
                    <p:blipFill>
                      <a:blip r:embed="rId6"/>
                      <a:stretch>
                        <a:fillRect/>
                      </a:stretch>
                    </p:blipFill>
                    <p:spPr>
                      <a:xfrm>
                        <a:off x="6351588" y="2296772"/>
                        <a:ext cx="1154112" cy="503238"/>
                      </a:xfrm>
                      <a:prstGeom prst="rect">
                        <a:avLst/>
                      </a:prstGeom>
                    </p:spPr>
                  </p:pic>
                </p:oleObj>
              </mc:Fallback>
            </mc:AlternateContent>
          </a:graphicData>
        </a:graphic>
      </p:graphicFrame>
      <p:graphicFrame>
        <p:nvGraphicFramePr>
          <p:cNvPr id="8" name="Object 7"/>
          <p:cNvGraphicFramePr>
            <a:graphicFrameLocks noChangeAspect="1"/>
          </p:cNvGraphicFramePr>
          <p:nvPr>
            <p:extLst/>
          </p:nvPr>
        </p:nvGraphicFramePr>
        <p:xfrm>
          <a:off x="4394200" y="2362200"/>
          <a:ext cx="914400" cy="198438"/>
        </p:xfrm>
        <a:graphic>
          <a:graphicData uri="http://schemas.openxmlformats.org/presentationml/2006/ole">
            <mc:AlternateContent xmlns:mc="http://schemas.openxmlformats.org/markup-compatibility/2006">
              <mc:Choice xmlns:v="urn:schemas-microsoft-com:vml" Requires="v">
                <p:oleObj spid="_x0000_s21588" name="Equation" r:id="rId7" imgW="914400" imgH="198720" progId="Equation.DSMT4">
                  <p:embed/>
                </p:oleObj>
              </mc:Choice>
              <mc:Fallback>
                <p:oleObj name="Equation" r:id="rId7" imgW="914400" imgH="198720" progId="Equation.DSMT4">
                  <p:embed/>
                  <p:pic>
                    <p:nvPicPr>
                      <p:cNvPr id="0" name=""/>
                      <p:cNvPicPr/>
                      <p:nvPr/>
                    </p:nvPicPr>
                    <p:blipFill>
                      <a:blip r:embed="rId8"/>
                      <a:stretch>
                        <a:fillRect/>
                      </a:stretch>
                    </p:blipFill>
                    <p:spPr>
                      <a:xfrm>
                        <a:off x="4394200" y="2362200"/>
                        <a:ext cx="914400" cy="198438"/>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990572532"/>
              </p:ext>
            </p:extLst>
          </p:nvPr>
        </p:nvGraphicFramePr>
        <p:xfrm>
          <a:off x="1383366" y="3222285"/>
          <a:ext cx="10440988" cy="3259138"/>
        </p:xfrm>
        <a:graphic>
          <a:graphicData uri="http://schemas.openxmlformats.org/presentationml/2006/ole">
            <mc:AlternateContent xmlns:mc="http://schemas.openxmlformats.org/markup-compatibility/2006">
              <mc:Choice xmlns:v="urn:schemas-microsoft-com:vml" Requires="v">
                <p:oleObj spid="_x0000_s21589" name="Equation" r:id="rId9" imgW="5016240" imgH="1854000" progId="Equation.DSMT4">
                  <p:embed/>
                </p:oleObj>
              </mc:Choice>
              <mc:Fallback>
                <p:oleObj name="Equation" r:id="rId9" imgW="5016240" imgH="1854000" progId="Equation.DSMT4">
                  <p:embed/>
                  <p:pic>
                    <p:nvPicPr>
                      <p:cNvPr id="0" name=""/>
                      <p:cNvPicPr/>
                      <p:nvPr/>
                    </p:nvPicPr>
                    <p:blipFill>
                      <a:blip r:embed="rId10"/>
                      <a:stretch>
                        <a:fillRect/>
                      </a:stretch>
                    </p:blipFill>
                    <p:spPr>
                      <a:xfrm>
                        <a:off x="1383366" y="3222285"/>
                        <a:ext cx="10440988" cy="3259138"/>
                      </a:xfrm>
                      <a:prstGeom prst="rect">
                        <a:avLst/>
                      </a:prstGeom>
                    </p:spPr>
                  </p:pic>
                </p:oleObj>
              </mc:Fallback>
            </mc:AlternateContent>
          </a:graphicData>
        </a:graphic>
      </p:graphicFrame>
      <p:graphicFrame>
        <p:nvGraphicFramePr>
          <p:cNvPr id="10" name="Object 9"/>
          <p:cNvGraphicFramePr>
            <a:graphicFrameLocks noChangeAspect="1"/>
          </p:cNvGraphicFramePr>
          <p:nvPr>
            <p:extLst/>
          </p:nvPr>
        </p:nvGraphicFramePr>
        <p:xfrm>
          <a:off x="4394200" y="2362200"/>
          <a:ext cx="914400" cy="198438"/>
        </p:xfrm>
        <a:graphic>
          <a:graphicData uri="http://schemas.openxmlformats.org/presentationml/2006/ole">
            <mc:AlternateContent xmlns:mc="http://schemas.openxmlformats.org/markup-compatibility/2006">
              <mc:Choice xmlns:v="urn:schemas-microsoft-com:vml" Requires="v">
                <p:oleObj spid="_x0000_s21590" name="Equation" r:id="rId11" imgW="914400" imgH="198720" progId="Equation.DSMT4">
                  <p:embed/>
                </p:oleObj>
              </mc:Choice>
              <mc:Fallback>
                <p:oleObj name="Equation" r:id="rId11" imgW="914400" imgH="198720" progId="Equation.DSMT4">
                  <p:embed/>
                  <p:pic>
                    <p:nvPicPr>
                      <p:cNvPr id="0" name=""/>
                      <p:cNvPicPr/>
                      <p:nvPr/>
                    </p:nvPicPr>
                    <p:blipFill>
                      <a:blip r:embed="rId8"/>
                      <a:stretch>
                        <a:fillRect/>
                      </a:stretch>
                    </p:blipFill>
                    <p:spPr>
                      <a:xfrm>
                        <a:off x="4394200" y="2362200"/>
                        <a:ext cx="914400" cy="198438"/>
                      </a:xfrm>
                      <a:prstGeom prst="rect">
                        <a:avLst/>
                      </a:prstGeom>
                    </p:spPr>
                  </p:pic>
                </p:oleObj>
              </mc:Fallback>
            </mc:AlternateContent>
          </a:graphicData>
        </a:graphic>
      </p:graphicFrame>
    </p:spTree>
    <p:extLst>
      <p:ext uri="{BB962C8B-B14F-4D97-AF65-F5344CB8AC3E}">
        <p14:creationId xmlns:p14="http://schemas.microsoft.com/office/powerpoint/2010/main" val="19734277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pPr>
              <a:defRPr/>
            </a:pPr>
            <a:r>
              <a:rPr lang="en-US" dirty="0"/>
              <a:t>Lecture - Quantum Postulates</a:t>
            </a:r>
          </a:p>
        </p:txBody>
      </p:sp>
      <p:sp>
        <p:nvSpPr>
          <p:cNvPr id="81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D2ED8987-1CEC-4D24-A617-1A43898B506D}" type="slidenum">
              <a:rPr lang="en-US" altLang="en-US" sz="1400"/>
              <a:pPr>
                <a:spcBef>
                  <a:spcPct val="0"/>
                </a:spcBef>
                <a:buFontTx/>
                <a:buNone/>
              </a:pPr>
              <a:t>21</a:t>
            </a:fld>
            <a:endParaRPr lang="en-US" altLang="en-US" sz="1400"/>
          </a:p>
        </p:txBody>
      </p:sp>
      <p:sp>
        <p:nvSpPr>
          <p:cNvPr id="8196" name="Rectangle 2"/>
          <p:cNvSpPr>
            <a:spLocks noGrp="1" noChangeArrowheads="1"/>
          </p:cNvSpPr>
          <p:nvPr>
            <p:ph type="title"/>
          </p:nvPr>
        </p:nvSpPr>
        <p:spPr>
          <a:xfrm>
            <a:off x="1981200" y="533400"/>
            <a:ext cx="7950200" cy="838200"/>
          </a:xfrm>
        </p:spPr>
        <p:txBody>
          <a:bodyPr/>
          <a:lstStyle/>
          <a:p>
            <a:pPr algn="l"/>
            <a:r>
              <a:rPr lang="en-GB" altLang="en-US" sz="3200" dirty="0"/>
              <a:t>Postulate 1</a:t>
            </a:r>
          </a:p>
        </p:txBody>
      </p:sp>
      <p:sp>
        <p:nvSpPr>
          <p:cNvPr id="8197" name="Rectangle 3"/>
          <p:cNvSpPr>
            <a:spLocks noGrp="1" noChangeArrowheads="1"/>
          </p:cNvSpPr>
          <p:nvPr>
            <p:ph type="body" idx="1"/>
          </p:nvPr>
        </p:nvSpPr>
        <p:spPr>
          <a:xfrm>
            <a:off x="2133600" y="1295400"/>
            <a:ext cx="8305800" cy="4724400"/>
          </a:xfrm>
        </p:spPr>
        <p:txBody>
          <a:bodyPr/>
          <a:lstStyle/>
          <a:p>
            <a:pPr>
              <a:lnSpc>
                <a:spcPct val="140000"/>
              </a:lnSpc>
              <a:buFontTx/>
              <a:buNone/>
            </a:pPr>
            <a:r>
              <a:rPr lang="en-GB" altLang="en-US" dirty="0" smtClean="0"/>
              <a:t>State Space</a:t>
            </a:r>
          </a:p>
          <a:p>
            <a:pPr lvl="1">
              <a:lnSpc>
                <a:spcPct val="140000"/>
              </a:lnSpc>
            </a:pPr>
            <a:r>
              <a:rPr lang="en-GB" altLang="en-US" dirty="0" smtClean="0"/>
              <a:t>Associated to any isolated physical system is a complex Hilbert Space (a complex vector space with inner product) known as the state space of the system.  The system is completely described by its </a:t>
            </a:r>
            <a:r>
              <a:rPr lang="en-GB" altLang="en-US" i="1" dirty="0" smtClean="0"/>
              <a:t>state vector</a:t>
            </a:r>
            <a:r>
              <a:rPr lang="en-GB" altLang="en-US" dirty="0" smtClean="0"/>
              <a:t>, which is a unit vector in the systems state space</a:t>
            </a:r>
          </a:p>
          <a:p>
            <a:pPr marL="457200" lvl="1" indent="0" algn="r">
              <a:lnSpc>
                <a:spcPct val="140000"/>
              </a:lnSpc>
              <a:buNone/>
            </a:pPr>
            <a:r>
              <a:rPr lang="en-GB" altLang="en-US" sz="1600" dirty="0" smtClean="0"/>
              <a:t>Nielsen and Chuang, Quantum Computation and Quantum Information, CUP, 2000/2010</a:t>
            </a:r>
          </a:p>
        </p:txBody>
      </p:sp>
      <p:sp>
        <p:nvSpPr>
          <p:cNvPr id="8198" name="Line 5"/>
          <p:cNvSpPr>
            <a:spLocks noChangeShapeType="1"/>
          </p:cNvSpPr>
          <p:nvPr/>
        </p:nvSpPr>
        <p:spPr bwMode="auto">
          <a:xfrm>
            <a:off x="2057400" y="1371600"/>
            <a:ext cx="792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8199" name="Line 6"/>
          <p:cNvSpPr>
            <a:spLocks noChangeShapeType="1"/>
          </p:cNvSpPr>
          <p:nvPr/>
        </p:nvSpPr>
        <p:spPr bwMode="auto">
          <a:xfrm>
            <a:off x="2057400" y="6172200"/>
            <a:ext cx="792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4352975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Quantum </a:t>
            </a:r>
            <a:r>
              <a:rPr lang="en-GB" dirty="0" smtClean="0"/>
              <a:t>States</a:t>
            </a:r>
            <a:endParaRPr lang="en-US" dirty="0"/>
          </a:p>
        </p:txBody>
      </p:sp>
      <p:sp>
        <p:nvSpPr>
          <p:cNvPr id="3" name="Text Placeholder 2"/>
          <p:cNvSpPr>
            <a:spLocks noGrp="1"/>
          </p:cNvSpPr>
          <p:nvPr>
            <p:ph idx="1"/>
          </p:nvPr>
        </p:nvSpPr>
        <p:spPr>
          <a:xfrm>
            <a:off x="838200" y="1511905"/>
            <a:ext cx="10515600" cy="5056715"/>
          </a:xfrm>
        </p:spPr>
        <p:txBody>
          <a:bodyPr>
            <a:normAutofit lnSpcReduction="10000"/>
          </a:bodyPr>
          <a:lstStyle/>
          <a:p>
            <a:pPr marL="0" indent="0">
              <a:buNone/>
            </a:pPr>
            <a:r>
              <a:rPr lang="en-GB" dirty="0"/>
              <a:t>Superposition</a:t>
            </a:r>
          </a:p>
          <a:p>
            <a:pPr marL="457200" lvl="1" indent="0">
              <a:buNone/>
            </a:pPr>
            <a:r>
              <a:rPr lang="en-GB" dirty="0"/>
              <a:t>Qubits also have operator representations called density operators </a:t>
            </a:r>
          </a:p>
          <a:p>
            <a:pPr marL="457200" lvl="1" indent="0">
              <a:buNone/>
            </a:pPr>
            <a:endParaRPr lang="en-GB" dirty="0"/>
          </a:p>
          <a:p>
            <a:pPr marL="457200" lvl="1" indent="0">
              <a:buNone/>
            </a:pPr>
            <a:endParaRPr lang="en-GB" dirty="0"/>
          </a:p>
          <a:p>
            <a:pPr marL="457200" lvl="1" indent="0">
              <a:buNone/>
            </a:pPr>
            <a:endParaRPr lang="en-GB" dirty="0"/>
          </a:p>
          <a:p>
            <a:pPr marL="457200" lvl="1" indent="0">
              <a:buNone/>
            </a:pPr>
            <a:endParaRPr lang="en-GB" dirty="0"/>
          </a:p>
          <a:p>
            <a:pPr marL="457200" lvl="1" indent="0">
              <a:buNone/>
            </a:pPr>
            <a:r>
              <a:rPr lang="en-GB" dirty="0"/>
              <a:t>and Bloch Sphere representations in 3d space</a:t>
            </a:r>
          </a:p>
          <a:p>
            <a:pPr lvl="1"/>
            <a:r>
              <a:rPr lang="en-GB" dirty="0"/>
              <a:t>Pure states        map to the surface</a:t>
            </a:r>
          </a:p>
          <a:p>
            <a:pPr lvl="1"/>
            <a:r>
              <a:rPr lang="en-GB" dirty="0"/>
              <a:t>Mixed states </a:t>
            </a:r>
          </a:p>
          <a:p>
            <a:pPr marL="457200" lvl="1" indent="0">
              <a:buNone/>
            </a:pPr>
            <a:r>
              <a:rPr lang="en-GB" dirty="0"/>
              <a:t>   </a:t>
            </a:r>
          </a:p>
          <a:p>
            <a:pPr marL="457200" lvl="1" indent="0">
              <a:buNone/>
            </a:pPr>
            <a:r>
              <a:rPr lang="en-GB" dirty="0"/>
              <a:t>	map to the interior of the Bloch Sphere</a:t>
            </a:r>
          </a:p>
          <a:p>
            <a:pPr lvl="1"/>
            <a:r>
              <a:rPr lang="en-GB" dirty="0"/>
              <a:t>Mixed states are Hyperbolic space objects</a:t>
            </a:r>
          </a:p>
          <a:p>
            <a:pPr marL="457200" lvl="1" indent="0">
              <a:buNone/>
            </a:pPr>
            <a:endParaRPr lang="en-GB" sz="1300" dirty="0"/>
          </a:p>
          <a:p>
            <a:pPr marL="457200" lvl="1" indent="0">
              <a:buNone/>
            </a:pPr>
            <a:endParaRPr lang="en-GB" sz="1300" dirty="0"/>
          </a:p>
          <a:p>
            <a:pPr marL="457200" lvl="1" indent="0">
              <a:buNone/>
            </a:pPr>
            <a:r>
              <a:rPr lang="en-GB" sz="1300" dirty="0"/>
              <a:t>Ungar, A. (2002) The Hyperbolic Geometric Structure of the Density Matrix for Mixed State Qubits. Found. of Phys. </a:t>
            </a:r>
            <a:r>
              <a:rPr lang="en-GB" sz="1300" b="1" dirty="0"/>
              <a:t>32, 11</a:t>
            </a:r>
            <a:endParaRPr lang="en-GB" sz="1300" dirty="0"/>
          </a:p>
          <a:p>
            <a:pPr marL="457200" lvl="1" indent="0">
              <a:buNone/>
            </a:pPr>
            <a:endParaRPr lang="en-GB" dirty="0"/>
          </a:p>
        </p:txBody>
      </p:sp>
      <p:sp>
        <p:nvSpPr>
          <p:cNvPr id="4" name="Slide Number Placeholder 3"/>
          <p:cNvSpPr>
            <a:spLocks noGrp="1"/>
          </p:cNvSpPr>
          <p:nvPr>
            <p:ph type="sldNum" sz="quarter" idx="12"/>
          </p:nvPr>
        </p:nvSpPr>
        <p:spPr/>
        <p:txBody>
          <a:bodyPr/>
          <a:lstStyle/>
          <a:p>
            <a:fld id="{48F63A3B-78C7-47BE-AE5E-E10140E04643}" type="slidenum">
              <a:rPr lang="en-US" smtClean="0"/>
              <a:t>22</a:t>
            </a:fld>
            <a:endParaRPr lang="en-US" dirty="0"/>
          </a:p>
        </p:txBody>
      </p:sp>
      <p:graphicFrame>
        <p:nvGraphicFramePr>
          <p:cNvPr id="8" name="Object 7"/>
          <p:cNvGraphicFramePr>
            <a:graphicFrameLocks noChangeAspect="1"/>
          </p:cNvGraphicFramePr>
          <p:nvPr/>
        </p:nvGraphicFramePr>
        <p:xfrm>
          <a:off x="4394200" y="2362200"/>
          <a:ext cx="914400" cy="198438"/>
        </p:xfrm>
        <a:graphic>
          <a:graphicData uri="http://schemas.openxmlformats.org/presentationml/2006/ole">
            <mc:AlternateContent xmlns:mc="http://schemas.openxmlformats.org/markup-compatibility/2006">
              <mc:Choice xmlns:v="urn:schemas-microsoft-com:vml" Requires="v">
                <p:oleObj spid="_x0000_s13470" name="Equation" r:id="rId3" imgW="914400" imgH="198720" progId="Equation.DSMT4">
                  <p:embed/>
                </p:oleObj>
              </mc:Choice>
              <mc:Fallback>
                <p:oleObj name="Equation" r:id="rId3" imgW="914400" imgH="198720" progId="Equation.DSMT4">
                  <p:embed/>
                  <p:pic>
                    <p:nvPicPr>
                      <p:cNvPr id="0" name=""/>
                      <p:cNvPicPr/>
                      <p:nvPr/>
                    </p:nvPicPr>
                    <p:blipFill>
                      <a:blip r:embed="rId4"/>
                      <a:stretch>
                        <a:fillRect/>
                      </a:stretch>
                    </p:blipFill>
                    <p:spPr>
                      <a:xfrm>
                        <a:off x="4394200" y="2362200"/>
                        <a:ext cx="914400" cy="198438"/>
                      </a:xfrm>
                      <a:prstGeom prst="rect">
                        <a:avLst/>
                      </a:prstGeom>
                    </p:spPr>
                  </p:pic>
                </p:oleObj>
              </mc:Fallback>
            </mc:AlternateContent>
          </a:graphicData>
        </a:graphic>
      </p:graphicFrame>
      <p:graphicFrame>
        <p:nvGraphicFramePr>
          <p:cNvPr id="10" name="Object 9"/>
          <p:cNvGraphicFramePr>
            <a:graphicFrameLocks noChangeAspect="1"/>
          </p:cNvGraphicFramePr>
          <p:nvPr/>
        </p:nvGraphicFramePr>
        <p:xfrm>
          <a:off x="4394200" y="2362200"/>
          <a:ext cx="914400" cy="198438"/>
        </p:xfrm>
        <a:graphic>
          <a:graphicData uri="http://schemas.openxmlformats.org/presentationml/2006/ole">
            <mc:AlternateContent xmlns:mc="http://schemas.openxmlformats.org/markup-compatibility/2006">
              <mc:Choice xmlns:v="urn:schemas-microsoft-com:vml" Requires="v">
                <p:oleObj spid="_x0000_s13471" name="Equation" r:id="rId5" imgW="914400" imgH="198720" progId="Equation.DSMT4">
                  <p:embed/>
                </p:oleObj>
              </mc:Choice>
              <mc:Fallback>
                <p:oleObj name="Equation" r:id="rId5" imgW="914400" imgH="198720" progId="Equation.DSMT4">
                  <p:embed/>
                  <p:pic>
                    <p:nvPicPr>
                      <p:cNvPr id="0" name=""/>
                      <p:cNvPicPr/>
                      <p:nvPr/>
                    </p:nvPicPr>
                    <p:blipFill>
                      <a:blip r:embed="rId4"/>
                      <a:stretch>
                        <a:fillRect/>
                      </a:stretch>
                    </p:blipFill>
                    <p:spPr>
                      <a:xfrm>
                        <a:off x="4394200" y="2362200"/>
                        <a:ext cx="914400" cy="198438"/>
                      </a:xfrm>
                      <a:prstGeom prst="rect">
                        <a:avLst/>
                      </a:prstGeom>
                    </p:spPr>
                  </p:pic>
                </p:oleObj>
              </mc:Fallback>
            </mc:AlternateContent>
          </a:graphicData>
        </a:graphic>
      </p:graphicFrame>
      <p:graphicFrame>
        <p:nvGraphicFramePr>
          <p:cNvPr id="11" name="Object 10"/>
          <p:cNvGraphicFramePr>
            <a:graphicFrameLocks noChangeAspect="1"/>
          </p:cNvGraphicFramePr>
          <p:nvPr>
            <p:extLst/>
          </p:nvPr>
        </p:nvGraphicFramePr>
        <p:xfrm>
          <a:off x="2368775" y="2461419"/>
          <a:ext cx="5807075" cy="1247775"/>
        </p:xfrm>
        <a:graphic>
          <a:graphicData uri="http://schemas.openxmlformats.org/presentationml/2006/ole">
            <mc:AlternateContent xmlns:mc="http://schemas.openxmlformats.org/markup-compatibility/2006">
              <mc:Choice xmlns:v="urn:schemas-microsoft-com:vml" Requires="v">
                <p:oleObj spid="_x0000_s13472" name="Equation" r:id="rId6" imgW="2603160" imgH="558720" progId="Equation.DSMT4">
                  <p:embed/>
                </p:oleObj>
              </mc:Choice>
              <mc:Fallback>
                <p:oleObj name="Equation" r:id="rId6" imgW="2603160" imgH="558720" progId="Equation.DSMT4">
                  <p:embed/>
                  <p:pic>
                    <p:nvPicPr>
                      <p:cNvPr id="0" name=""/>
                      <p:cNvPicPr/>
                      <p:nvPr/>
                    </p:nvPicPr>
                    <p:blipFill>
                      <a:blip r:embed="rId7"/>
                      <a:stretch>
                        <a:fillRect/>
                      </a:stretch>
                    </p:blipFill>
                    <p:spPr>
                      <a:xfrm>
                        <a:off x="2368775" y="2461419"/>
                        <a:ext cx="5807075" cy="1247775"/>
                      </a:xfrm>
                      <a:prstGeom prst="rect">
                        <a:avLst/>
                      </a:prstGeom>
                    </p:spPr>
                  </p:pic>
                </p:oleObj>
              </mc:Fallback>
            </mc:AlternateContent>
          </a:graphicData>
        </a:graphic>
      </p:graphicFrame>
      <p:sp>
        <p:nvSpPr>
          <p:cNvPr id="12" name="Oval 11"/>
          <p:cNvSpPr/>
          <p:nvPr/>
        </p:nvSpPr>
        <p:spPr>
          <a:xfrm>
            <a:off x="7772400" y="4191000"/>
            <a:ext cx="1879600" cy="19812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cxnSp>
        <p:nvCxnSpPr>
          <p:cNvPr id="14" name="Straight Arrow Connector 13"/>
          <p:cNvCxnSpPr/>
          <p:nvPr/>
        </p:nvCxnSpPr>
        <p:spPr>
          <a:xfrm flipH="1" flipV="1">
            <a:off x="8683171" y="3581400"/>
            <a:ext cx="29029" cy="16002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7467600" y="4985128"/>
            <a:ext cx="1828800" cy="6536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7772400" y="5181600"/>
            <a:ext cx="2209800"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8712200" y="4648200"/>
            <a:ext cx="431800" cy="533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aphicFrame>
        <p:nvGraphicFramePr>
          <p:cNvPr id="22" name="Object 21"/>
          <p:cNvGraphicFramePr>
            <a:graphicFrameLocks noChangeAspect="1"/>
          </p:cNvGraphicFramePr>
          <p:nvPr>
            <p:extLst/>
          </p:nvPr>
        </p:nvGraphicFramePr>
        <p:xfrm>
          <a:off x="9296400" y="4692456"/>
          <a:ext cx="336550" cy="374650"/>
        </p:xfrm>
        <a:graphic>
          <a:graphicData uri="http://schemas.openxmlformats.org/presentationml/2006/ole">
            <mc:AlternateContent xmlns:mc="http://schemas.openxmlformats.org/markup-compatibility/2006">
              <mc:Choice xmlns:v="urn:schemas-microsoft-com:vml" Requires="v">
                <p:oleObj spid="_x0000_s13473" name="Equation" r:id="rId8" imgW="228600" imgH="253800" progId="Equation.DSMT4">
                  <p:embed/>
                </p:oleObj>
              </mc:Choice>
              <mc:Fallback>
                <p:oleObj name="Equation" r:id="rId8" imgW="228600" imgH="253800" progId="Equation.DSMT4">
                  <p:embed/>
                  <p:pic>
                    <p:nvPicPr>
                      <p:cNvPr id="0" name=""/>
                      <p:cNvPicPr/>
                      <p:nvPr/>
                    </p:nvPicPr>
                    <p:blipFill>
                      <a:blip r:embed="rId9"/>
                      <a:stretch>
                        <a:fillRect/>
                      </a:stretch>
                    </p:blipFill>
                    <p:spPr>
                      <a:xfrm>
                        <a:off x="9296400" y="4692456"/>
                        <a:ext cx="336550" cy="374650"/>
                      </a:xfrm>
                      <a:prstGeom prst="rect">
                        <a:avLst/>
                      </a:prstGeom>
                    </p:spPr>
                  </p:pic>
                </p:oleObj>
              </mc:Fallback>
            </mc:AlternateContent>
          </a:graphicData>
        </a:graphic>
      </p:graphicFrame>
      <p:graphicFrame>
        <p:nvGraphicFramePr>
          <p:cNvPr id="23" name="Object 22"/>
          <p:cNvGraphicFramePr>
            <a:graphicFrameLocks noChangeAspect="1"/>
          </p:cNvGraphicFramePr>
          <p:nvPr>
            <p:extLst/>
          </p:nvPr>
        </p:nvGraphicFramePr>
        <p:xfrm>
          <a:off x="8750300" y="5800788"/>
          <a:ext cx="279400" cy="374650"/>
        </p:xfrm>
        <a:graphic>
          <a:graphicData uri="http://schemas.openxmlformats.org/presentationml/2006/ole">
            <mc:AlternateContent xmlns:mc="http://schemas.openxmlformats.org/markup-compatibility/2006">
              <mc:Choice xmlns:v="urn:schemas-microsoft-com:vml" Requires="v">
                <p:oleObj spid="_x0000_s13474" name="Equation" r:id="rId10" imgW="190440" imgH="253800" progId="Equation.DSMT4">
                  <p:embed/>
                </p:oleObj>
              </mc:Choice>
              <mc:Fallback>
                <p:oleObj name="Equation" r:id="rId10" imgW="190440" imgH="253800" progId="Equation.DSMT4">
                  <p:embed/>
                  <p:pic>
                    <p:nvPicPr>
                      <p:cNvPr id="0" name=""/>
                      <p:cNvPicPr/>
                      <p:nvPr/>
                    </p:nvPicPr>
                    <p:blipFill>
                      <a:blip r:embed="rId11"/>
                      <a:stretch>
                        <a:fillRect/>
                      </a:stretch>
                    </p:blipFill>
                    <p:spPr>
                      <a:xfrm>
                        <a:off x="8750300" y="5800788"/>
                        <a:ext cx="279400" cy="374650"/>
                      </a:xfrm>
                      <a:prstGeom prst="rect">
                        <a:avLst/>
                      </a:prstGeom>
                    </p:spPr>
                  </p:pic>
                </p:oleObj>
              </mc:Fallback>
            </mc:AlternateContent>
          </a:graphicData>
        </a:graphic>
      </p:graphicFrame>
      <p:graphicFrame>
        <p:nvGraphicFramePr>
          <p:cNvPr id="24" name="Object 23"/>
          <p:cNvGraphicFramePr>
            <a:graphicFrameLocks noChangeAspect="1"/>
          </p:cNvGraphicFramePr>
          <p:nvPr>
            <p:extLst/>
          </p:nvPr>
        </p:nvGraphicFramePr>
        <p:xfrm>
          <a:off x="8357507" y="3881574"/>
          <a:ext cx="317500" cy="373062"/>
        </p:xfrm>
        <a:graphic>
          <a:graphicData uri="http://schemas.openxmlformats.org/presentationml/2006/ole">
            <mc:AlternateContent xmlns:mc="http://schemas.openxmlformats.org/markup-compatibility/2006">
              <mc:Choice xmlns:v="urn:schemas-microsoft-com:vml" Requires="v">
                <p:oleObj spid="_x0000_s13475" name="Equation" r:id="rId12" imgW="215640" imgH="253800" progId="Equation.DSMT4">
                  <p:embed/>
                </p:oleObj>
              </mc:Choice>
              <mc:Fallback>
                <p:oleObj name="Equation" r:id="rId12" imgW="215640" imgH="253800" progId="Equation.DSMT4">
                  <p:embed/>
                  <p:pic>
                    <p:nvPicPr>
                      <p:cNvPr id="0" name=""/>
                      <p:cNvPicPr/>
                      <p:nvPr/>
                    </p:nvPicPr>
                    <p:blipFill>
                      <a:blip r:embed="rId13"/>
                      <a:stretch>
                        <a:fillRect/>
                      </a:stretch>
                    </p:blipFill>
                    <p:spPr>
                      <a:xfrm>
                        <a:off x="8357507" y="3881574"/>
                        <a:ext cx="317500" cy="373062"/>
                      </a:xfrm>
                      <a:prstGeom prst="rect">
                        <a:avLst/>
                      </a:prstGeom>
                    </p:spPr>
                  </p:pic>
                </p:oleObj>
              </mc:Fallback>
            </mc:AlternateContent>
          </a:graphicData>
        </a:graphic>
      </p:graphicFrame>
      <p:graphicFrame>
        <p:nvGraphicFramePr>
          <p:cNvPr id="25" name="Object 24"/>
          <p:cNvGraphicFramePr>
            <a:graphicFrameLocks noChangeAspect="1"/>
          </p:cNvGraphicFramePr>
          <p:nvPr>
            <p:extLst/>
          </p:nvPr>
        </p:nvGraphicFramePr>
        <p:xfrm>
          <a:off x="8481106" y="3457711"/>
          <a:ext cx="185737" cy="187325"/>
        </p:xfrm>
        <a:graphic>
          <a:graphicData uri="http://schemas.openxmlformats.org/presentationml/2006/ole">
            <mc:AlternateContent xmlns:mc="http://schemas.openxmlformats.org/markup-compatibility/2006">
              <mc:Choice xmlns:v="urn:schemas-microsoft-com:vml" Requires="v">
                <p:oleObj spid="_x0000_s13476" name="Equation" r:id="rId14" imgW="126720" imgH="126720" progId="Equation.DSMT4">
                  <p:embed/>
                </p:oleObj>
              </mc:Choice>
              <mc:Fallback>
                <p:oleObj name="Equation" r:id="rId14" imgW="126720" imgH="126720" progId="Equation.DSMT4">
                  <p:embed/>
                  <p:pic>
                    <p:nvPicPr>
                      <p:cNvPr id="0" name=""/>
                      <p:cNvPicPr/>
                      <p:nvPr/>
                    </p:nvPicPr>
                    <p:blipFill>
                      <a:blip r:embed="rId15"/>
                      <a:stretch>
                        <a:fillRect/>
                      </a:stretch>
                    </p:blipFill>
                    <p:spPr>
                      <a:xfrm>
                        <a:off x="8481106" y="3457711"/>
                        <a:ext cx="185737" cy="187325"/>
                      </a:xfrm>
                      <a:prstGeom prst="rect">
                        <a:avLst/>
                      </a:prstGeom>
                    </p:spPr>
                  </p:pic>
                </p:oleObj>
              </mc:Fallback>
            </mc:AlternateContent>
          </a:graphicData>
        </a:graphic>
      </p:graphicFrame>
      <p:graphicFrame>
        <p:nvGraphicFramePr>
          <p:cNvPr id="26" name="Object 25"/>
          <p:cNvGraphicFramePr>
            <a:graphicFrameLocks noChangeAspect="1"/>
          </p:cNvGraphicFramePr>
          <p:nvPr>
            <p:extLst/>
          </p:nvPr>
        </p:nvGraphicFramePr>
        <p:xfrm>
          <a:off x="9902825" y="5251049"/>
          <a:ext cx="206375" cy="242887"/>
        </p:xfrm>
        <a:graphic>
          <a:graphicData uri="http://schemas.openxmlformats.org/presentationml/2006/ole">
            <mc:AlternateContent xmlns:mc="http://schemas.openxmlformats.org/markup-compatibility/2006">
              <mc:Choice xmlns:v="urn:schemas-microsoft-com:vml" Requires="v">
                <p:oleObj spid="_x0000_s13477" name="Equation" r:id="rId16" imgW="139680" imgH="164880" progId="Equation.DSMT4">
                  <p:embed/>
                </p:oleObj>
              </mc:Choice>
              <mc:Fallback>
                <p:oleObj name="Equation" r:id="rId16" imgW="139680" imgH="164880" progId="Equation.DSMT4">
                  <p:embed/>
                  <p:pic>
                    <p:nvPicPr>
                      <p:cNvPr id="0" name=""/>
                      <p:cNvPicPr/>
                      <p:nvPr/>
                    </p:nvPicPr>
                    <p:blipFill>
                      <a:blip r:embed="rId17"/>
                      <a:stretch>
                        <a:fillRect/>
                      </a:stretch>
                    </p:blipFill>
                    <p:spPr>
                      <a:xfrm>
                        <a:off x="9902825" y="5251049"/>
                        <a:ext cx="206375" cy="242887"/>
                      </a:xfrm>
                      <a:prstGeom prst="rect">
                        <a:avLst/>
                      </a:prstGeom>
                    </p:spPr>
                  </p:pic>
                </p:oleObj>
              </mc:Fallback>
            </mc:AlternateContent>
          </a:graphicData>
        </a:graphic>
      </p:graphicFrame>
      <p:graphicFrame>
        <p:nvGraphicFramePr>
          <p:cNvPr id="27" name="Object 26"/>
          <p:cNvGraphicFramePr>
            <a:graphicFrameLocks noChangeAspect="1"/>
          </p:cNvGraphicFramePr>
          <p:nvPr>
            <p:extLst/>
          </p:nvPr>
        </p:nvGraphicFramePr>
        <p:xfrm>
          <a:off x="7432675" y="5672137"/>
          <a:ext cx="187325" cy="206375"/>
        </p:xfrm>
        <a:graphic>
          <a:graphicData uri="http://schemas.openxmlformats.org/presentationml/2006/ole">
            <mc:AlternateContent xmlns:mc="http://schemas.openxmlformats.org/markup-compatibility/2006">
              <mc:Choice xmlns:v="urn:schemas-microsoft-com:vml" Requires="v">
                <p:oleObj spid="_x0000_s13478" name="Equation" r:id="rId18" imgW="126720" imgH="139680" progId="Equation.DSMT4">
                  <p:embed/>
                </p:oleObj>
              </mc:Choice>
              <mc:Fallback>
                <p:oleObj name="Equation" r:id="rId18" imgW="126720" imgH="139680" progId="Equation.DSMT4">
                  <p:embed/>
                  <p:pic>
                    <p:nvPicPr>
                      <p:cNvPr id="0" name=""/>
                      <p:cNvPicPr/>
                      <p:nvPr/>
                    </p:nvPicPr>
                    <p:blipFill>
                      <a:blip r:embed="rId19"/>
                      <a:stretch>
                        <a:fillRect/>
                      </a:stretch>
                    </p:blipFill>
                    <p:spPr>
                      <a:xfrm>
                        <a:off x="7432675" y="5672137"/>
                        <a:ext cx="187325" cy="206375"/>
                      </a:xfrm>
                      <a:prstGeom prst="rect">
                        <a:avLst/>
                      </a:prstGeom>
                    </p:spPr>
                  </p:pic>
                </p:oleObj>
              </mc:Fallback>
            </mc:AlternateContent>
          </a:graphicData>
        </a:graphic>
      </p:graphicFrame>
      <p:graphicFrame>
        <p:nvGraphicFramePr>
          <p:cNvPr id="28" name="Object 27"/>
          <p:cNvGraphicFramePr>
            <a:graphicFrameLocks noChangeAspect="1"/>
          </p:cNvGraphicFramePr>
          <p:nvPr>
            <p:extLst/>
          </p:nvPr>
        </p:nvGraphicFramePr>
        <p:xfrm>
          <a:off x="7943851" y="5438374"/>
          <a:ext cx="336550" cy="374650"/>
        </p:xfrm>
        <a:graphic>
          <a:graphicData uri="http://schemas.openxmlformats.org/presentationml/2006/ole">
            <mc:AlternateContent xmlns:mc="http://schemas.openxmlformats.org/markup-compatibility/2006">
              <mc:Choice xmlns:v="urn:schemas-microsoft-com:vml" Requires="v">
                <p:oleObj spid="_x0000_s13479" name="Equation" r:id="rId20" imgW="228600" imgH="253800" progId="Equation.DSMT4">
                  <p:embed/>
                </p:oleObj>
              </mc:Choice>
              <mc:Fallback>
                <p:oleObj name="Equation" r:id="rId20" imgW="228600" imgH="253800" progId="Equation.DSMT4">
                  <p:embed/>
                  <p:pic>
                    <p:nvPicPr>
                      <p:cNvPr id="0" name=""/>
                      <p:cNvPicPr/>
                      <p:nvPr/>
                    </p:nvPicPr>
                    <p:blipFill>
                      <a:blip r:embed="rId21"/>
                      <a:stretch>
                        <a:fillRect/>
                      </a:stretch>
                    </p:blipFill>
                    <p:spPr>
                      <a:xfrm>
                        <a:off x="7943851" y="5438374"/>
                        <a:ext cx="336550" cy="374650"/>
                      </a:xfrm>
                      <a:prstGeom prst="rect">
                        <a:avLst/>
                      </a:prstGeom>
                    </p:spPr>
                  </p:pic>
                </p:oleObj>
              </mc:Fallback>
            </mc:AlternateContent>
          </a:graphicData>
        </a:graphic>
      </p:graphicFrame>
      <p:graphicFrame>
        <p:nvGraphicFramePr>
          <p:cNvPr id="29" name="Object 28"/>
          <p:cNvGraphicFramePr>
            <a:graphicFrameLocks noChangeAspect="1"/>
          </p:cNvGraphicFramePr>
          <p:nvPr>
            <p:extLst/>
          </p:nvPr>
        </p:nvGraphicFramePr>
        <p:xfrm>
          <a:off x="9159875" y="4368800"/>
          <a:ext cx="374650" cy="374650"/>
        </p:xfrm>
        <a:graphic>
          <a:graphicData uri="http://schemas.openxmlformats.org/presentationml/2006/ole">
            <mc:AlternateContent xmlns:mc="http://schemas.openxmlformats.org/markup-compatibility/2006">
              <mc:Choice xmlns:v="urn:schemas-microsoft-com:vml" Requires="v">
                <p:oleObj spid="_x0000_s13480" name="Equation" r:id="rId22" imgW="253800" imgH="253800" progId="Equation.DSMT4">
                  <p:embed/>
                </p:oleObj>
              </mc:Choice>
              <mc:Fallback>
                <p:oleObj name="Equation" r:id="rId22" imgW="253800" imgH="253800" progId="Equation.DSMT4">
                  <p:embed/>
                  <p:pic>
                    <p:nvPicPr>
                      <p:cNvPr id="0" name=""/>
                      <p:cNvPicPr/>
                      <p:nvPr/>
                    </p:nvPicPr>
                    <p:blipFill>
                      <a:blip r:embed="rId23"/>
                      <a:stretch>
                        <a:fillRect/>
                      </a:stretch>
                    </p:blipFill>
                    <p:spPr>
                      <a:xfrm>
                        <a:off x="9159875" y="4368800"/>
                        <a:ext cx="374650" cy="374650"/>
                      </a:xfrm>
                      <a:prstGeom prst="rect">
                        <a:avLst/>
                      </a:prstGeom>
                    </p:spPr>
                  </p:pic>
                </p:oleObj>
              </mc:Fallback>
            </mc:AlternateContent>
          </a:graphicData>
        </a:graphic>
      </p:graphicFrame>
      <p:graphicFrame>
        <p:nvGraphicFramePr>
          <p:cNvPr id="30" name="Object 29"/>
          <p:cNvGraphicFramePr>
            <a:graphicFrameLocks noChangeAspect="1"/>
          </p:cNvGraphicFramePr>
          <p:nvPr>
            <p:extLst/>
          </p:nvPr>
        </p:nvGraphicFramePr>
        <p:xfrm>
          <a:off x="2985381" y="4000839"/>
          <a:ext cx="549746" cy="433274"/>
        </p:xfrm>
        <a:graphic>
          <a:graphicData uri="http://schemas.openxmlformats.org/presentationml/2006/ole">
            <mc:AlternateContent xmlns:mc="http://schemas.openxmlformats.org/markup-compatibility/2006">
              <mc:Choice xmlns:v="urn:schemas-microsoft-com:vml" Requires="v">
                <p:oleObj spid="_x0000_s13481" name="Equation" r:id="rId24" imgW="253800" imgH="253800" progId="Equation.DSMT4">
                  <p:embed/>
                </p:oleObj>
              </mc:Choice>
              <mc:Fallback>
                <p:oleObj name="Equation" r:id="rId24" imgW="253800" imgH="253800" progId="Equation.DSMT4">
                  <p:embed/>
                  <p:pic>
                    <p:nvPicPr>
                      <p:cNvPr id="0" name=""/>
                      <p:cNvPicPr/>
                      <p:nvPr/>
                    </p:nvPicPr>
                    <p:blipFill>
                      <a:blip r:embed="rId25"/>
                      <a:stretch>
                        <a:fillRect/>
                      </a:stretch>
                    </p:blipFill>
                    <p:spPr>
                      <a:xfrm>
                        <a:off x="2985381" y="4000839"/>
                        <a:ext cx="549746" cy="433274"/>
                      </a:xfrm>
                      <a:prstGeom prst="rect">
                        <a:avLst/>
                      </a:prstGeom>
                    </p:spPr>
                  </p:pic>
                </p:oleObj>
              </mc:Fallback>
            </mc:AlternateContent>
          </a:graphicData>
        </a:graphic>
      </p:graphicFrame>
      <p:graphicFrame>
        <p:nvGraphicFramePr>
          <p:cNvPr id="31" name="Object 30"/>
          <p:cNvGraphicFramePr>
            <a:graphicFrameLocks noChangeAspect="1"/>
          </p:cNvGraphicFramePr>
          <p:nvPr>
            <p:extLst/>
          </p:nvPr>
        </p:nvGraphicFramePr>
        <p:xfrm>
          <a:off x="2227532" y="4674819"/>
          <a:ext cx="4949646" cy="681839"/>
        </p:xfrm>
        <a:graphic>
          <a:graphicData uri="http://schemas.openxmlformats.org/presentationml/2006/ole">
            <mc:AlternateContent xmlns:mc="http://schemas.openxmlformats.org/markup-compatibility/2006">
              <mc:Choice xmlns:v="urn:schemas-microsoft-com:vml" Requires="v">
                <p:oleObj spid="_x0000_s13482" name="Equation" r:id="rId26" imgW="2489040" imgH="342720" progId="Equation.DSMT4">
                  <p:embed/>
                </p:oleObj>
              </mc:Choice>
              <mc:Fallback>
                <p:oleObj name="Equation" r:id="rId26" imgW="2489040" imgH="342720" progId="Equation.DSMT4">
                  <p:embed/>
                  <p:pic>
                    <p:nvPicPr>
                      <p:cNvPr id="0" name=""/>
                      <p:cNvPicPr/>
                      <p:nvPr/>
                    </p:nvPicPr>
                    <p:blipFill>
                      <a:blip r:embed="rId27"/>
                      <a:stretch>
                        <a:fillRect/>
                      </a:stretch>
                    </p:blipFill>
                    <p:spPr>
                      <a:xfrm>
                        <a:off x="2227532" y="4674819"/>
                        <a:ext cx="4949646" cy="681839"/>
                      </a:xfrm>
                      <a:prstGeom prst="rect">
                        <a:avLst/>
                      </a:prstGeom>
                    </p:spPr>
                  </p:pic>
                </p:oleObj>
              </mc:Fallback>
            </mc:AlternateContent>
          </a:graphicData>
        </a:graphic>
      </p:graphicFrame>
      <p:cxnSp>
        <p:nvCxnSpPr>
          <p:cNvPr id="33" name="Straight Connector 32"/>
          <p:cNvCxnSpPr/>
          <p:nvPr/>
        </p:nvCxnSpPr>
        <p:spPr>
          <a:xfrm>
            <a:off x="8712200" y="5181600"/>
            <a:ext cx="0" cy="99383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56202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Pure States and Mixed States</a:t>
            </a:r>
            <a:endParaRPr lang="en-GB" dirty="0"/>
          </a:p>
        </p:txBody>
      </p:sp>
      <p:sp>
        <p:nvSpPr>
          <p:cNvPr id="3" name="Content Placeholder 2"/>
          <p:cNvSpPr>
            <a:spLocks noGrp="1"/>
          </p:cNvSpPr>
          <p:nvPr>
            <p:ph idx="1"/>
          </p:nvPr>
        </p:nvSpPr>
        <p:spPr>
          <a:xfrm>
            <a:off x="838200" y="1586753"/>
            <a:ext cx="10515600" cy="4590210"/>
          </a:xfrm>
        </p:spPr>
        <p:txBody>
          <a:bodyPr>
            <a:normAutofit/>
          </a:bodyPr>
          <a:lstStyle/>
          <a:p>
            <a:pPr marL="0" indent="0">
              <a:buNone/>
            </a:pPr>
            <a:r>
              <a:rPr lang="en-GB" dirty="0" smtClean="0"/>
              <a:t>Given an ensemble of quantum states we may obtain an overall quantum state </a:t>
            </a:r>
          </a:p>
          <a:p>
            <a:pPr marL="0" indent="0">
              <a:buNone/>
            </a:pPr>
            <a:endParaRPr lang="en-GB" dirty="0"/>
          </a:p>
          <a:p>
            <a:pPr marL="0" indent="0">
              <a:buNone/>
            </a:pPr>
            <a:endParaRPr lang="en-GB" dirty="0" smtClean="0"/>
          </a:p>
          <a:p>
            <a:pPr marL="0" indent="0">
              <a:buNone/>
            </a:pPr>
            <a:r>
              <a:rPr lang="en-GB" dirty="0" smtClean="0"/>
              <a:t>A state is said to be pure if and only if the trace of      is 1 and mixed if the trace of     lies strictly between 0 and 1</a:t>
            </a:r>
          </a:p>
          <a:p>
            <a:pPr marL="0" indent="0">
              <a:buNone/>
            </a:pPr>
            <a:endParaRPr lang="en-GB" dirty="0" smtClean="0"/>
          </a:p>
          <a:p>
            <a:pPr marL="0" indent="0">
              <a:buNone/>
            </a:pPr>
            <a:endParaRPr lang="en-GB" dirty="0"/>
          </a:p>
          <a:p>
            <a:pPr marL="0" indent="0">
              <a:buNone/>
            </a:pPr>
            <a:r>
              <a:rPr lang="en-GB" dirty="0" smtClean="0"/>
              <a:t> Note that the trace of a quantum state is 1: </a:t>
            </a:r>
            <a:endParaRPr lang="en-GB" dirty="0"/>
          </a:p>
        </p:txBody>
      </p:sp>
      <p:graphicFrame>
        <p:nvGraphicFramePr>
          <p:cNvPr id="4" name="Object 3"/>
          <p:cNvGraphicFramePr>
            <a:graphicFrameLocks noChangeAspect="1"/>
          </p:cNvGraphicFramePr>
          <p:nvPr/>
        </p:nvGraphicFramePr>
        <p:xfrm>
          <a:off x="2252663" y="2327275"/>
          <a:ext cx="4814887" cy="779463"/>
        </p:xfrm>
        <a:graphic>
          <a:graphicData uri="http://schemas.openxmlformats.org/presentationml/2006/ole">
            <mc:AlternateContent xmlns:mc="http://schemas.openxmlformats.org/markup-compatibility/2006">
              <mc:Choice xmlns:v="urn:schemas-microsoft-com:vml" Requires="v">
                <p:oleObj spid="_x0000_s24598" name="Equation" r:id="rId3" imgW="2666880" imgH="431640" progId="Equation.DSMT4">
                  <p:embed/>
                </p:oleObj>
              </mc:Choice>
              <mc:Fallback>
                <p:oleObj name="Equation" r:id="rId3" imgW="2666880" imgH="431640" progId="Equation.DSMT4">
                  <p:embed/>
                  <p:pic>
                    <p:nvPicPr>
                      <p:cNvPr id="0" name=""/>
                      <p:cNvPicPr/>
                      <p:nvPr/>
                    </p:nvPicPr>
                    <p:blipFill>
                      <a:blip r:embed="rId4"/>
                      <a:stretch>
                        <a:fillRect/>
                      </a:stretch>
                    </p:blipFill>
                    <p:spPr>
                      <a:xfrm>
                        <a:off x="2252663" y="2327275"/>
                        <a:ext cx="4814887" cy="779463"/>
                      </a:xfrm>
                      <a:prstGeom prst="rect">
                        <a:avLst/>
                      </a:prstGeom>
                    </p:spPr>
                  </p:pic>
                </p:oleObj>
              </mc:Fallback>
            </mc:AlternateContent>
          </a:graphicData>
        </a:graphic>
      </p:graphicFrame>
      <p:graphicFrame>
        <p:nvGraphicFramePr>
          <p:cNvPr id="5" name="Object 4"/>
          <p:cNvGraphicFramePr>
            <a:graphicFrameLocks noChangeAspect="1"/>
          </p:cNvGraphicFramePr>
          <p:nvPr/>
        </p:nvGraphicFramePr>
        <p:xfrm>
          <a:off x="8136747" y="3429000"/>
          <a:ext cx="470336" cy="564403"/>
        </p:xfrm>
        <a:graphic>
          <a:graphicData uri="http://schemas.openxmlformats.org/presentationml/2006/ole">
            <mc:AlternateContent xmlns:mc="http://schemas.openxmlformats.org/markup-compatibility/2006">
              <mc:Choice xmlns:v="urn:schemas-microsoft-com:vml" Requires="v">
                <p:oleObj spid="_x0000_s24599" name="Equation" r:id="rId5" imgW="190440" imgH="228600" progId="Equation.DSMT4">
                  <p:embed/>
                </p:oleObj>
              </mc:Choice>
              <mc:Fallback>
                <p:oleObj name="Equation" r:id="rId5" imgW="190440" imgH="228600" progId="Equation.DSMT4">
                  <p:embed/>
                  <p:pic>
                    <p:nvPicPr>
                      <p:cNvPr id="0" name=""/>
                      <p:cNvPicPr/>
                      <p:nvPr/>
                    </p:nvPicPr>
                    <p:blipFill>
                      <a:blip r:embed="rId6"/>
                      <a:stretch>
                        <a:fillRect/>
                      </a:stretch>
                    </p:blipFill>
                    <p:spPr>
                      <a:xfrm>
                        <a:off x="8136747" y="3429000"/>
                        <a:ext cx="470336" cy="564403"/>
                      </a:xfrm>
                      <a:prstGeom prst="rect">
                        <a:avLst/>
                      </a:prstGeom>
                    </p:spPr>
                  </p:pic>
                </p:oleObj>
              </mc:Fallback>
            </mc:AlternateContent>
          </a:graphicData>
        </a:graphic>
      </p:graphicFrame>
      <p:graphicFrame>
        <p:nvGraphicFramePr>
          <p:cNvPr id="6" name="Object 5"/>
          <p:cNvGraphicFramePr>
            <a:graphicFrameLocks noChangeAspect="1"/>
          </p:cNvGraphicFramePr>
          <p:nvPr/>
        </p:nvGraphicFramePr>
        <p:xfrm>
          <a:off x="2601041" y="3795246"/>
          <a:ext cx="470336" cy="564403"/>
        </p:xfrm>
        <a:graphic>
          <a:graphicData uri="http://schemas.openxmlformats.org/presentationml/2006/ole">
            <mc:AlternateContent xmlns:mc="http://schemas.openxmlformats.org/markup-compatibility/2006">
              <mc:Choice xmlns:v="urn:schemas-microsoft-com:vml" Requires="v">
                <p:oleObj spid="_x0000_s24600" name="Equation" r:id="rId7" imgW="190440" imgH="228600" progId="Equation.DSMT4">
                  <p:embed/>
                </p:oleObj>
              </mc:Choice>
              <mc:Fallback>
                <p:oleObj name="Equation" r:id="rId7" imgW="190440" imgH="228600" progId="Equation.DSMT4">
                  <p:embed/>
                  <p:pic>
                    <p:nvPicPr>
                      <p:cNvPr id="0" name=""/>
                      <p:cNvPicPr/>
                      <p:nvPr/>
                    </p:nvPicPr>
                    <p:blipFill>
                      <a:blip r:embed="rId8"/>
                      <a:stretch>
                        <a:fillRect/>
                      </a:stretch>
                    </p:blipFill>
                    <p:spPr>
                      <a:xfrm>
                        <a:off x="2601041" y="3795246"/>
                        <a:ext cx="470336" cy="564403"/>
                      </a:xfrm>
                      <a:prstGeom prst="rect">
                        <a:avLst/>
                      </a:prstGeom>
                    </p:spPr>
                  </p:pic>
                </p:oleObj>
              </mc:Fallback>
            </mc:AlternateContent>
          </a:graphicData>
        </a:graphic>
      </p:graphicFrame>
      <p:graphicFrame>
        <p:nvGraphicFramePr>
          <p:cNvPr id="7" name="Object 6"/>
          <p:cNvGraphicFramePr>
            <a:graphicFrameLocks noChangeAspect="1"/>
          </p:cNvGraphicFramePr>
          <p:nvPr/>
        </p:nvGraphicFramePr>
        <p:xfrm>
          <a:off x="3936035" y="4359649"/>
          <a:ext cx="4200712" cy="1057133"/>
        </p:xfrm>
        <a:graphic>
          <a:graphicData uri="http://schemas.openxmlformats.org/presentationml/2006/ole">
            <mc:AlternateContent xmlns:mc="http://schemas.openxmlformats.org/markup-compatibility/2006">
              <mc:Choice xmlns:v="urn:schemas-microsoft-com:vml" Requires="v">
                <p:oleObj spid="_x0000_s24601" name="Equation" r:id="rId9" imgW="1917360" imgH="482400" progId="Equation.DSMT4">
                  <p:embed/>
                </p:oleObj>
              </mc:Choice>
              <mc:Fallback>
                <p:oleObj name="Equation" r:id="rId9" imgW="1917360" imgH="482400" progId="Equation.DSMT4">
                  <p:embed/>
                  <p:pic>
                    <p:nvPicPr>
                      <p:cNvPr id="0" name=""/>
                      <p:cNvPicPr/>
                      <p:nvPr/>
                    </p:nvPicPr>
                    <p:blipFill>
                      <a:blip r:embed="rId10"/>
                      <a:stretch>
                        <a:fillRect/>
                      </a:stretch>
                    </p:blipFill>
                    <p:spPr>
                      <a:xfrm>
                        <a:off x="3936035" y="4359649"/>
                        <a:ext cx="4200712" cy="1057133"/>
                      </a:xfrm>
                      <a:prstGeom prst="rect">
                        <a:avLst/>
                      </a:prstGeom>
                    </p:spPr>
                  </p:pic>
                </p:oleObj>
              </mc:Fallback>
            </mc:AlternateContent>
          </a:graphicData>
        </a:graphic>
      </p:graphicFrame>
      <p:graphicFrame>
        <p:nvGraphicFramePr>
          <p:cNvPr id="8" name="Object 7"/>
          <p:cNvGraphicFramePr>
            <a:graphicFrameLocks noChangeAspect="1"/>
          </p:cNvGraphicFramePr>
          <p:nvPr/>
        </p:nvGraphicFramePr>
        <p:xfrm>
          <a:off x="7378155" y="5416782"/>
          <a:ext cx="1337811" cy="486477"/>
        </p:xfrm>
        <a:graphic>
          <a:graphicData uri="http://schemas.openxmlformats.org/presentationml/2006/ole">
            <mc:AlternateContent xmlns:mc="http://schemas.openxmlformats.org/markup-compatibility/2006">
              <mc:Choice xmlns:v="urn:schemas-microsoft-com:vml" Requires="v">
                <p:oleObj spid="_x0000_s24602" name="Equation" r:id="rId11" imgW="558720" imgH="203040" progId="Equation.DSMT4">
                  <p:embed/>
                </p:oleObj>
              </mc:Choice>
              <mc:Fallback>
                <p:oleObj name="Equation" r:id="rId11" imgW="558720" imgH="203040" progId="Equation.DSMT4">
                  <p:embed/>
                  <p:pic>
                    <p:nvPicPr>
                      <p:cNvPr id="0" name=""/>
                      <p:cNvPicPr/>
                      <p:nvPr/>
                    </p:nvPicPr>
                    <p:blipFill>
                      <a:blip r:embed="rId12"/>
                      <a:stretch>
                        <a:fillRect/>
                      </a:stretch>
                    </p:blipFill>
                    <p:spPr>
                      <a:xfrm>
                        <a:off x="7378155" y="5416782"/>
                        <a:ext cx="1337811" cy="486477"/>
                      </a:xfrm>
                      <a:prstGeom prst="rect">
                        <a:avLst/>
                      </a:prstGeom>
                    </p:spPr>
                  </p:pic>
                </p:oleObj>
              </mc:Fallback>
            </mc:AlternateContent>
          </a:graphicData>
        </a:graphic>
      </p:graphicFrame>
    </p:spTree>
    <p:extLst>
      <p:ext uri="{BB962C8B-B14F-4D97-AF65-F5344CB8AC3E}">
        <p14:creationId xmlns:p14="http://schemas.microsoft.com/office/powerpoint/2010/main" val="23174099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4"/>
          <p:cNvSpPr>
            <a:spLocks noGrp="1"/>
          </p:cNvSpPr>
          <p:nvPr>
            <p:ph type="ftr" sz="quarter" idx="11"/>
          </p:nvPr>
        </p:nvSpPr>
        <p:spPr/>
        <p:txBody>
          <a:bodyPr/>
          <a:lstStyle/>
          <a:p>
            <a:pPr>
              <a:defRPr/>
            </a:pPr>
            <a:endParaRPr lang="en-US" dirty="0"/>
          </a:p>
        </p:txBody>
      </p:sp>
      <p:sp>
        <p:nvSpPr>
          <p:cNvPr id="2457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8CA9895A-85A7-4DB4-B648-67A44131A6C7}" type="slidenum">
              <a:rPr lang="en-US" altLang="en-US" sz="1400"/>
              <a:pPr>
                <a:spcBef>
                  <a:spcPct val="0"/>
                </a:spcBef>
                <a:buFontTx/>
                <a:buNone/>
              </a:pPr>
              <a:t>24</a:t>
            </a:fld>
            <a:endParaRPr lang="en-US" altLang="en-US" sz="1400" dirty="0"/>
          </a:p>
        </p:txBody>
      </p:sp>
      <p:sp>
        <p:nvSpPr>
          <p:cNvPr id="24580" name="Rectangle 2"/>
          <p:cNvSpPr>
            <a:spLocks noGrp="1" noChangeArrowheads="1"/>
          </p:cNvSpPr>
          <p:nvPr>
            <p:ph type="title"/>
          </p:nvPr>
        </p:nvSpPr>
        <p:spPr>
          <a:xfrm>
            <a:off x="1981200" y="533400"/>
            <a:ext cx="7950200" cy="838200"/>
          </a:xfrm>
        </p:spPr>
        <p:txBody>
          <a:bodyPr/>
          <a:lstStyle/>
          <a:p>
            <a:pPr algn="l"/>
            <a:r>
              <a:rPr lang="en-GB" altLang="en-US" sz="3200" dirty="0"/>
              <a:t>Postulate 4 – Composite Systems</a:t>
            </a:r>
          </a:p>
        </p:txBody>
      </p:sp>
      <p:sp>
        <p:nvSpPr>
          <p:cNvPr id="24581" name="Rectangle 3"/>
          <p:cNvSpPr>
            <a:spLocks noGrp="1" noChangeArrowheads="1"/>
          </p:cNvSpPr>
          <p:nvPr>
            <p:ph type="body" idx="1"/>
          </p:nvPr>
        </p:nvSpPr>
        <p:spPr>
          <a:xfrm>
            <a:off x="2133600" y="1295400"/>
            <a:ext cx="8305800" cy="4724400"/>
          </a:xfrm>
        </p:spPr>
        <p:txBody>
          <a:bodyPr>
            <a:normAutofit/>
          </a:bodyPr>
          <a:lstStyle/>
          <a:p>
            <a:pPr marL="457200" lvl="1" indent="0">
              <a:lnSpc>
                <a:spcPct val="140000"/>
              </a:lnSpc>
              <a:buNone/>
            </a:pPr>
            <a:r>
              <a:rPr lang="en-GB" altLang="en-US" dirty="0" smtClean="0"/>
              <a:t>The state space of a composite physical system is the tensor product of the state spaces of the component physical systems.  Moreover if we have systems numbered 1 through n, and system number </a:t>
            </a:r>
            <a:r>
              <a:rPr lang="en-GB" altLang="en-US" dirty="0" err="1" smtClean="0"/>
              <a:t>i</a:t>
            </a:r>
            <a:r>
              <a:rPr lang="en-GB" altLang="en-US" dirty="0" smtClean="0"/>
              <a:t> is prepared in the state        , then the joint state of the total system is </a:t>
            </a:r>
          </a:p>
          <a:p>
            <a:pPr lvl="1">
              <a:lnSpc>
                <a:spcPct val="140000"/>
              </a:lnSpc>
            </a:pPr>
            <a:endParaRPr lang="en-GB" altLang="en-US" dirty="0"/>
          </a:p>
          <a:p>
            <a:pPr lvl="1">
              <a:lnSpc>
                <a:spcPct val="140000"/>
              </a:lnSpc>
            </a:pPr>
            <a:endParaRPr lang="en-GB" altLang="en-US" dirty="0" smtClean="0"/>
          </a:p>
          <a:p>
            <a:pPr marL="457200" lvl="1" indent="0" algn="r">
              <a:lnSpc>
                <a:spcPct val="140000"/>
              </a:lnSpc>
              <a:buNone/>
            </a:pPr>
            <a:r>
              <a:rPr lang="en-GB" altLang="en-US" sz="1400" dirty="0"/>
              <a:t>Nielsen and Chuang, Quantum Computation and Quantum Information, CUP, 2000/2010</a:t>
            </a:r>
          </a:p>
          <a:p>
            <a:pPr marL="457200" lvl="1" indent="0" algn="r">
              <a:lnSpc>
                <a:spcPct val="140000"/>
              </a:lnSpc>
              <a:buNone/>
            </a:pPr>
            <a:endParaRPr lang="en-GB" altLang="en-US" dirty="0" smtClean="0"/>
          </a:p>
        </p:txBody>
      </p:sp>
      <p:sp>
        <p:nvSpPr>
          <p:cNvPr id="24582" name="Line 5"/>
          <p:cNvSpPr>
            <a:spLocks noChangeShapeType="1"/>
          </p:cNvSpPr>
          <p:nvPr/>
        </p:nvSpPr>
        <p:spPr bwMode="auto">
          <a:xfrm>
            <a:off x="2057400" y="1371600"/>
            <a:ext cx="792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4583" name="Line 6"/>
          <p:cNvSpPr>
            <a:spLocks noChangeShapeType="1"/>
          </p:cNvSpPr>
          <p:nvPr/>
        </p:nvSpPr>
        <p:spPr bwMode="auto">
          <a:xfrm>
            <a:off x="2057400" y="6172200"/>
            <a:ext cx="792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graphicFrame>
        <p:nvGraphicFramePr>
          <p:cNvPr id="24585" name="Object 2"/>
          <p:cNvGraphicFramePr>
            <a:graphicFrameLocks noChangeAspect="1"/>
          </p:cNvGraphicFramePr>
          <p:nvPr>
            <p:extLst>
              <p:ext uri="{D42A27DB-BD31-4B8C-83A1-F6EECF244321}">
                <p14:modId xmlns:p14="http://schemas.microsoft.com/office/powerpoint/2010/main" val="489947725"/>
              </p:ext>
            </p:extLst>
          </p:nvPr>
        </p:nvGraphicFramePr>
        <p:xfrm>
          <a:off x="3643592" y="3854451"/>
          <a:ext cx="6105525" cy="946150"/>
        </p:xfrm>
        <a:graphic>
          <a:graphicData uri="http://schemas.openxmlformats.org/presentationml/2006/ole">
            <mc:AlternateContent xmlns:mc="http://schemas.openxmlformats.org/markup-compatibility/2006">
              <mc:Choice xmlns:v="urn:schemas-microsoft-com:vml" Requires="v">
                <p:oleObj spid="_x0000_s22543" name="Equation" r:id="rId3" imgW="2374560" imgH="368280" progId="Equation.DSMT4">
                  <p:embed/>
                </p:oleObj>
              </mc:Choice>
              <mc:Fallback>
                <p:oleObj name="Equation" r:id="rId3" imgW="2374560" imgH="368280" progId="Equation.DSMT4">
                  <p:embed/>
                  <p:pic>
                    <p:nvPicPr>
                      <p:cNvPr id="0" name=""/>
                      <p:cNvPicPr>
                        <a:picLocks noChangeAspect="1" noChangeArrowheads="1"/>
                      </p:cNvPicPr>
                      <p:nvPr/>
                    </p:nvPicPr>
                    <p:blipFill>
                      <a:blip r:embed="rId4"/>
                      <a:srcRect/>
                      <a:stretch>
                        <a:fillRect/>
                      </a:stretch>
                    </p:blipFill>
                    <p:spPr bwMode="auto">
                      <a:xfrm>
                        <a:off x="3643592" y="3854451"/>
                        <a:ext cx="6105525" cy="946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 name="Object 2"/>
          <p:cNvGraphicFramePr>
            <a:graphicFrameLocks noChangeAspect="1"/>
          </p:cNvGraphicFramePr>
          <p:nvPr>
            <p:extLst>
              <p:ext uri="{D42A27DB-BD31-4B8C-83A1-F6EECF244321}">
                <p14:modId xmlns:p14="http://schemas.microsoft.com/office/powerpoint/2010/main" val="3066267416"/>
              </p:ext>
            </p:extLst>
          </p:nvPr>
        </p:nvGraphicFramePr>
        <p:xfrm>
          <a:off x="8489298" y="2958940"/>
          <a:ext cx="600914" cy="470060"/>
        </p:xfrm>
        <a:graphic>
          <a:graphicData uri="http://schemas.openxmlformats.org/presentationml/2006/ole">
            <mc:AlternateContent xmlns:mc="http://schemas.openxmlformats.org/markup-compatibility/2006">
              <mc:Choice xmlns:v="urn:schemas-microsoft-com:vml" Requires="v">
                <p:oleObj spid="_x0000_s22544" name="Equation" r:id="rId5" imgW="291960" imgH="228600" progId="Equation.DSMT4">
                  <p:embed/>
                </p:oleObj>
              </mc:Choice>
              <mc:Fallback>
                <p:oleObj name="Equation" r:id="rId5" imgW="291960" imgH="228600" progId="Equation.DSMT4">
                  <p:embed/>
                  <p:pic>
                    <p:nvPicPr>
                      <p:cNvPr id="0" name=""/>
                      <p:cNvPicPr>
                        <a:picLocks noChangeAspect="1" noChangeArrowheads="1"/>
                      </p:cNvPicPr>
                      <p:nvPr/>
                    </p:nvPicPr>
                    <p:blipFill>
                      <a:blip r:embed="rId6"/>
                      <a:srcRect/>
                      <a:stretch>
                        <a:fillRect/>
                      </a:stretch>
                    </p:blipFill>
                    <p:spPr bwMode="auto">
                      <a:xfrm>
                        <a:off x="8489298" y="2958940"/>
                        <a:ext cx="600914" cy="470060"/>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24766123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Quantum </a:t>
            </a:r>
            <a:r>
              <a:rPr lang="en-GB" dirty="0" smtClean="0"/>
              <a:t>States</a:t>
            </a:r>
            <a:endParaRPr lang="en-US" dirty="0"/>
          </a:p>
        </p:txBody>
      </p:sp>
      <p:sp>
        <p:nvSpPr>
          <p:cNvPr id="3" name="Text Placeholder 2"/>
          <p:cNvSpPr>
            <a:spLocks noGrp="1"/>
          </p:cNvSpPr>
          <p:nvPr>
            <p:ph idx="1"/>
          </p:nvPr>
        </p:nvSpPr>
        <p:spPr>
          <a:xfrm>
            <a:off x="838200" y="1511905"/>
            <a:ext cx="10515600" cy="4965095"/>
          </a:xfrm>
        </p:spPr>
        <p:txBody>
          <a:bodyPr>
            <a:normAutofit fontScale="92500" lnSpcReduction="10000"/>
          </a:bodyPr>
          <a:lstStyle/>
          <a:p>
            <a:pPr marL="0" indent="0">
              <a:buNone/>
            </a:pPr>
            <a:r>
              <a:rPr lang="en-GB" dirty="0"/>
              <a:t>For multipartite states </a:t>
            </a:r>
            <a:r>
              <a:rPr lang="en-GB" dirty="0" smtClean="0"/>
              <a:t>we use tensor products to obtain vectors </a:t>
            </a:r>
            <a:r>
              <a:rPr lang="en-GB" dirty="0"/>
              <a:t>of the form</a:t>
            </a:r>
          </a:p>
          <a:p>
            <a:pPr marL="0" indent="0">
              <a:buNone/>
            </a:pPr>
            <a:endParaRPr lang="en-GB" dirty="0"/>
          </a:p>
          <a:p>
            <a:pPr marL="0" indent="0">
              <a:buNone/>
            </a:pPr>
            <a:endParaRPr lang="en-GB" dirty="0"/>
          </a:p>
          <a:p>
            <a:pPr marL="0" indent="0">
              <a:buNone/>
            </a:pPr>
            <a:r>
              <a:rPr lang="en-GB" dirty="0"/>
              <a:t>With corresponding density operators</a:t>
            </a:r>
          </a:p>
          <a:p>
            <a:pPr marL="0" indent="0">
              <a:buNone/>
            </a:pPr>
            <a:endParaRPr lang="en-GB" dirty="0"/>
          </a:p>
          <a:p>
            <a:pPr marL="0" indent="0">
              <a:buNone/>
            </a:pPr>
            <a:endParaRPr lang="en-GB" dirty="0"/>
          </a:p>
          <a:p>
            <a:pPr marL="0" indent="0">
              <a:buNone/>
            </a:pPr>
            <a:r>
              <a:rPr lang="en-GB" dirty="0"/>
              <a:t>In which</a:t>
            </a:r>
          </a:p>
          <a:p>
            <a:pPr marL="0" indent="0">
              <a:buNone/>
            </a:pPr>
            <a:endParaRPr lang="en-GB" dirty="0"/>
          </a:p>
          <a:p>
            <a:pPr marL="0" indent="0">
              <a:buNone/>
            </a:pPr>
            <a:endParaRPr lang="en-GB" dirty="0"/>
          </a:p>
          <a:p>
            <a:pPr marL="0" indent="0">
              <a:buNone/>
            </a:pPr>
            <a:r>
              <a:rPr lang="en-GB" dirty="0"/>
              <a:t>This leads us to the concept of entanglement, a major resource in QIP (Quantum  Information Processing) </a:t>
            </a:r>
          </a:p>
          <a:p>
            <a:pPr marL="457200" lvl="1" indent="0">
              <a:buNone/>
            </a:pPr>
            <a:endParaRPr lang="en-GB" dirty="0"/>
          </a:p>
        </p:txBody>
      </p:sp>
      <p:sp>
        <p:nvSpPr>
          <p:cNvPr id="4" name="Slide Number Placeholder 3"/>
          <p:cNvSpPr>
            <a:spLocks noGrp="1"/>
          </p:cNvSpPr>
          <p:nvPr>
            <p:ph type="sldNum" sz="quarter" idx="12"/>
          </p:nvPr>
        </p:nvSpPr>
        <p:spPr/>
        <p:txBody>
          <a:bodyPr/>
          <a:lstStyle/>
          <a:p>
            <a:fld id="{48F63A3B-78C7-47BE-AE5E-E10140E04643}" type="slidenum">
              <a:rPr lang="en-US" smtClean="0"/>
              <a:t>25</a:t>
            </a:fld>
            <a:endParaRPr lang="en-US"/>
          </a:p>
        </p:txBody>
      </p:sp>
      <p:graphicFrame>
        <p:nvGraphicFramePr>
          <p:cNvPr id="5" name="Object 4"/>
          <p:cNvGraphicFramePr>
            <a:graphicFrameLocks noChangeAspect="1"/>
          </p:cNvGraphicFramePr>
          <p:nvPr>
            <p:extLst/>
          </p:nvPr>
        </p:nvGraphicFramePr>
        <p:xfrm>
          <a:off x="1219200" y="2167033"/>
          <a:ext cx="10734073" cy="582612"/>
        </p:xfrm>
        <a:graphic>
          <a:graphicData uri="http://schemas.openxmlformats.org/presentationml/2006/ole">
            <mc:AlternateContent xmlns:mc="http://schemas.openxmlformats.org/markup-compatibility/2006">
              <mc:Choice xmlns:v="urn:schemas-microsoft-com:vml" Requires="v">
                <p:oleObj spid="_x0000_s14374" name="Equation" r:id="rId4" imgW="4673520" imgH="253800" progId="Equation.DSMT4">
                  <p:embed/>
                </p:oleObj>
              </mc:Choice>
              <mc:Fallback>
                <p:oleObj name="Equation" r:id="rId4" imgW="4673520" imgH="253800" progId="Equation.DSMT4">
                  <p:embed/>
                  <p:pic>
                    <p:nvPicPr>
                      <p:cNvPr id="0" name=""/>
                      <p:cNvPicPr/>
                      <p:nvPr/>
                    </p:nvPicPr>
                    <p:blipFill>
                      <a:blip r:embed="rId5"/>
                      <a:stretch>
                        <a:fillRect/>
                      </a:stretch>
                    </p:blipFill>
                    <p:spPr>
                      <a:xfrm>
                        <a:off x="1219200" y="2167033"/>
                        <a:ext cx="10734073" cy="582612"/>
                      </a:xfrm>
                      <a:prstGeom prst="rect">
                        <a:avLst/>
                      </a:prstGeom>
                    </p:spPr>
                  </p:pic>
                </p:oleObj>
              </mc:Fallback>
            </mc:AlternateContent>
          </a:graphicData>
        </a:graphic>
      </p:graphicFrame>
      <p:graphicFrame>
        <p:nvGraphicFramePr>
          <p:cNvPr id="6" name="Object 5"/>
          <p:cNvGraphicFramePr>
            <a:graphicFrameLocks noChangeAspect="1"/>
          </p:cNvGraphicFramePr>
          <p:nvPr>
            <p:extLst/>
          </p:nvPr>
        </p:nvGraphicFramePr>
        <p:xfrm>
          <a:off x="2057400" y="3410348"/>
          <a:ext cx="7089535" cy="610582"/>
        </p:xfrm>
        <a:graphic>
          <a:graphicData uri="http://schemas.openxmlformats.org/presentationml/2006/ole">
            <mc:AlternateContent xmlns:mc="http://schemas.openxmlformats.org/markup-compatibility/2006">
              <mc:Choice xmlns:v="urn:schemas-microsoft-com:vml" Requires="v">
                <p:oleObj spid="_x0000_s14375" name="Equation" r:id="rId6" imgW="2654280" imgH="228600" progId="Equation.DSMT4">
                  <p:embed/>
                </p:oleObj>
              </mc:Choice>
              <mc:Fallback>
                <p:oleObj name="Equation" r:id="rId6" imgW="2654280" imgH="228600" progId="Equation.DSMT4">
                  <p:embed/>
                  <p:pic>
                    <p:nvPicPr>
                      <p:cNvPr id="0" name=""/>
                      <p:cNvPicPr/>
                      <p:nvPr/>
                    </p:nvPicPr>
                    <p:blipFill>
                      <a:blip r:embed="rId7"/>
                      <a:stretch>
                        <a:fillRect/>
                      </a:stretch>
                    </p:blipFill>
                    <p:spPr>
                      <a:xfrm>
                        <a:off x="2057400" y="3410348"/>
                        <a:ext cx="7089535" cy="610582"/>
                      </a:xfrm>
                      <a:prstGeom prst="rect">
                        <a:avLst/>
                      </a:prstGeom>
                    </p:spPr>
                  </p:pic>
                </p:oleObj>
              </mc:Fallback>
            </mc:AlternateContent>
          </a:graphicData>
        </a:graphic>
      </p:graphicFrame>
      <p:graphicFrame>
        <p:nvGraphicFramePr>
          <p:cNvPr id="7" name="Object 6"/>
          <p:cNvGraphicFramePr>
            <a:graphicFrameLocks noChangeAspect="1"/>
          </p:cNvGraphicFramePr>
          <p:nvPr>
            <p:extLst/>
          </p:nvPr>
        </p:nvGraphicFramePr>
        <p:xfrm>
          <a:off x="2590800" y="4714573"/>
          <a:ext cx="4754562" cy="519112"/>
        </p:xfrm>
        <a:graphic>
          <a:graphicData uri="http://schemas.openxmlformats.org/presentationml/2006/ole">
            <mc:AlternateContent xmlns:mc="http://schemas.openxmlformats.org/markup-compatibility/2006">
              <mc:Choice xmlns:v="urn:schemas-microsoft-com:vml" Requires="v">
                <p:oleObj spid="_x0000_s14376" name="Equation" r:id="rId8" imgW="2323800" imgH="253800" progId="Equation.DSMT4">
                  <p:embed/>
                </p:oleObj>
              </mc:Choice>
              <mc:Fallback>
                <p:oleObj name="Equation" r:id="rId8" imgW="2323800" imgH="253800" progId="Equation.DSMT4">
                  <p:embed/>
                  <p:pic>
                    <p:nvPicPr>
                      <p:cNvPr id="0" name=""/>
                      <p:cNvPicPr/>
                      <p:nvPr/>
                    </p:nvPicPr>
                    <p:blipFill>
                      <a:blip r:embed="rId9"/>
                      <a:stretch>
                        <a:fillRect/>
                      </a:stretch>
                    </p:blipFill>
                    <p:spPr>
                      <a:xfrm>
                        <a:off x="2590800" y="4714573"/>
                        <a:ext cx="4754562" cy="519112"/>
                      </a:xfrm>
                      <a:prstGeom prst="rect">
                        <a:avLst/>
                      </a:prstGeom>
                    </p:spPr>
                  </p:pic>
                </p:oleObj>
              </mc:Fallback>
            </mc:AlternateContent>
          </a:graphicData>
        </a:graphic>
      </p:graphicFrame>
    </p:spTree>
    <p:extLst>
      <p:ext uri="{BB962C8B-B14F-4D97-AF65-F5344CB8AC3E}">
        <p14:creationId xmlns:p14="http://schemas.microsoft.com/office/powerpoint/2010/main" val="29359525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Entanglement</a:t>
            </a:r>
          </a:p>
        </p:txBody>
      </p:sp>
      <p:sp>
        <p:nvSpPr>
          <p:cNvPr id="3" name="Content Placeholder 2"/>
          <p:cNvSpPr>
            <a:spLocks noGrp="1"/>
          </p:cNvSpPr>
          <p:nvPr>
            <p:ph idx="1"/>
          </p:nvPr>
        </p:nvSpPr>
        <p:spPr>
          <a:xfrm>
            <a:off x="838200" y="1295400"/>
            <a:ext cx="10972800" cy="5334000"/>
          </a:xfrm>
        </p:spPr>
        <p:txBody>
          <a:bodyPr>
            <a:normAutofit fontScale="85000" lnSpcReduction="10000"/>
          </a:bodyPr>
          <a:lstStyle/>
          <a:p>
            <a:pPr marL="457200" lvl="1" indent="0">
              <a:lnSpc>
                <a:spcPct val="150000"/>
              </a:lnSpc>
              <a:buNone/>
            </a:pPr>
            <a:r>
              <a:rPr lang="en-GB" sz="3200" dirty="0"/>
              <a:t>Two fundamental views</a:t>
            </a:r>
          </a:p>
          <a:p>
            <a:pPr lvl="1">
              <a:lnSpc>
                <a:spcPct val="150000"/>
              </a:lnSpc>
            </a:pPr>
            <a:r>
              <a:rPr lang="en-GB" sz="3200" dirty="0"/>
              <a:t>Algebraically no common vector factors, irreducible, prime states</a:t>
            </a:r>
          </a:p>
          <a:p>
            <a:pPr lvl="1">
              <a:lnSpc>
                <a:spcPct val="150000"/>
              </a:lnSpc>
            </a:pPr>
            <a:r>
              <a:rPr lang="en-GB" sz="3200" dirty="0"/>
              <a:t>Correlation View – Entangled photons are seen to be correlated or anti-correlated (both spin up or both spin down as opposed to one spin up and the other spin down)</a:t>
            </a:r>
          </a:p>
          <a:p>
            <a:pPr lvl="1">
              <a:lnSpc>
                <a:spcPct val="150000"/>
              </a:lnSpc>
            </a:pPr>
            <a:r>
              <a:rPr lang="en-GB" sz="3200" dirty="0"/>
              <a:t>Examples:</a:t>
            </a:r>
          </a:p>
          <a:p>
            <a:pPr lvl="2">
              <a:lnSpc>
                <a:spcPct val="150000"/>
              </a:lnSpc>
            </a:pPr>
            <a:r>
              <a:rPr lang="en-GB" sz="2800" dirty="0"/>
              <a:t>Bell states, GHZ states, W states</a:t>
            </a:r>
          </a:p>
          <a:p>
            <a:pPr lvl="1">
              <a:lnSpc>
                <a:spcPct val="150000"/>
              </a:lnSpc>
            </a:pPr>
            <a:r>
              <a:rPr lang="en-GB" sz="3200" dirty="0"/>
              <a:t>Partial entanglement for subsystems of a general system also </a:t>
            </a:r>
            <a:r>
              <a:rPr lang="en-GB" sz="3200" dirty="0" smtClean="0"/>
              <a:t>used</a:t>
            </a:r>
            <a:endParaRPr lang="en-GB" sz="3200" dirty="0"/>
          </a:p>
        </p:txBody>
      </p:sp>
      <p:sp>
        <p:nvSpPr>
          <p:cNvPr id="4" name="Slide Number Placeholder 3"/>
          <p:cNvSpPr>
            <a:spLocks noGrp="1"/>
          </p:cNvSpPr>
          <p:nvPr>
            <p:ph type="sldNum" sz="quarter" idx="12"/>
          </p:nvPr>
        </p:nvSpPr>
        <p:spPr/>
        <p:txBody>
          <a:bodyPr/>
          <a:lstStyle/>
          <a:p>
            <a:fld id="{48F63A3B-78C7-47BE-AE5E-E10140E04643}" type="slidenum">
              <a:rPr lang="en-US" smtClean="0"/>
              <a:t>26</a:t>
            </a:fld>
            <a:endParaRPr lang="en-US" dirty="0"/>
          </a:p>
        </p:txBody>
      </p:sp>
      <p:graphicFrame>
        <p:nvGraphicFramePr>
          <p:cNvPr id="5" name="Object 4"/>
          <p:cNvGraphicFramePr>
            <a:graphicFrameLocks noChangeAspect="1"/>
          </p:cNvGraphicFramePr>
          <p:nvPr>
            <p:extLst/>
          </p:nvPr>
        </p:nvGraphicFramePr>
        <p:xfrm>
          <a:off x="7562850" y="4343400"/>
          <a:ext cx="2971800" cy="875619"/>
        </p:xfrm>
        <a:graphic>
          <a:graphicData uri="http://schemas.openxmlformats.org/presentationml/2006/ole">
            <mc:AlternateContent xmlns:mc="http://schemas.openxmlformats.org/markup-compatibility/2006">
              <mc:Choice xmlns:v="urn:schemas-microsoft-com:vml" Requires="v">
                <p:oleObj spid="_x0000_s4113" name="Equation" r:id="rId3" imgW="1422360" imgH="419040" progId="Equation.DSMT4">
                  <p:embed/>
                </p:oleObj>
              </mc:Choice>
              <mc:Fallback>
                <p:oleObj name="Equation" r:id="rId3" imgW="1422360" imgH="419040" progId="Equation.DSMT4">
                  <p:embed/>
                  <p:pic>
                    <p:nvPicPr>
                      <p:cNvPr id="0" name=""/>
                      <p:cNvPicPr/>
                      <p:nvPr/>
                    </p:nvPicPr>
                    <p:blipFill>
                      <a:blip r:embed="rId4"/>
                      <a:stretch>
                        <a:fillRect/>
                      </a:stretch>
                    </p:blipFill>
                    <p:spPr>
                      <a:xfrm>
                        <a:off x="7562850" y="4343400"/>
                        <a:ext cx="2971800" cy="875619"/>
                      </a:xfrm>
                      <a:prstGeom prst="rect">
                        <a:avLst/>
                      </a:prstGeom>
                    </p:spPr>
                  </p:pic>
                </p:oleObj>
              </mc:Fallback>
            </mc:AlternateContent>
          </a:graphicData>
        </a:graphic>
      </p:graphicFrame>
    </p:spTree>
    <p:extLst>
      <p:ext uri="{BB962C8B-B14F-4D97-AF65-F5344CB8AC3E}">
        <p14:creationId xmlns:p14="http://schemas.microsoft.com/office/powerpoint/2010/main" val="10125875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Entanglement</a:t>
            </a:r>
          </a:p>
        </p:txBody>
      </p:sp>
      <p:sp>
        <p:nvSpPr>
          <p:cNvPr id="3" name="Content Placeholder 2"/>
          <p:cNvSpPr>
            <a:spLocks noGrp="1"/>
          </p:cNvSpPr>
          <p:nvPr>
            <p:ph idx="1"/>
          </p:nvPr>
        </p:nvSpPr>
        <p:spPr>
          <a:xfrm>
            <a:off x="838200" y="1295400"/>
            <a:ext cx="10972800" cy="5334000"/>
          </a:xfrm>
        </p:spPr>
        <p:txBody>
          <a:bodyPr>
            <a:normAutofit/>
          </a:bodyPr>
          <a:lstStyle/>
          <a:p>
            <a:pPr marL="457200" lvl="1" indent="0">
              <a:lnSpc>
                <a:spcPct val="150000"/>
              </a:lnSpc>
              <a:buNone/>
            </a:pPr>
            <a:r>
              <a:rPr lang="en-GB" sz="2800" dirty="0"/>
              <a:t>From an algebraic perspective entangled states and primes share a common property in that their status is dependent upon the space in which they are perceived to belong.</a:t>
            </a:r>
          </a:p>
          <a:p>
            <a:pPr marL="457200" lvl="1" indent="0">
              <a:lnSpc>
                <a:spcPct val="150000"/>
              </a:lnSpc>
              <a:buNone/>
            </a:pPr>
            <a:r>
              <a:rPr lang="en-GB" sz="3200" dirty="0"/>
              <a:t>For example</a:t>
            </a:r>
          </a:p>
        </p:txBody>
      </p:sp>
      <p:sp>
        <p:nvSpPr>
          <p:cNvPr id="4" name="Slide Number Placeholder 3"/>
          <p:cNvSpPr>
            <a:spLocks noGrp="1"/>
          </p:cNvSpPr>
          <p:nvPr>
            <p:ph type="sldNum" sz="quarter" idx="12"/>
          </p:nvPr>
        </p:nvSpPr>
        <p:spPr/>
        <p:txBody>
          <a:bodyPr/>
          <a:lstStyle/>
          <a:p>
            <a:fld id="{48F63A3B-78C7-47BE-AE5E-E10140E04643}" type="slidenum">
              <a:rPr lang="en-US" smtClean="0"/>
              <a:t>27</a:t>
            </a:fld>
            <a:endParaRPr lang="en-US"/>
          </a:p>
        </p:txBody>
      </p:sp>
      <p:graphicFrame>
        <p:nvGraphicFramePr>
          <p:cNvPr id="5" name="Object 4"/>
          <p:cNvGraphicFramePr>
            <a:graphicFrameLocks noChangeAspect="1"/>
          </p:cNvGraphicFramePr>
          <p:nvPr>
            <p:extLst/>
          </p:nvPr>
        </p:nvGraphicFramePr>
        <p:xfrm>
          <a:off x="2743200" y="4343400"/>
          <a:ext cx="7881391" cy="1158082"/>
        </p:xfrm>
        <a:graphic>
          <a:graphicData uri="http://schemas.openxmlformats.org/presentationml/2006/ole">
            <mc:AlternateContent xmlns:mc="http://schemas.openxmlformats.org/markup-compatibility/2006">
              <mc:Choice xmlns:v="urn:schemas-microsoft-com:vml" Requires="v">
                <p:oleObj spid="_x0000_s5136" name="Equation" r:id="rId3" imgW="3111480" imgH="457200" progId="Equation.DSMT4">
                  <p:embed/>
                </p:oleObj>
              </mc:Choice>
              <mc:Fallback>
                <p:oleObj name="Equation" r:id="rId3" imgW="3111480" imgH="457200" progId="Equation.DSMT4">
                  <p:embed/>
                  <p:pic>
                    <p:nvPicPr>
                      <p:cNvPr id="0" name=""/>
                      <p:cNvPicPr/>
                      <p:nvPr/>
                    </p:nvPicPr>
                    <p:blipFill>
                      <a:blip r:embed="rId4"/>
                      <a:stretch>
                        <a:fillRect/>
                      </a:stretch>
                    </p:blipFill>
                    <p:spPr>
                      <a:xfrm>
                        <a:off x="2743200" y="4343400"/>
                        <a:ext cx="7881391" cy="1158082"/>
                      </a:xfrm>
                      <a:prstGeom prst="rect">
                        <a:avLst/>
                      </a:prstGeom>
                    </p:spPr>
                  </p:pic>
                </p:oleObj>
              </mc:Fallback>
            </mc:AlternateContent>
          </a:graphicData>
        </a:graphic>
      </p:graphicFrame>
    </p:spTree>
    <p:extLst>
      <p:ext uri="{BB962C8B-B14F-4D97-AF65-F5344CB8AC3E}">
        <p14:creationId xmlns:p14="http://schemas.microsoft.com/office/powerpoint/2010/main" val="1553908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690" y="495944"/>
            <a:ext cx="10885110" cy="1262024"/>
          </a:xfrm>
        </p:spPr>
        <p:txBody>
          <a:bodyPr/>
          <a:lstStyle/>
          <a:p>
            <a:r>
              <a:rPr lang="en-GB" dirty="0"/>
              <a:t>Entanglement</a:t>
            </a:r>
          </a:p>
        </p:txBody>
      </p:sp>
      <p:sp>
        <p:nvSpPr>
          <p:cNvPr id="3" name="Content Placeholder 2"/>
          <p:cNvSpPr>
            <a:spLocks noGrp="1"/>
          </p:cNvSpPr>
          <p:nvPr>
            <p:ph idx="1"/>
          </p:nvPr>
        </p:nvSpPr>
        <p:spPr>
          <a:xfrm>
            <a:off x="254000" y="1295400"/>
            <a:ext cx="11342310" cy="5243512"/>
          </a:xfrm>
        </p:spPr>
        <p:txBody>
          <a:bodyPr>
            <a:normAutofit/>
          </a:bodyPr>
          <a:lstStyle/>
          <a:p>
            <a:pPr marL="457200" lvl="1" indent="0">
              <a:lnSpc>
                <a:spcPct val="150000"/>
              </a:lnSpc>
              <a:buNone/>
            </a:pPr>
            <a:r>
              <a:rPr lang="en-GB" sz="2800" dirty="0"/>
              <a:t> </a:t>
            </a:r>
          </a:p>
        </p:txBody>
      </p:sp>
      <p:sp>
        <p:nvSpPr>
          <p:cNvPr id="8" name="Slide Number Placeholder 7"/>
          <p:cNvSpPr>
            <a:spLocks noGrp="1"/>
          </p:cNvSpPr>
          <p:nvPr>
            <p:ph type="sldNum" sz="quarter" idx="12"/>
          </p:nvPr>
        </p:nvSpPr>
        <p:spPr/>
        <p:txBody>
          <a:bodyPr/>
          <a:lstStyle/>
          <a:p>
            <a:fld id="{48F63A3B-78C7-47BE-AE5E-E10140E04643}" type="slidenum">
              <a:rPr lang="en-US" smtClean="0"/>
              <a:t>28</a:t>
            </a:fld>
            <a:endParaRPr lang="en-US"/>
          </a:p>
        </p:txBody>
      </p:sp>
      <p:graphicFrame>
        <p:nvGraphicFramePr>
          <p:cNvPr id="4" name="Object 3"/>
          <p:cNvGraphicFramePr>
            <a:graphicFrameLocks noChangeAspect="1"/>
          </p:cNvGraphicFramePr>
          <p:nvPr>
            <p:extLst/>
          </p:nvPr>
        </p:nvGraphicFramePr>
        <p:xfrm>
          <a:off x="487363" y="1672545"/>
          <a:ext cx="11460162" cy="3895725"/>
        </p:xfrm>
        <a:graphic>
          <a:graphicData uri="http://schemas.openxmlformats.org/presentationml/2006/ole">
            <mc:AlternateContent xmlns:mc="http://schemas.openxmlformats.org/markup-compatibility/2006">
              <mc:Choice xmlns:v="urn:schemas-microsoft-com:vml" Requires="v">
                <p:oleObj spid="_x0000_s6160" name="Equation" r:id="rId3" imgW="4711680" imgH="1600200" progId="Equation.DSMT4">
                  <p:embed/>
                </p:oleObj>
              </mc:Choice>
              <mc:Fallback>
                <p:oleObj name="Equation" r:id="rId3" imgW="4711680" imgH="1600200" progId="Equation.DSMT4">
                  <p:embed/>
                  <p:pic>
                    <p:nvPicPr>
                      <p:cNvPr id="0" name=""/>
                      <p:cNvPicPr/>
                      <p:nvPr/>
                    </p:nvPicPr>
                    <p:blipFill>
                      <a:blip r:embed="rId4"/>
                      <a:stretch>
                        <a:fillRect/>
                      </a:stretch>
                    </p:blipFill>
                    <p:spPr>
                      <a:xfrm>
                        <a:off x="487363" y="1672545"/>
                        <a:ext cx="11460162" cy="3895725"/>
                      </a:xfrm>
                      <a:prstGeom prst="rect">
                        <a:avLst/>
                      </a:prstGeom>
                    </p:spPr>
                  </p:pic>
                </p:oleObj>
              </mc:Fallback>
            </mc:AlternateContent>
          </a:graphicData>
        </a:graphic>
      </p:graphicFrame>
    </p:spTree>
    <p:extLst>
      <p:ext uri="{BB962C8B-B14F-4D97-AF65-F5344CB8AC3E}">
        <p14:creationId xmlns:p14="http://schemas.microsoft.com/office/powerpoint/2010/main" val="1883618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r>
              <a:rPr lang="en-GB" sz="2800" dirty="0" smtClean="0"/>
              <a:t>Gates</a:t>
            </a:r>
            <a:endParaRPr lang="en-GB" sz="2800" dirty="0"/>
          </a:p>
        </p:txBody>
      </p:sp>
      <p:sp>
        <p:nvSpPr>
          <p:cNvPr id="3" name="Text Placeholder 2"/>
          <p:cNvSpPr>
            <a:spLocks noGrp="1"/>
          </p:cNvSpPr>
          <p:nvPr>
            <p:ph type="body" idx="1"/>
          </p:nvPr>
        </p:nvSpPr>
        <p:spPr/>
        <p:txBody>
          <a:bodyPr>
            <a:normAutofit/>
          </a:bodyPr>
          <a:lstStyle/>
          <a:p>
            <a:pPr lvl="2"/>
            <a:endParaRPr lang="en-GB" sz="2800" dirty="0">
              <a:solidFill>
                <a:schemeClr val="bg1">
                  <a:lumMod val="85000"/>
                </a:schemeClr>
              </a:solidFill>
            </a:endParaRPr>
          </a:p>
        </p:txBody>
      </p:sp>
      <p:sp>
        <p:nvSpPr>
          <p:cNvPr id="4" name="Slide Number Placeholder 3"/>
          <p:cNvSpPr>
            <a:spLocks noGrp="1"/>
          </p:cNvSpPr>
          <p:nvPr>
            <p:ph type="sldNum" sz="quarter" idx="12"/>
          </p:nvPr>
        </p:nvSpPr>
        <p:spPr/>
        <p:txBody>
          <a:bodyPr/>
          <a:lstStyle/>
          <a:p>
            <a:fld id="{48F63A3B-78C7-47BE-AE5E-E10140E04643}" type="slidenum">
              <a:rPr lang="en-US" smtClean="0"/>
              <a:t>29</a:t>
            </a:fld>
            <a:endParaRPr lang="en-US"/>
          </a:p>
        </p:txBody>
      </p:sp>
    </p:spTree>
    <p:extLst>
      <p:ext uri="{BB962C8B-B14F-4D97-AF65-F5344CB8AC3E}">
        <p14:creationId xmlns:p14="http://schemas.microsoft.com/office/powerpoint/2010/main" val="842815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77875"/>
          </a:xfrm>
        </p:spPr>
        <p:txBody>
          <a:bodyPr/>
          <a:lstStyle/>
          <a:p>
            <a:r>
              <a:rPr lang="en-GB" dirty="0" smtClean="0"/>
              <a:t>Introduction</a:t>
            </a:r>
            <a:endParaRPr lang="en-GB" dirty="0"/>
          </a:p>
        </p:txBody>
      </p:sp>
      <p:sp>
        <p:nvSpPr>
          <p:cNvPr id="3" name="Content Placeholder 2"/>
          <p:cNvSpPr>
            <a:spLocks noGrp="1"/>
          </p:cNvSpPr>
          <p:nvPr>
            <p:ph idx="1"/>
          </p:nvPr>
        </p:nvSpPr>
        <p:spPr>
          <a:xfrm>
            <a:off x="838200" y="1143000"/>
            <a:ext cx="10515600" cy="5257800"/>
          </a:xfrm>
        </p:spPr>
        <p:txBody>
          <a:bodyPr>
            <a:normAutofit fontScale="92500" lnSpcReduction="10000"/>
          </a:bodyPr>
          <a:lstStyle/>
          <a:p>
            <a:pPr marL="357188" indent="-357188">
              <a:buFont typeface="Wingdings" panose="05000000000000000000" pitchFamily="2" charset="2"/>
              <a:buChar char="Ø"/>
            </a:pPr>
            <a:r>
              <a:rPr lang="en-GB" dirty="0"/>
              <a:t>The potential for realizing quantum-based networks and distributed systems has now been realized through reports of networks in excess of 2000km and commercial quantum based private communication networks reported as complete. </a:t>
            </a:r>
            <a:endParaRPr lang="en-GB" dirty="0" smtClean="0"/>
          </a:p>
          <a:p>
            <a:pPr marL="357188" indent="-357188">
              <a:buFont typeface="Wingdings" panose="05000000000000000000" pitchFamily="2" charset="2"/>
              <a:buChar char="Ø"/>
            </a:pPr>
            <a:r>
              <a:rPr lang="en-GB" dirty="0" smtClean="0"/>
              <a:t>Quantum </a:t>
            </a:r>
            <a:r>
              <a:rPr lang="en-GB" dirty="0"/>
              <a:t>based cloud services are now under development on a commercial basis and a quantum-based internet is proposed for the future. </a:t>
            </a:r>
            <a:endParaRPr lang="en-GB" dirty="0" smtClean="0"/>
          </a:p>
          <a:p>
            <a:pPr marL="357188" indent="-357188">
              <a:buFont typeface="Wingdings" panose="05000000000000000000" pitchFamily="2" charset="2"/>
              <a:buChar char="Ø"/>
            </a:pPr>
            <a:r>
              <a:rPr lang="en-GB" dirty="0" smtClean="0"/>
              <a:t>Associated </a:t>
            </a:r>
            <a:r>
              <a:rPr lang="en-GB" dirty="0"/>
              <a:t>with these and other developments in for </a:t>
            </a:r>
            <a:r>
              <a:rPr lang="en-GB" dirty="0" smtClean="0"/>
              <a:t>example:</a:t>
            </a:r>
          </a:p>
          <a:p>
            <a:pPr marL="814388" lvl="1" indent="-357188">
              <a:buFont typeface="Wingdings" panose="05000000000000000000" pitchFamily="2" charset="2"/>
              <a:buChar char="Ø"/>
            </a:pPr>
            <a:r>
              <a:rPr lang="en-GB" dirty="0" smtClean="0"/>
              <a:t>types </a:t>
            </a:r>
            <a:r>
              <a:rPr lang="en-GB" dirty="0"/>
              <a:t>of </a:t>
            </a:r>
            <a:r>
              <a:rPr lang="en-GB" dirty="0" smtClean="0"/>
              <a:t>computer</a:t>
            </a:r>
          </a:p>
          <a:p>
            <a:pPr marL="814388" lvl="1" indent="-357188">
              <a:buFont typeface="Wingdings" panose="05000000000000000000" pitchFamily="2" charset="2"/>
              <a:buChar char="Ø"/>
            </a:pPr>
            <a:r>
              <a:rPr lang="en-GB" dirty="0" smtClean="0"/>
              <a:t>programming paradigms</a:t>
            </a:r>
          </a:p>
          <a:p>
            <a:pPr marL="814388" lvl="1" indent="-357188">
              <a:buFont typeface="Wingdings" panose="05000000000000000000" pitchFamily="2" charset="2"/>
              <a:buChar char="Ø"/>
            </a:pPr>
            <a:r>
              <a:rPr lang="en-GB" dirty="0" smtClean="0"/>
              <a:t>operating systems</a:t>
            </a:r>
          </a:p>
          <a:p>
            <a:pPr marL="814388" lvl="1" indent="-357188">
              <a:buFont typeface="Wingdings" panose="05000000000000000000" pitchFamily="2" charset="2"/>
              <a:buChar char="Ø"/>
            </a:pPr>
            <a:r>
              <a:rPr lang="en-GB" dirty="0" smtClean="0"/>
              <a:t>event ordering </a:t>
            </a:r>
          </a:p>
          <a:p>
            <a:pPr marL="0" indent="0">
              <a:buNone/>
              <a:tabLst>
                <a:tab pos="357188" algn="l"/>
              </a:tabLst>
            </a:pPr>
            <a:r>
              <a:rPr lang="en-GB" dirty="0"/>
              <a:t>	</a:t>
            </a:r>
            <a:r>
              <a:rPr lang="en-GB" dirty="0" smtClean="0"/>
              <a:t>issues </a:t>
            </a:r>
            <a:r>
              <a:rPr lang="en-GB" dirty="0"/>
              <a:t>emerge as new quantum concepts are integrated into the </a:t>
            </a:r>
            <a:r>
              <a:rPr lang="en-GB" dirty="0" smtClean="0"/>
              <a:t>	cybersecurity </a:t>
            </a:r>
            <a:r>
              <a:rPr lang="en-GB" dirty="0"/>
              <a:t>landscape.</a:t>
            </a:r>
          </a:p>
          <a:p>
            <a:pPr>
              <a:buFont typeface="Wingdings" panose="05000000000000000000" pitchFamily="2" charset="2"/>
              <a:buChar char="Ø"/>
            </a:pPr>
            <a:endParaRPr lang="en-GB" sz="2400" dirty="0" smtClean="0"/>
          </a:p>
        </p:txBody>
      </p:sp>
    </p:spTree>
    <p:extLst>
      <p:ext uri="{BB962C8B-B14F-4D97-AF65-F5344CB8AC3E}">
        <p14:creationId xmlns:p14="http://schemas.microsoft.com/office/powerpoint/2010/main" val="371296822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Action of a Matrix on a vector</a:t>
            </a:r>
            <a:endParaRPr lang="en-US" dirty="0"/>
          </a:p>
        </p:txBody>
      </p:sp>
      <p:sp>
        <p:nvSpPr>
          <p:cNvPr id="3" name="Text Placeholder 2"/>
          <p:cNvSpPr>
            <a:spLocks noGrp="1"/>
          </p:cNvSpPr>
          <p:nvPr>
            <p:ph idx="1"/>
          </p:nvPr>
        </p:nvSpPr>
        <p:spPr>
          <a:xfrm>
            <a:off x="838200" y="1524000"/>
            <a:ext cx="10515600" cy="4832349"/>
          </a:xfrm>
        </p:spPr>
        <p:txBody>
          <a:bodyPr>
            <a:normAutofit/>
          </a:bodyPr>
          <a:lstStyle/>
          <a:p>
            <a:pPr marL="0" indent="0">
              <a:buNone/>
            </a:pPr>
            <a:r>
              <a:rPr lang="en-GB" dirty="0" smtClean="0"/>
              <a:t>Matrices: A 2x2 matrix, (2 rows and 2 columns</a:t>
            </a:r>
          </a:p>
          <a:p>
            <a:pPr marL="0" indent="0">
              <a:buNone/>
            </a:pPr>
            <a:r>
              <a:rPr lang="en-GB" dirty="0" smtClean="0"/>
              <a:t>Example: Let                     and                , then the action of A on           is </a:t>
            </a:r>
          </a:p>
          <a:p>
            <a:pPr marL="0" indent="0">
              <a:buNone/>
            </a:pPr>
            <a:r>
              <a:rPr lang="en-GB" dirty="0" smtClean="0"/>
              <a:t>defined to be:</a:t>
            </a:r>
          </a:p>
          <a:p>
            <a:pPr marL="0" indent="0">
              <a:buNone/>
            </a:pPr>
            <a:r>
              <a:rPr lang="en-GB" dirty="0" smtClean="0"/>
              <a:t> </a:t>
            </a:r>
          </a:p>
          <a:p>
            <a:pPr marL="0" indent="0">
              <a:buNone/>
            </a:pPr>
            <a:endParaRPr lang="en-GB" dirty="0"/>
          </a:p>
          <a:p>
            <a:pPr marL="457200" lvl="1" indent="0">
              <a:buNone/>
            </a:pPr>
            <a:endParaRPr lang="en-GB" dirty="0"/>
          </a:p>
          <a:p>
            <a:pPr marL="457200" lvl="1" indent="0">
              <a:buNone/>
            </a:pPr>
            <a:endParaRPr lang="en-GB" dirty="0"/>
          </a:p>
          <a:p>
            <a:pPr lvl="1"/>
            <a:endParaRPr lang="en-GB" dirty="0"/>
          </a:p>
        </p:txBody>
      </p:sp>
      <p:sp>
        <p:nvSpPr>
          <p:cNvPr id="4" name="Slide Number Placeholder 3"/>
          <p:cNvSpPr>
            <a:spLocks noGrp="1"/>
          </p:cNvSpPr>
          <p:nvPr>
            <p:ph type="sldNum" sz="quarter" idx="12"/>
          </p:nvPr>
        </p:nvSpPr>
        <p:spPr/>
        <p:txBody>
          <a:bodyPr/>
          <a:lstStyle/>
          <a:p>
            <a:fld id="{48F63A3B-78C7-47BE-AE5E-E10140E04643}" type="slidenum">
              <a:rPr lang="en-US" smtClean="0"/>
              <a:t>30</a:t>
            </a:fld>
            <a:endParaRPr lang="en-US"/>
          </a:p>
        </p:txBody>
      </p:sp>
      <p:graphicFrame>
        <p:nvGraphicFramePr>
          <p:cNvPr id="6" name="Object 5"/>
          <p:cNvGraphicFramePr>
            <a:graphicFrameLocks noChangeAspect="1"/>
          </p:cNvGraphicFramePr>
          <p:nvPr>
            <p:extLst/>
          </p:nvPr>
        </p:nvGraphicFramePr>
        <p:xfrm>
          <a:off x="2821603" y="1845139"/>
          <a:ext cx="1554203" cy="932522"/>
        </p:xfrm>
        <a:graphic>
          <a:graphicData uri="http://schemas.openxmlformats.org/presentationml/2006/ole">
            <mc:AlternateContent xmlns:mc="http://schemas.openxmlformats.org/markup-compatibility/2006">
              <mc:Choice xmlns:v="urn:schemas-microsoft-com:vml" Requires="v">
                <p:oleObj spid="_x0000_s15410" name="Equation" r:id="rId3" imgW="761760" imgH="457200" progId="Equation.DSMT4">
                  <p:embed/>
                </p:oleObj>
              </mc:Choice>
              <mc:Fallback>
                <p:oleObj name="Equation" r:id="rId3" imgW="761760" imgH="457200" progId="Equation.DSMT4">
                  <p:embed/>
                  <p:pic>
                    <p:nvPicPr>
                      <p:cNvPr id="0" name=""/>
                      <p:cNvPicPr/>
                      <p:nvPr/>
                    </p:nvPicPr>
                    <p:blipFill>
                      <a:blip r:embed="rId4"/>
                      <a:stretch>
                        <a:fillRect/>
                      </a:stretch>
                    </p:blipFill>
                    <p:spPr>
                      <a:xfrm>
                        <a:off x="2821603" y="1845139"/>
                        <a:ext cx="1554203" cy="932522"/>
                      </a:xfrm>
                      <a:prstGeom prst="rect">
                        <a:avLst/>
                      </a:prstGeom>
                    </p:spPr>
                  </p:pic>
                </p:oleObj>
              </mc:Fallback>
            </mc:AlternateContent>
          </a:graphicData>
        </a:graphic>
      </p:graphicFrame>
      <p:graphicFrame>
        <p:nvGraphicFramePr>
          <p:cNvPr id="7" name="Object 6"/>
          <p:cNvGraphicFramePr>
            <a:graphicFrameLocks noChangeAspect="1"/>
          </p:cNvGraphicFramePr>
          <p:nvPr>
            <p:extLst/>
          </p:nvPr>
        </p:nvGraphicFramePr>
        <p:xfrm>
          <a:off x="5138666" y="1845139"/>
          <a:ext cx="1151808" cy="846226"/>
        </p:xfrm>
        <a:graphic>
          <a:graphicData uri="http://schemas.openxmlformats.org/presentationml/2006/ole">
            <mc:AlternateContent xmlns:mc="http://schemas.openxmlformats.org/markup-compatibility/2006">
              <mc:Choice xmlns:v="urn:schemas-microsoft-com:vml" Requires="v">
                <p:oleObj spid="_x0000_s15411" name="Equation" r:id="rId5" imgW="622080" imgH="457200" progId="Equation.DSMT4">
                  <p:embed/>
                </p:oleObj>
              </mc:Choice>
              <mc:Fallback>
                <p:oleObj name="Equation" r:id="rId5" imgW="622080" imgH="457200" progId="Equation.DSMT4">
                  <p:embed/>
                  <p:pic>
                    <p:nvPicPr>
                      <p:cNvPr id="0" name=""/>
                      <p:cNvPicPr/>
                      <p:nvPr/>
                    </p:nvPicPr>
                    <p:blipFill>
                      <a:blip r:embed="rId6"/>
                      <a:stretch>
                        <a:fillRect/>
                      </a:stretch>
                    </p:blipFill>
                    <p:spPr>
                      <a:xfrm>
                        <a:off x="5138666" y="1845139"/>
                        <a:ext cx="1151808" cy="846226"/>
                      </a:xfrm>
                      <a:prstGeom prst="rect">
                        <a:avLst/>
                      </a:prstGeom>
                    </p:spPr>
                  </p:pic>
                </p:oleObj>
              </mc:Fallback>
            </mc:AlternateContent>
          </a:graphicData>
        </a:graphic>
      </p:graphicFrame>
      <p:graphicFrame>
        <p:nvGraphicFramePr>
          <p:cNvPr id="8" name="Object 7"/>
          <p:cNvGraphicFramePr>
            <a:graphicFrameLocks noChangeAspect="1"/>
          </p:cNvGraphicFramePr>
          <p:nvPr>
            <p:extLst/>
          </p:nvPr>
        </p:nvGraphicFramePr>
        <p:xfrm>
          <a:off x="9888427" y="1882858"/>
          <a:ext cx="702513" cy="702513"/>
        </p:xfrm>
        <a:graphic>
          <a:graphicData uri="http://schemas.openxmlformats.org/presentationml/2006/ole">
            <mc:AlternateContent xmlns:mc="http://schemas.openxmlformats.org/markup-compatibility/2006">
              <mc:Choice xmlns:v="urn:schemas-microsoft-com:vml" Requires="v">
                <p:oleObj spid="_x0000_s15412" name="Equation" r:id="rId7" imgW="253800" imgH="253800" progId="Equation.DSMT4">
                  <p:embed/>
                </p:oleObj>
              </mc:Choice>
              <mc:Fallback>
                <p:oleObj name="Equation" r:id="rId7" imgW="253800" imgH="253800" progId="Equation.DSMT4">
                  <p:embed/>
                  <p:pic>
                    <p:nvPicPr>
                      <p:cNvPr id="0" name=""/>
                      <p:cNvPicPr/>
                      <p:nvPr/>
                    </p:nvPicPr>
                    <p:blipFill>
                      <a:blip r:embed="rId8"/>
                      <a:stretch>
                        <a:fillRect/>
                      </a:stretch>
                    </p:blipFill>
                    <p:spPr>
                      <a:xfrm>
                        <a:off x="9888427" y="1882858"/>
                        <a:ext cx="702513" cy="702513"/>
                      </a:xfrm>
                      <a:prstGeom prst="rect">
                        <a:avLst/>
                      </a:prstGeom>
                    </p:spPr>
                  </p:pic>
                </p:oleObj>
              </mc:Fallback>
            </mc:AlternateContent>
          </a:graphicData>
        </a:graphic>
      </p:graphicFrame>
      <p:graphicFrame>
        <p:nvGraphicFramePr>
          <p:cNvPr id="9" name="Object 8"/>
          <p:cNvGraphicFramePr>
            <a:graphicFrameLocks noChangeAspect="1"/>
          </p:cNvGraphicFramePr>
          <p:nvPr>
            <p:extLst/>
          </p:nvPr>
        </p:nvGraphicFramePr>
        <p:xfrm>
          <a:off x="1750089" y="3337718"/>
          <a:ext cx="7474263" cy="1234282"/>
        </p:xfrm>
        <a:graphic>
          <a:graphicData uri="http://schemas.openxmlformats.org/presentationml/2006/ole">
            <mc:AlternateContent xmlns:mc="http://schemas.openxmlformats.org/markup-compatibility/2006">
              <mc:Choice xmlns:v="urn:schemas-microsoft-com:vml" Requires="v">
                <p:oleObj spid="_x0000_s15413" name="Equation" r:id="rId9" imgW="2768400" imgH="457200" progId="Equation.DSMT4">
                  <p:embed/>
                </p:oleObj>
              </mc:Choice>
              <mc:Fallback>
                <p:oleObj name="Equation" r:id="rId9" imgW="2768400" imgH="457200" progId="Equation.DSMT4">
                  <p:embed/>
                  <p:pic>
                    <p:nvPicPr>
                      <p:cNvPr id="0" name=""/>
                      <p:cNvPicPr/>
                      <p:nvPr/>
                    </p:nvPicPr>
                    <p:blipFill>
                      <a:blip r:embed="rId10"/>
                      <a:stretch>
                        <a:fillRect/>
                      </a:stretch>
                    </p:blipFill>
                    <p:spPr>
                      <a:xfrm>
                        <a:off x="1750089" y="3337718"/>
                        <a:ext cx="7474263" cy="1234282"/>
                      </a:xfrm>
                      <a:prstGeom prst="rect">
                        <a:avLst/>
                      </a:prstGeom>
                    </p:spPr>
                  </p:pic>
                </p:oleObj>
              </mc:Fallback>
            </mc:AlternateContent>
          </a:graphicData>
        </a:graphic>
      </p:graphicFrame>
    </p:spTree>
    <p:extLst>
      <p:ext uri="{BB962C8B-B14F-4D97-AF65-F5344CB8AC3E}">
        <p14:creationId xmlns:p14="http://schemas.microsoft.com/office/powerpoint/2010/main" val="8098315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Quantum </a:t>
            </a:r>
            <a:r>
              <a:rPr lang="en-GB" dirty="0" smtClean="0"/>
              <a:t>Gates</a:t>
            </a:r>
            <a:endParaRPr lang="en-US" dirty="0"/>
          </a:p>
        </p:txBody>
      </p:sp>
      <p:sp>
        <p:nvSpPr>
          <p:cNvPr id="3" name="Text Placeholder 2"/>
          <p:cNvSpPr>
            <a:spLocks noGrp="1"/>
          </p:cNvSpPr>
          <p:nvPr>
            <p:ph idx="1"/>
          </p:nvPr>
        </p:nvSpPr>
        <p:spPr>
          <a:xfrm>
            <a:off x="838200" y="1524000"/>
            <a:ext cx="10515600" cy="4832349"/>
          </a:xfrm>
        </p:spPr>
        <p:txBody>
          <a:bodyPr>
            <a:normAutofit/>
          </a:bodyPr>
          <a:lstStyle/>
          <a:p>
            <a:pPr marL="0" indent="0">
              <a:buNone/>
            </a:pPr>
            <a:r>
              <a:rPr lang="en-GB" dirty="0"/>
              <a:t>In order to describe the development and change of a state we employ gates/operators. Central to our discussions will be the Pauli Gates</a:t>
            </a:r>
          </a:p>
          <a:p>
            <a:pPr marL="457200" lvl="1" indent="0">
              <a:buNone/>
            </a:pPr>
            <a:endParaRPr lang="en-GB" dirty="0"/>
          </a:p>
          <a:p>
            <a:pPr marL="457200" lvl="1" indent="0">
              <a:buNone/>
            </a:pPr>
            <a:endParaRPr lang="en-GB" dirty="0"/>
          </a:p>
          <a:p>
            <a:pPr lvl="1"/>
            <a:endParaRPr lang="en-GB" dirty="0"/>
          </a:p>
        </p:txBody>
      </p:sp>
      <p:sp>
        <p:nvSpPr>
          <p:cNvPr id="4" name="Slide Number Placeholder 3"/>
          <p:cNvSpPr>
            <a:spLocks noGrp="1"/>
          </p:cNvSpPr>
          <p:nvPr>
            <p:ph type="sldNum" sz="quarter" idx="12"/>
          </p:nvPr>
        </p:nvSpPr>
        <p:spPr/>
        <p:txBody>
          <a:bodyPr/>
          <a:lstStyle/>
          <a:p>
            <a:fld id="{48F63A3B-78C7-47BE-AE5E-E10140E04643}" type="slidenum">
              <a:rPr lang="en-US" smtClean="0"/>
              <a:t>31</a:t>
            </a:fld>
            <a:endParaRPr lang="en-US"/>
          </a:p>
        </p:txBody>
      </p:sp>
      <p:graphicFrame>
        <p:nvGraphicFramePr>
          <p:cNvPr id="5" name="Object 4"/>
          <p:cNvGraphicFramePr>
            <a:graphicFrameLocks noChangeAspect="1"/>
          </p:cNvGraphicFramePr>
          <p:nvPr>
            <p:extLst/>
          </p:nvPr>
        </p:nvGraphicFramePr>
        <p:xfrm>
          <a:off x="3505200" y="2438400"/>
          <a:ext cx="4319587" cy="3584575"/>
        </p:xfrm>
        <a:graphic>
          <a:graphicData uri="http://schemas.openxmlformats.org/presentationml/2006/ole">
            <mc:AlternateContent xmlns:mc="http://schemas.openxmlformats.org/markup-compatibility/2006">
              <mc:Choice xmlns:v="urn:schemas-microsoft-com:vml" Requires="v">
                <p:oleObj spid="_x0000_s16398" name="Equation" r:id="rId3" imgW="2298600" imgH="1904760" progId="Equation.DSMT4">
                  <p:embed/>
                </p:oleObj>
              </mc:Choice>
              <mc:Fallback>
                <p:oleObj name="Equation" r:id="rId3" imgW="2298600" imgH="1904760" progId="Equation.DSMT4">
                  <p:embed/>
                  <p:pic>
                    <p:nvPicPr>
                      <p:cNvPr id="0" name=""/>
                      <p:cNvPicPr/>
                      <p:nvPr/>
                    </p:nvPicPr>
                    <p:blipFill>
                      <a:blip r:embed="rId4"/>
                      <a:stretch>
                        <a:fillRect/>
                      </a:stretch>
                    </p:blipFill>
                    <p:spPr>
                      <a:xfrm>
                        <a:off x="3505200" y="2438400"/>
                        <a:ext cx="4319587" cy="3584575"/>
                      </a:xfrm>
                      <a:prstGeom prst="rect">
                        <a:avLst/>
                      </a:prstGeom>
                    </p:spPr>
                  </p:pic>
                </p:oleObj>
              </mc:Fallback>
            </mc:AlternateContent>
          </a:graphicData>
        </a:graphic>
      </p:graphicFrame>
    </p:spTree>
    <p:extLst>
      <p:ext uri="{BB962C8B-B14F-4D97-AF65-F5344CB8AC3E}">
        <p14:creationId xmlns:p14="http://schemas.microsoft.com/office/powerpoint/2010/main" val="14672635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Quantum </a:t>
            </a:r>
            <a:r>
              <a:rPr lang="en-GB" dirty="0" smtClean="0"/>
              <a:t>Gates</a:t>
            </a:r>
            <a:endParaRPr lang="en-US" dirty="0"/>
          </a:p>
        </p:txBody>
      </p:sp>
      <p:sp>
        <p:nvSpPr>
          <p:cNvPr id="3" name="Text Placeholder 2"/>
          <p:cNvSpPr>
            <a:spLocks noGrp="1"/>
          </p:cNvSpPr>
          <p:nvPr>
            <p:ph idx="1"/>
          </p:nvPr>
        </p:nvSpPr>
        <p:spPr>
          <a:xfrm>
            <a:off x="838200" y="1524000"/>
            <a:ext cx="10515600" cy="4832349"/>
          </a:xfrm>
        </p:spPr>
        <p:txBody>
          <a:bodyPr>
            <a:normAutofit/>
          </a:bodyPr>
          <a:lstStyle/>
          <a:p>
            <a:pPr marL="0" indent="0">
              <a:buNone/>
            </a:pPr>
            <a:r>
              <a:rPr lang="en-GB" dirty="0"/>
              <a:t>The CNOT Gate (controlled NOT gate)</a:t>
            </a:r>
          </a:p>
          <a:p>
            <a:pPr marL="457200" lvl="1" indent="0">
              <a:buNone/>
            </a:pPr>
            <a:endParaRPr lang="en-GB" dirty="0"/>
          </a:p>
          <a:p>
            <a:pPr marL="457200" lvl="1" indent="0">
              <a:buNone/>
            </a:pPr>
            <a:endParaRPr lang="en-GB" dirty="0"/>
          </a:p>
          <a:p>
            <a:pPr marL="457200" lvl="1" indent="0">
              <a:buNone/>
            </a:pPr>
            <a:endParaRPr lang="en-GB" dirty="0"/>
          </a:p>
        </p:txBody>
      </p:sp>
      <p:sp>
        <p:nvSpPr>
          <p:cNvPr id="4" name="Slide Number Placeholder 3"/>
          <p:cNvSpPr>
            <a:spLocks noGrp="1"/>
          </p:cNvSpPr>
          <p:nvPr>
            <p:ph type="sldNum" sz="quarter" idx="12"/>
          </p:nvPr>
        </p:nvSpPr>
        <p:spPr/>
        <p:txBody>
          <a:bodyPr/>
          <a:lstStyle/>
          <a:p>
            <a:fld id="{48F63A3B-78C7-47BE-AE5E-E10140E04643}" type="slidenum">
              <a:rPr lang="en-US" smtClean="0"/>
              <a:t>32</a:t>
            </a:fld>
            <a:endParaRPr lang="en-US"/>
          </a:p>
        </p:txBody>
      </p:sp>
      <p:graphicFrame>
        <p:nvGraphicFramePr>
          <p:cNvPr id="5" name="Object 4"/>
          <p:cNvGraphicFramePr>
            <a:graphicFrameLocks noChangeAspect="1"/>
          </p:cNvGraphicFramePr>
          <p:nvPr>
            <p:extLst/>
          </p:nvPr>
        </p:nvGraphicFramePr>
        <p:xfrm>
          <a:off x="1895862" y="2328637"/>
          <a:ext cx="6324600" cy="1717675"/>
        </p:xfrm>
        <a:graphic>
          <a:graphicData uri="http://schemas.openxmlformats.org/presentationml/2006/ole">
            <mc:AlternateContent xmlns:mc="http://schemas.openxmlformats.org/markup-compatibility/2006">
              <mc:Choice xmlns:v="urn:schemas-microsoft-com:vml" Requires="v">
                <p:oleObj spid="_x0000_s17434" name="Equation" r:id="rId3" imgW="3365280" imgH="914400" progId="Equation.DSMT4">
                  <p:embed/>
                </p:oleObj>
              </mc:Choice>
              <mc:Fallback>
                <p:oleObj name="Equation" r:id="rId3" imgW="3365280" imgH="914400" progId="Equation.DSMT4">
                  <p:embed/>
                  <p:pic>
                    <p:nvPicPr>
                      <p:cNvPr id="0" name=""/>
                      <p:cNvPicPr/>
                      <p:nvPr/>
                    </p:nvPicPr>
                    <p:blipFill>
                      <a:blip r:embed="rId4"/>
                      <a:stretch>
                        <a:fillRect/>
                      </a:stretch>
                    </p:blipFill>
                    <p:spPr>
                      <a:xfrm>
                        <a:off x="1895862" y="2328637"/>
                        <a:ext cx="6324600" cy="1717675"/>
                      </a:xfrm>
                      <a:prstGeom prst="rect">
                        <a:avLst/>
                      </a:prstGeom>
                    </p:spPr>
                  </p:pic>
                </p:oleObj>
              </mc:Fallback>
            </mc:AlternateContent>
          </a:graphicData>
        </a:graphic>
      </p:graphicFrame>
      <p:cxnSp>
        <p:nvCxnSpPr>
          <p:cNvPr id="7" name="Straight Connector 6"/>
          <p:cNvCxnSpPr/>
          <p:nvPr/>
        </p:nvCxnSpPr>
        <p:spPr>
          <a:xfrm flipV="1">
            <a:off x="1952171" y="4495800"/>
            <a:ext cx="31623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1944006" y="6019800"/>
            <a:ext cx="3162300" cy="76200"/>
          </a:xfrm>
          <a:prstGeom prst="line">
            <a:avLst/>
          </a:prstGeom>
        </p:spPr>
        <p:style>
          <a:lnRef idx="1">
            <a:schemeClr val="accent1"/>
          </a:lnRef>
          <a:fillRef idx="0">
            <a:schemeClr val="accent1"/>
          </a:fillRef>
          <a:effectRef idx="0">
            <a:schemeClr val="accent1"/>
          </a:effectRef>
          <a:fontRef idx="minor">
            <a:schemeClr val="tx1"/>
          </a:fontRef>
        </p:style>
      </p:cxnSp>
      <p:sp>
        <p:nvSpPr>
          <p:cNvPr id="9" name="Flowchart: Connector 8"/>
          <p:cNvSpPr/>
          <p:nvPr/>
        </p:nvSpPr>
        <p:spPr>
          <a:xfrm>
            <a:off x="3269341" y="4406671"/>
            <a:ext cx="263980" cy="314779"/>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Flowchart: Or 9"/>
          <p:cNvSpPr/>
          <p:nvPr/>
        </p:nvSpPr>
        <p:spPr>
          <a:xfrm>
            <a:off x="3240312" y="5880325"/>
            <a:ext cx="314489" cy="344424"/>
          </a:xfrm>
          <a:prstGeom prst="flowChar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2" name="Straight Connector 11"/>
          <p:cNvCxnSpPr>
            <a:stCxn id="9" idx="4"/>
            <a:endCxn id="10" idx="0"/>
          </p:cNvCxnSpPr>
          <p:nvPr/>
        </p:nvCxnSpPr>
        <p:spPr>
          <a:xfrm flipH="1">
            <a:off x="3397557" y="4721450"/>
            <a:ext cx="3774" cy="1158875"/>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261736" y="4311134"/>
            <a:ext cx="1021441" cy="369332"/>
          </a:xfrm>
          <a:prstGeom prst="rect">
            <a:avLst/>
          </a:prstGeom>
          <a:noFill/>
        </p:spPr>
        <p:txBody>
          <a:bodyPr wrap="square" rtlCol="0">
            <a:spAutoFit/>
          </a:bodyPr>
          <a:lstStyle/>
          <a:p>
            <a:r>
              <a:rPr lang="en-GB" dirty="0"/>
              <a:t>Control</a:t>
            </a:r>
          </a:p>
        </p:txBody>
      </p:sp>
      <p:sp>
        <p:nvSpPr>
          <p:cNvPr id="14" name="TextBox 13"/>
          <p:cNvSpPr txBox="1"/>
          <p:nvPr/>
        </p:nvSpPr>
        <p:spPr>
          <a:xfrm>
            <a:off x="5272928" y="5835134"/>
            <a:ext cx="1021441" cy="369332"/>
          </a:xfrm>
          <a:prstGeom prst="rect">
            <a:avLst/>
          </a:prstGeom>
          <a:noFill/>
        </p:spPr>
        <p:txBody>
          <a:bodyPr wrap="square" rtlCol="0">
            <a:spAutoFit/>
          </a:bodyPr>
          <a:lstStyle/>
          <a:p>
            <a:r>
              <a:rPr lang="en-GB" dirty="0"/>
              <a:t>Target</a:t>
            </a:r>
          </a:p>
        </p:txBody>
      </p:sp>
      <p:sp>
        <p:nvSpPr>
          <p:cNvPr id="15" name="TextBox 14"/>
          <p:cNvSpPr txBox="1"/>
          <p:nvPr/>
        </p:nvSpPr>
        <p:spPr>
          <a:xfrm>
            <a:off x="1623782" y="4126076"/>
            <a:ext cx="328389" cy="369332"/>
          </a:xfrm>
          <a:prstGeom prst="rect">
            <a:avLst/>
          </a:prstGeom>
          <a:noFill/>
        </p:spPr>
        <p:txBody>
          <a:bodyPr wrap="square" rtlCol="0">
            <a:spAutoFit/>
          </a:bodyPr>
          <a:lstStyle/>
          <a:p>
            <a:r>
              <a:rPr lang="en-GB" dirty="0"/>
              <a:t>a</a:t>
            </a:r>
          </a:p>
        </p:txBody>
      </p:sp>
      <p:sp>
        <p:nvSpPr>
          <p:cNvPr id="16" name="TextBox 15"/>
          <p:cNvSpPr txBox="1"/>
          <p:nvPr/>
        </p:nvSpPr>
        <p:spPr>
          <a:xfrm>
            <a:off x="4663772" y="4126076"/>
            <a:ext cx="328389" cy="369332"/>
          </a:xfrm>
          <a:prstGeom prst="rect">
            <a:avLst/>
          </a:prstGeom>
          <a:noFill/>
        </p:spPr>
        <p:txBody>
          <a:bodyPr wrap="square" rtlCol="0">
            <a:spAutoFit/>
          </a:bodyPr>
          <a:lstStyle/>
          <a:p>
            <a:r>
              <a:rPr lang="en-GB" dirty="0"/>
              <a:t>a</a:t>
            </a:r>
          </a:p>
        </p:txBody>
      </p:sp>
      <p:sp>
        <p:nvSpPr>
          <p:cNvPr id="17" name="TextBox 16"/>
          <p:cNvSpPr txBox="1"/>
          <p:nvPr/>
        </p:nvSpPr>
        <p:spPr>
          <a:xfrm>
            <a:off x="4494888" y="5653705"/>
            <a:ext cx="778039" cy="369332"/>
          </a:xfrm>
          <a:prstGeom prst="rect">
            <a:avLst/>
          </a:prstGeom>
          <a:noFill/>
        </p:spPr>
        <p:txBody>
          <a:bodyPr wrap="square" rtlCol="0">
            <a:spAutoFit/>
          </a:bodyPr>
          <a:lstStyle/>
          <a:p>
            <a:r>
              <a:rPr lang="en-GB" dirty="0"/>
              <a:t>a    b</a:t>
            </a:r>
          </a:p>
        </p:txBody>
      </p:sp>
      <p:sp>
        <p:nvSpPr>
          <p:cNvPr id="18" name="TextBox 17"/>
          <p:cNvSpPr txBox="1"/>
          <p:nvPr/>
        </p:nvSpPr>
        <p:spPr>
          <a:xfrm>
            <a:off x="1632244" y="5649764"/>
            <a:ext cx="328389" cy="369332"/>
          </a:xfrm>
          <a:prstGeom prst="rect">
            <a:avLst/>
          </a:prstGeom>
          <a:noFill/>
        </p:spPr>
        <p:txBody>
          <a:bodyPr wrap="square" rtlCol="0">
            <a:spAutoFit/>
          </a:bodyPr>
          <a:lstStyle/>
          <a:p>
            <a:r>
              <a:rPr lang="en-GB" dirty="0"/>
              <a:t>b</a:t>
            </a:r>
          </a:p>
        </p:txBody>
      </p:sp>
      <p:sp>
        <p:nvSpPr>
          <p:cNvPr id="20" name="Flowchart: Or 19"/>
          <p:cNvSpPr/>
          <p:nvPr/>
        </p:nvSpPr>
        <p:spPr>
          <a:xfrm>
            <a:off x="4742397" y="5759451"/>
            <a:ext cx="108710" cy="187386"/>
          </a:xfrm>
          <a:prstGeom prst="flowChar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21" name="Object 20"/>
          <p:cNvGraphicFramePr>
            <a:graphicFrameLocks noChangeAspect="1"/>
          </p:cNvGraphicFramePr>
          <p:nvPr>
            <p:extLst/>
          </p:nvPr>
        </p:nvGraphicFramePr>
        <p:xfrm>
          <a:off x="8756801" y="3592612"/>
          <a:ext cx="1789036" cy="2459925"/>
        </p:xfrm>
        <a:graphic>
          <a:graphicData uri="http://schemas.openxmlformats.org/presentationml/2006/ole">
            <mc:AlternateContent xmlns:mc="http://schemas.openxmlformats.org/markup-compatibility/2006">
              <mc:Choice xmlns:v="urn:schemas-microsoft-com:vml" Requires="v">
                <p:oleObj spid="_x0000_s17435" name="Equation" r:id="rId5" imgW="812520" imgH="1117440" progId="Equation.DSMT4">
                  <p:embed/>
                </p:oleObj>
              </mc:Choice>
              <mc:Fallback>
                <p:oleObj name="Equation" r:id="rId5" imgW="812520" imgH="1117440" progId="Equation.DSMT4">
                  <p:embed/>
                  <p:pic>
                    <p:nvPicPr>
                      <p:cNvPr id="0" name=""/>
                      <p:cNvPicPr/>
                      <p:nvPr/>
                    </p:nvPicPr>
                    <p:blipFill>
                      <a:blip r:embed="rId6"/>
                      <a:stretch>
                        <a:fillRect/>
                      </a:stretch>
                    </p:blipFill>
                    <p:spPr>
                      <a:xfrm>
                        <a:off x="8756801" y="3592612"/>
                        <a:ext cx="1789036" cy="2459925"/>
                      </a:xfrm>
                      <a:prstGeom prst="rect">
                        <a:avLst/>
                      </a:prstGeom>
                    </p:spPr>
                  </p:pic>
                </p:oleObj>
              </mc:Fallback>
            </mc:AlternateContent>
          </a:graphicData>
        </a:graphic>
      </p:graphicFrame>
      <p:cxnSp>
        <p:nvCxnSpPr>
          <p:cNvPr id="23" name="Straight Connector 22"/>
          <p:cNvCxnSpPr/>
          <p:nvPr/>
        </p:nvCxnSpPr>
        <p:spPr>
          <a:xfrm>
            <a:off x="8683700" y="4126076"/>
            <a:ext cx="19352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9111343" y="3578098"/>
            <a:ext cx="76200" cy="2426484"/>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9690851" y="3592611"/>
            <a:ext cx="76200" cy="242648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59333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Quantum </a:t>
            </a:r>
            <a:r>
              <a:rPr lang="en-GB" dirty="0" smtClean="0"/>
              <a:t>Gates</a:t>
            </a:r>
            <a:endParaRPr lang="en-US" dirty="0"/>
          </a:p>
        </p:txBody>
      </p:sp>
      <p:sp>
        <p:nvSpPr>
          <p:cNvPr id="3" name="Text Placeholder 2"/>
          <p:cNvSpPr>
            <a:spLocks noGrp="1"/>
          </p:cNvSpPr>
          <p:nvPr>
            <p:ph idx="1"/>
          </p:nvPr>
        </p:nvSpPr>
        <p:spPr>
          <a:xfrm>
            <a:off x="838200" y="1524000"/>
            <a:ext cx="10515600" cy="4832349"/>
          </a:xfrm>
        </p:spPr>
        <p:txBody>
          <a:bodyPr>
            <a:normAutofit/>
          </a:bodyPr>
          <a:lstStyle/>
          <a:p>
            <a:pPr marL="0" indent="0">
              <a:buNone/>
            </a:pPr>
            <a:r>
              <a:rPr lang="en-GB" dirty="0"/>
              <a:t>The Hadamard Gate </a:t>
            </a:r>
          </a:p>
          <a:p>
            <a:pPr marL="0" indent="0">
              <a:buNone/>
            </a:pPr>
            <a:endParaRPr lang="en-GB" dirty="0"/>
          </a:p>
          <a:p>
            <a:pPr marL="0" indent="0">
              <a:buNone/>
            </a:pPr>
            <a:endParaRPr lang="en-GB" dirty="0"/>
          </a:p>
          <a:p>
            <a:pPr marL="0" indent="0">
              <a:buNone/>
            </a:pPr>
            <a:r>
              <a:rPr lang="en-GB" dirty="0"/>
              <a:t>Note:</a:t>
            </a:r>
          </a:p>
          <a:p>
            <a:pPr marL="0" indent="0">
              <a:buNone/>
            </a:pPr>
            <a:endParaRPr lang="en-GB" dirty="0"/>
          </a:p>
          <a:p>
            <a:pPr marL="0" indent="0">
              <a:buNone/>
            </a:pPr>
            <a:endParaRPr lang="en-GB" dirty="0"/>
          </a:p>
          <a:p>
            <a:pPr marL="0" indent="0">
              <a:buNone/>
            </a:pPr>
            <a:r>
              <a:rPr lang="en-GB" dirty="0"/>
              <a:t>and</a:t>
            </a:r>
          </a:p>
          <a:p>
            <a:pPr marL="0" indent="0">
              <a:buNone/>
            </a:pPr>
            <a:endParaRPr lang="en-GB" dirty="0"/>
          </a:p>
        </p:txBody>
      </p:sp>
      <p:sp>
        <p:nvSpPr>
          <p:cNvPr id="4" name="Slide Number Placeholder 3"/>
          <p:cNvSpPr>
            <a:spLocks noGrp="1"/>
          </p:cNvSpPr>
          <p:nvPr>
            <p:ph type="sldNum" sz="quarter" idx="12"/>
          </p:nvPr>
        </p:nvSpPr>
        <p:spPr/>
        <p:txBody>
          <a:bodyPr/>
          <a:lstStyle/>
          <a:p>
            <a:fld id="{48F63A3B-78C7-47BE-AE5E-E10140E04643}" type="slidenum">
              <a:rPr lang="en-US" smtClean="0"/>
              <a:t>33</a:t>
            </a:fld>
            <a:endParaRPr lang="en-US"/>
          </a:p>
        </p:txBody>
      </p:sp>
      <p:graphicFrame>
        <p:nvGraphicFramePr>
          <p:cNvPr id="6" name="Object 5"/>
          <p:cNvGraphicFramePr>
            <a:graphicFrameLocks noChangeAspect="1"/>
          </p:cNvGraphicFramePr>
          <p:nvPr>
            <p:extLst/>
          </p:nvPr>
        </p:nvGraphicFramePr>
        <p:xfrm>
          <a:off x="3352800" y="1960110"/>
          <a:ext cx="2202126" cy="966787"/>
        </p:xfrm>
        <a:graphic>
          <a:graphicData uri="http://schemas.openxmlformats.org/presentationml/2006/ole">
            <mc:AlternateContent xmlns:mc="http://schemas.openxmlformats.org/markup-compatibility/2006">
              <mc:Choice xmlns:v="urn:schemas-microsoft-com:vml" Requires="v">
                <p:oleObj spid="_x0000_s18470" name="Equation" r:id="rId3" imgW="1041120" imgH="457200" progId="Equation.DSMT4">
                  <p:embed/>
                </p:oleObj>
              </mc:Choice>
              <mc:Fallback>
                <p:oleObj name="Equation" r:id="rId3" imgW="1041120" imgH="457200" progId="Equation.DSMT4">
                  <p:embed/>
                  <p:pic>
                    <p:nvPicPr>
                      <p:cNvPr id="0" name=""/>
                      <p:cNvPicPr/>
                      <p:nvPr/>
                    </p:nvPicPr>
                    <p:blipFill>
                      <a:blip r:embed="rId4"/>
                      <a:stretch>
                        <a:fillRect/>
                      </a:stretch>
                    </p:blipFill>
                    <p:spPr>
                      <a:xfrm>
                        <a:off x="3352800" y="1960110"/>
                        <a:ext cx="2202126" cy="966787"/>
                      </a:xfrm>
                      <a:prstGeom prst="rect">
                        <a:avLst/>
                      </a:prstGeom>
                    </p:spPr>
                  </p:pic>
                </p:oleObj>
              </mc:Fallback>
            </mc:AlternateContent>
          </a:graphicData>
        </a:graphic>
      </p:graphicFrame>
      <p:graphicFrame>
        <p:nvGraphicFramePr>
          <p:cNvPr id="7" name="Object 6"/>
          <p:cNvGraphicFramePr>
            <a:graphicFrameLocks noChangeAspect="1"/>
          </p:cNvGraphicFramePr>
          <p:nvPr>
            <p:extLst/>
          </p:nvPr>
        </p:nvGraphicFramePr>
        <p:xfrm>
          <a:off x="2590800" y="2926896"/>
          <a:ext cx="5522682" cy="1035503"/>
        </p:xfrm>
        <a:graphic>
          <a:graphicData uri="http://schemas.openxmlformats.org/presentationml/2006/ole">
            <mc:AlternateContent xmlns:mc="http://schemas.openxmlformats.org/markup-compatibility/2006">
              <mc:Choice xmlns:v="urn:schemas-microsoft-com:vml" Requires="v">
                <p:oleObj spid="_x0000_s18471" name="Equation" r:id="rId5" imgW="2438280" imgH="457200" progId="Equation.DSMT4">
                  <p:embed/>
                </p:oleObj>
              </mc:Choice>
              <mc:Fallback>
                <p:oleObj name="Equation" r:id="rId5" imgW="2438280" imgH="457200" progId="Equation.DSMT4">
                  <p:embed/>
                  <p:pic>
                    <p:nvPicPr>
                      <p:cNvPr id="0" name=""/>
                      <p:cNvPicPr/>
                      <p:nvPr/>
                    </p:nvPicPr>
                    <p:blipFill>
                      <a:blip r:embed="rId6"/>
                      <a:stretch>
                        <a:fillRect/>
                      </a:stretch>
                    </p:blipFill>
                    <p:spPr>
                      <a:xfrm>
                        <a:off x="2590800" y="2926896"/>
                        <a:ext cx="5522682" cy="1035503"/>
                      </a:xfrm>
                      <a:prstGeom prst="rect">
                        <a:avLst/>
                      </a:prstGeom>
                    </p:spPr>
                  </p:pic>
                </p:oleObj>
              </mc:Fallback>
            </mc:AlternateContent>
          </a:graphicData>
        </a:graphic>
      </p:graphicFrame>
      <p:graphicFrame>
        <p:nvGraphicFramePr>
          <p:cNvPr id="8" name="Object 7"/>
          <p:cNvGraphicFramePr>
            <a:graphicFrameLocks noChangeAspect="1"/>
          </p:cNvGraphicFramePr>
          <p:nvPr>
            <p:extLst/>
          </p:nvPr>
        </p:nvGraphicFramePr>
        <p:xfrm>
          <a:off x="2533650" y="4162425"/>
          <a:ext cx="5637213" cy="1036638"/>
        </p:xfrm>
        <a:graphic>
          <a:graphicData uri="http://schemas.openxmlformats.org/presentationml/2006/ole">
            <mc:AlternateContent xmlns:mc="http://schemas.openxmlformats.org/markup-compatibility/2006">
              <mc:Choice xmlns:v="urn:schemas-microsoft-com:vml" Requires="v">
                <p:oleObj spid="_x0000_s18472" name="Equation" r:id="rId7" imgW="2489040" imgH="457200" progId="Equation.DSMT4">
                  <p:embed/>
                </p:oleObj>
              </mc:Choice>
              <mc:Fallback>
                <p:oleObj name="Equation" r:id="rId7" imgW="2489040" imgH="457200" progId="Equation.DSMT4">
                  <p:embed/>
                  <p:pic>
                    <p:nvPicPr>
                      <p:cNvPr id="0" name=""/>
                      <p:cNvPicPr/>
                      <p:nvPr/>
                    </p:nvPicPr>
                    <p:blipFill>
                      <a:blip r:embed="rId8"/>
                      <a:stretch>
                        <a:fillRect/>
                      </a:stretch>
                    </p:blipFill>
                    <p:spPr>
                      <a:xfrm>
                        <a:off x="2533650" y="4162425"/>
                        <a:ext cx="5637213" cy="1036638"/>
                      </a:xfrm>
                      <a:prstGeom prst="rect">
                        <a:avLst/>
                      </a:prstGeom>
                    </p:spPr>
                  </p:pic>
                </p:oleObj>
              </mc:Fallback>
            </mc:AlternateContent>
          </a:graphicData>
        </a:graphic>
      </p:graphicFrame>
    </p:spTree>
    <p:extLst>
      <p:ext uri="{BB962C8B-B14F-4D97-AF65-F5344CB8AC3E}">
        <p14:creationId xmlns:p14="http://schemas.microsoft.com/office/powerpoint/2010/main" val="14809645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Quantum </a:t>
            </a:r>
            <a:r>
              <a:rPr lang="en-GB" dirty="0" smtClean="0"/>
              <a:t>Gates</a:t>
            </a:r>
            <a:endParaRPr lang="en-US" dirty="0"/>
          </a:p>
        </p:txBody>
      </p:sp>
      <p:sp>
        <p:nvSpPr>
          <p:cNvPr id="3" name="Text Placeholder 2"/>
          <p:cNvSpPr>
            <a:spLocks noGrp="1"/>
          </p:cNvSpPr>
          <p:nvPr>
            <p:ph idx="1"/>
          </p:nvPr>
        </p:nvSpPr>
        <p:spPr>
          <a:xfrm>
            <a:off x="838200" y="1524000"/>
            <a:ext cx="10515600" cy="4832349"/>
          </a:xfrm>
        </p:spPr>
        <p:txBody>
          <a:bodyPr>
            <a:normAutofit/>
          </a:bodyPr>
          <a:lstStyle/>
          <a:p>
            <a:pPr marL="0" indent="0">
              <a:buNone/>
            </a:pPr>
            <a:r>
              <a:rPr lang="en-GB" dirty="0"/>
              <a:t>The Phase Gate</a:t>
            </a:r>
          </a:p>
          <a:p>
            <a:pPr marL="0" indent="0">
              <a:buNone/>
            </a:pPr>
            <a:endParaRPr lang="en-GB" dirty="0"/>
          </a:p>
          <a:p>
            <a:pPr marL="0" indent="0">
              <a:buNone/>
            </a:pPr>
            <a:endParaRPr lang="en-GB" dirty="0"/>
          </a:p>
          <a:p>
            <a:pPr marL="0" indent="0">
              <a:buNone/>
            </a:pPr>
            <a:r>
              <a:rPr lang="en-GB" dirty="0"/>
              <a:t>In which </a:t>
            </a:r>
          </a:p>
          <a:p>
            <a:pPr marL="0" indent="0">
              <a:buNone/>
            </a:pPr>
            <a:endParaRPr lang="en-GB" dirty="0"/>
          </a:p>
          <a:p>
            <a:pPr marL="0" indent="0">
              <a:buNone/>
            </a:pPr>
            <a:endParaRPr lang="en-GB" dirty="0"/>
          </a:p>
          <a:p>
            <a:pPr marL="0" indent="0">
              <a:buNone/>
            </a:pPr>
            <a:endParaRPr lang="en-GB" dirty="0"/>
          </a:p>
          <a:p>
            <a:pPr marL="0" indent="0">
              <a:buNone/>
            </a:pPr>
            <a:r>
              <a:rPr lang="en-GB" dirty="0"/>
              <a:t>Each of the above gates are examples of unitary gates </a:t>
            </a:r>
          </a:p>
          <a:p>
            <a:pPr marL="0" indent="0">
              <a:buNone/>
            </a:pPr>
            <a:r>
              <a:rPr lang="en-GB" dirty="0"/>
              <a:t>They are reversible, unlike many of the classical gates</a:t>
            </a:r>
          </a:p>
          <a:p>
            <a:pPr marL="0" indent="0">
              <a:buNone/>
            </a:pPr>
            <a:endParaRPr lang="en-GB" dirty="0"/>
          </a:p>
        </p:txBody>
      </p:sp>
      <p:sp>
        <p:nvSpPr>
          <p:cNvPr id="4" name="Slide Number Placeholder 3"/>
          <p:cNvSpPr>
            <a:spLocks noGrp="1"/>
          </p:cNvSpPr>
          <p:nvPr>
            <p:ph type="sldNum" sz="quarter" idx="12"/>
          </p:nvPr>
        </p:nvSpPr>
        <p:spPr/>
        <p:txBody>
          <a:bodyPr/>
          <a:lstStyle/>
          <a:p>
            <a:fld id="{48F63A3B-78C7-47BE-AE5E-E10140E04643}" type="slidenum">
              <a:rPr lang="en-US" smtClean="0"/>
              <a:t>34</a:t>
            </a:fld>
            <a:endParaRPr lang="en-US"/>
          </a:p>
        </p:txBody>
      </p:sp>
      <p:graphicFrame>
        <p:nvGraphicFramePr>
          <p:cNvPr id="5" name="Object 4"/>
          <p:cNvGraphicFramePr>
            <a:graphicFrameLocks noChangeAspect="1"/>
          </p:cNvGraphicFramePr>
          <p:nvPr>
            <p:extLst/>
          </p:nvPr>
        </p:nvGraphicFramePr>
        <p:xfrm>
          <a:off x="2819400" y="1981200"/>
          <a:ext cx="5094287" cy="1184275"/>
        </p:xfrm>
        <a:graphic>
          <a:graphicData uri="http://schemas.openxmlformats.org/presentationml/2006/ole">
            <mc:AlternateContent xmlns:mc="http://schemas.openxmlformats.org/markup-compatibility/2006">
              <mc:Choice xmlns:v="urn:schemas-microsoft-com:vml" Requires="v">
                <p:oleObj spid="_x0000_s19482" name="Equation" r:id="rId3" imgW="1968480" imgH="457200" progId="Equation.DSMT4">
                  <p:embed/>
                </p:oleObj>
              </mc:Choice>
              <mc:Fallback>
                <p:oleObj name="Equation" r:id="rId3" imgW="1968480" imgH="457200" progId="Equation.DSMT4">
                  <p:embed/>
                  <p:pic>
                    <p:nvPicPr>
                      <p:cNvPr id="0" name=""/>
                      <p:cNvPicPr/>
                      <p:nvPr/>
                    </p:nvPicPr>
                    <p:blipFill>
                      <a:blip r:embed="rId4"/>
                      <a:stretch>
                        <a:fillRect/>
                      </a:stretch>
                    </p:blipFill>
                    <p:spPr>
                      <a:xfrm>
                        <a:off x="2819400" y="1981200"/>
                        <a:ext cx="5094287" cy="1184275"/>
                      </a:xfrm>
                      <a:prstGeom prst="rect">
                        <a:avLst/>
                      </a:prstGeom>
                    </p:spPr>
                  </p:pic>
                </p:oleObj>
              </mc:Fallback>
            </mc:AlternateContent>
          </a:graphicData>
        </a:graphic>
      </p:graphicFrame>
      <p:graphicFrame>
        <p:nvGraphicFramePr>
          <p:cNvPr id="6" name="Object 5"/>
          <p:cNvGraphicFramePr>
            <a:graphicFrameLocks noChangeAspect="1"/>
          </p:cNvGraphicFramePr>
          <p:nvPr>
            <p:extLst/>
          </p:nvPr>
        </p:nvGraphicFramePr>
        <p:xfrm>
          <a:off x="2888229" y="3355097"/>
          <a:ext cx="1905000" cy="1336843"/>
        </p:xfrm>
        <a:graphic>
          <a:graphicData uri="http://schemas.openxmlformats.org/presentationml/2006/ole">
            <mc:AlternateContent xmlns:mc="http://schemas.openxmlformats.org/markup-compatibility/2006">
              <mc:Choice xmlns:v="urn:schemas-microsoft-com:vml" Requires="v">
                <p:oleObj spid="_x0000_s19483" name="Equation" r:id="rId5" imgW="723600" imgH="507960" progId="Equation.DSMT4">
                  <p:embed/>
                </p:oleObj>
              </mc:Choice>
              <mc:Fallback>
                <p:oleObj name="Equation" r:id="rId5" imgW="723600" imgH="507960" progId="Equation.DSMT4">
                  <p:embed/>
                  <p:pic>
                    <p:nvPicPr>
                      <p:cNvPr id="0" name=""/>
                      <p:cNvPicPr/>
                      <p:nvPr/>
                    </p:nvPicPr>
                    <p:blipFill>
                      <a:blip r:embed="rId6"/>
                      <a:stretch>
                        <a:fillRect/>
                      </a:stretch>
                    </p:blipFill>
                    <p:spPr>
                      <a:xfrm>
                        <a:off x="2888229" y="3355097"/>
                        <a:ext cx="1905000" cy="1336843"/>
                      </a:xfrm>
                      <a:prstGeom prst="rect">
                        <a:avLst/>
                      </a:prstGeom>
                    </p:spPr>
                  </p:pic>
                </p:oleObj>
              </mc:Fallback>
            </mc:AlternateContent>
          </a:graphicData>
        </a:graphic>
      </p:graphicFrame>
    </p:spTree>
    <p:extLst>
      <p:ext uri="{BB962C8B-B14F-4D97-AF65-F5344CB8AC3E}">
        <p14:creationId xmlns:p14="http://schemas.microsoft.com/office/powerpoint/2010/main" val="38573168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Quantum </a:t>
            </a:r>
            <a:r>
              <a:rPr lang="en-GB" dirty="0" smtClean="0"/>
              <a:t>Gates</a:t>
            </a:r>
            <a:endParaRPr lang="en-US" dirty="0"/>
          </a:p>
        </p:txBody>
      </p:sp>
      <p:sp>
        <p:nvSpPr>
          <p:cNvPr id="3" name="Text Placeholder 2"/>
          <p:cNvSpPr>
            <a:spLocks noGrp="1"/>
          </p:cNvSpPr>
          <p:nvPr>
            <p:ph idx="1"/>
          </p:nvPr>
        </p:nvSpPr>
        <p:spPr>
          <a:xfrm>
            <a:off x="838200" y="1524000"/>
            <a:ext cx="10515600" cy="4832349"/>
          </a:xfrm>
        </p:spPr>
        <p:txBody>
          <a:bodyPr>
            <a:normAutofit lnSpcReduction="10000"/>
          </a:bodyPr>
          <a:lstStyle/>
          <a:p>
            <a:pPr marL="0" indent="0">
              <a:buNone/>
            </a:pPr>
            <a:r>
              <a:rPr lang="en-GB" dirty="0"/>
              <a:t>The Projection Gate / Operator</a:t>
            </a:r>
          </a:p>
          <a:p>
            <a:pPr marL="0" indent="0">
              <a:buNone/>
            </a:pPr>
            <a:endParaRPr lang="en-GB" dirty="0"/>
          </a:p>
          <a:p>
            <a:pPr marL="0" indent="0">
              <a:buNone/>
            </a:pPr>
            <a:endParaRPr lang="en-GB" dirty="0"/>
          </a:p>
          <a:p>
            <a:pPr marL="0" indent="0">
              <a:buNone/>
            </a:pPr>
            <a:endParaRPr lang="en-GB" dirty="0"/>
          </a:p>
          <a:p>
            <a:pPr marL="0" indent="0">
              <a:buNone/>
            </a:pPr>
            <a:r>
              <a:rPr lang="en-GB" dirty="0"/>
              <a:t>Examples</a:t>
            </a:r>
          </a:p>
          <a:p>
            <a:pPr marL="0" indent="0">
              <a:buNone/>
            </a:pPr>
            <a:endParaRPr lang="en-GB" dirty="0"/>
          </a:p>
          <a:p>
            <a:pPr marL="0" indent="0">
              <a:buNone/>
            </a:pPr>
            <a:endParaRPr lang="en-GB" dirty="0"/>
          </a:p>
          <a:p>
            <a:pPr marL="0" indent="0">
              <a:buNone/>
            </a:pPr>
            <a:endParaRPr lang="en-GB" dirty="0"/>
          </a:p>
          <a:p>
            <a:pPr marL="0" indent="0">
              <a:buNone/>
            </a:pPr>
            <a:r>
              <a:rPr lang="en-GB" dirty="0"/>
              <a:t>Projection gates are in general not reversible</a:t>
            </a:r>
          </a:p>
          <a:p>
            <a:pPr lvl="2"/>
            <a:r>
              <a:rPr lang="en-GB" dirty="0"/>
              <a:t>They are in general </a:t>
            </a:r>
            <a:r>
              <a:rPr lang="en-GB" dirty="0" smtClean="0"/>
              <a:t>examples of Hermitian </a:t>
            </a:r>
            <a:r>
              <a:rPr lang="en-GB" dirty="0"/>
              <a:t>/ Self Adjoint Operators</a:t>
            </a:r>
          </a:p>
        </p:txBody>
      </p:sp>
      <p:sp>
        <p:nvSpPr>
          <p:cNvPr id="4" name="Slide Number Placeholder 3"/>
          <p:cNvSpPr>
            <a:spLocks noGrp="1"/>
          </p:cNvSpPr>
          <p:nvPr>
            <p:ph type="sldNum" sz="quarter" idx="12"/>
          </p:nvPr>
        </p:nvSpPr>
        <p:spPr/>
        <p:txBody>
          <a:bodyPr/>
          <a:lstStyle/>
          <a:p>
            <a:fld id="{48F63A3B-78C7-47BE-AE5E-E10140E04643}" type="slidenum">
              <a:rPr lang="en-US" smtClean="0"/>
              <a:t>35</a:t>
            </a:fld>
            <a:endParaRPr lang="en-US" dirty="0"/>
          </a:p>
        </p:txBody>
      </p:sp>
      <p:graphicFrame>
        <p:nvGraphicFramePr>
          <p:cNvPr id="5" name="Object 4"/>
          <p:cNvGraphicFramePr>
            <a:graphicFrameLocks noChangeAspect="1"/>
          </p:cNvGraphicFramePr>
          <p:nvPr>
            <p:extLst/>
          </p:nvPr>
        </p:nvGraphicFramePr>
        <p:xfrm>
          <a:off x="1001485" y="2203678"/>
          <a:ext cx="5215593" cy="1072922"/>
        </p:xfrm>
        <a:graphic>
          <a:graphicData uri="http://schemas.openxmlformats.org/presentationml/2006/ole">
            <mc:AlternateContent xmlns:mc="http://schemas.openxmlformats.org/markup-compatibility/2006">
              <mc:Choice xmlns:v="urn:schemas-microsoft-com:vml" Requires="v">
                <p:oleObj spid="_x0000_s20508" name="Equation" r:id="rId3" imgW="2222280" imgH="457200" progId="Equation.DSMT4">
                  <p:embed/>
                </p:oleObj>
              </mc:Choice>
              <mc:Fallback>
                <p:oleObj name="Equation" r:id="rId3" imgW="2222280" imgH="457200" progId="Equation.DSMT4">
                  <p:embed/>
                  <p:pic>
                    <p:nvPicPr>
                      <p:cNvPr id="0" name=""/>
                      <p:cNvPicPr/>
                      <p:nvPr/>
                    </p:nvPicPr>
                    <p:blipFill>
                      <a:blip r:embed="rId4"/>
                      <a:stretch>
                        <a:fillRect/>
                      </a:stretch>
                    </p:blipFill>
                    <p:spPr>
                      <a:xfrm>
                        <a:off x="1001485" y="2203678"/>
                        <a:ext cx="5215593" cy="1072922"/>
                      </a:xfrm>
                      <a:prstGeom prst="rect">
                        <a:avLst/>
                      </a:prstGeom>
                    </p:spPr>
                  </p:pic>
                </p:oleObj>
              </mc:Fallback>
            </mc:AlternateContent>
          </a:graphicData>
        </a:graphic>
      </p:graphicFrame>
      <p:graphicFrame>
        <p:nvGraphicFramePr>
          <p:cNvPr id="6" name="Object 5"/>
          <p:cNvGraphicFramePr>
            <a:graphicFrameLocks noChangeAspect="1"/>
          </p:cNvGraphicFramePr>
          <p:nvPr>
            <p:extLst/>
          </p:nvPr>
        </p:nvGraphicFramePr>
        <p:xfrm>
          <a:off x="1676400" y="3919537"/>
          <a:ext cx="7591425" cy="1031875"/>
        </p:xfrm>
        <a:graphic>
          <a:graphicData uri="http://schemas.openxmlformats.org/presentationml/2006/ole">
            <mc:AlternateContent xmlns:mc="http://schemas.openxmlformats.org/markup-compatibility/2006">
              <mc:Choice xmlns:v="urn:schemas-microsoft-com:vml" Requires="v">
                <p:oleObj spid="_x0000_s20509" name="Equation" r:id="rId5" imgW="3365280" imgH="457200" progId="Equation.DSMT4">
                  <p:embed/>
                </p:oleObj>
              </mc:Choice>
              <mc:Fallback>
                <p:oleObj name="Equation" r:id="rId5" imgW="3365280" imgH="457200" progId="Equation.DSMT4">
                  <p:embed/>
                  <p:pic>
                    <p:nvPicPr>
                      <p:cNvPr id="0" name=""/>
                      <p:cNvPicPr/>
                      <p:nvPr/>
                    </p:nvPicPr>
                    <p:blipFill>
                      <a:blip r:embed="rId6"/>
                      <a:stretch>
                        <a:fillRect/>
                      </a:stretch>
                    </p:blipFill>
                    <p:spPr>
                      <a:xfrm>
                        <a:off x="1676400" y="3919537"/>
                        <a:ext cx="7591425" cy="1031875"/>
                      </a:xfrm>
                      <a:prstGeom prst="rect">
                        <a:avLst/>
                      </a:prstGeom>
                    </p:spPr>
                  </p:pic>
                </p:oleObj>
              </mc:Fallback>
            </mc:AlternateContent>
          </a:graphicData>
        </a:graphic>
      </p:graphicFrame>
    </p:spTree>
    <p:extLst>
      <p:ext uri="{BB962C8B-B14F-4D97-AF65-F5344CB8AC3E}">
        <p14:creationId xmlns:p14="http://schemas.microsoft.com/office/powerpoint/2010/main" val="36056226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oter Placeholder 4"/>
          <p:cNvSpPr>
            <a:spLocks noGrp="1"/>
          </p:cNvSpPr>
          <p:nvPr>
            <p:ph type="ftr" sz="quarter" idx="11"/>
          </p:nvPr>
        </p:nvSpPr>
        <p:spPr/>
        <p:txBody>
          <a:bodyPr/>
          <a:lstStyle/>
          <a:p>
            <a:pPr>
              <a:defRPr/>
            </a:pPr>
            <a:endParaRPr lang="en-US" dirty="0"/>
          </a:p>
        </p:txBody>
      </p:sp>
      <p:sp>
        <p:nvSpPr>
          <p:cNvPr id="143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C522F4F0-9BA3-4FA3-B4CA-CD3D3F303A0C}" type="slidenum">
              <a:rPr lang="en-US" altLang="en-US" sz="1400"/>
              <a:pPr>
                <a:spcBef>
                  <a:spcPct val="0"/>
                </a:spcBef>
                <a:buFontTx/>
                <a:buNone/>
              </a:pPr>
              <a:t>36</a:t>
            </a:fld>
            <a:endParaRPr lang="en-US" altLang="en-US" sz="1400" dirty="0"/>
          </a:p>
        </p:txBody>
      </p:sp>
      <p:sp>
        <p:nvSpPr>
          <p:cNvPr id="14340" name="Rectangle 2"/>
          <p:cNvSpPr>
            <a:spLocks noGrp="1" noChangeArrowheads="1"/>
          </p:cNvSpPr>
          <p:nvPr>
            <p:ph type="title"/>
          </p:nvPr>
        </p:nvSpPr>
        <p:spPr>
          <a:xfrm>
            <a:off x="1981200" y="533400"/>
            <a:ext cx="7950200" cy="838200"/>
          </a:xfrm>
        </p:spPr>
        <p:txBody>
          <a:bodyPr/>
          <a:lstStyle/>
          <a:p>
            <a:pPr algn="l"/>
            <a:r>
              <a:rPr lang="en-GB" altLang="en-US" sz="3200" dirty="0"/>
              <a:t>Postulate 2 - Nielsen and Chuang</a:t>
            </a:r>
          </a:p>
        </p:txBody>
      </p:sp>
      <p:sp>
        <p:nvSpPr>
          <p:cNvPr id="14341" name="Rectangle 3"/>
          <p:cNvSpPr>
            <a:spLocks noGrp="1" noChangeArrowheads="1"/>
          </p:cNvSpPr>
          <p:nvPr>
            <p:ph type="body" idx="1"/>
          </p:nvPr>
        </p:nvSpPr>
        <p:spPr>
          <a:xfrm>
            <a:off x="2133600" y="1295400"/>
            <a:ext cx="8282880" cy="4876799"/>
          </a:xfrm>
        </p:spPr>
        <p:txBody>
          <a:bodyPr>
            <a:normAutofit/>
          </a:bodyPr>
          <a:lstStyle/>
          <a:p>
            <a:pPr>
              <a:lnSpc>
                <a:spcPct val="140000"/>
              </a:lnSpc>
              <a:buFontTx/>
              <a:buNone/>
            </a:pPr>
            <a:r>
              <a:rPr lang="en-GB" altLang="en-US" dirty="0" smtClean="0"/>
              <a:t>Evolution</a:t>
            </a:r>
          </a:p>
          <a:p>
            <a:pPr lvl="1">
              <a:lnSpc>
                <a:spcPct val="140000"/>
              </a:lnSpc>
            </a:pPr>
            <a:r>
              <a:rPr lang="en-GB" altLang="en-US" dirty="0" smtClean="0"/>
              <a:t>The evolution of a </a:t>
            </a:r>
            <a:r>
              <a:rPr lang="en-GB" altLang="en-US" i="1" dirty="0" smtClean="0"/>
              <a:t>closed</a:t>
            </a:r>
            <a:r>
              <a:rPr lang="en-GB" altLang="en-US" dirty="0" smtClean="0"/>
              <a:t> system is described by a unitary transformation.  That is, the state         of the system at time t</a:t>
            </a:r>
            <a:r>
              <a:rPr lang="en-GB" altLang="en-US" baseline="-25000" dirty="0" smtClean="0"/>
              <a:t>1</a:t>
            </a:r>
            <a:r>
              <a:rPr lang="en-GB" altLang="en-US" dirty="0" smtClean="0"/>
              <a:t> is related to the state           of the system at time t</a:t>
            </a:r>
            <a:r>
              <a:rPr lang="en-GB" altLang="en-US" baseline="-25000" dirty="0" smtClean="0"/>
              <a:t>2</a:t>
            </a:r>
            <a:r>
              <a:rPr lang="en-GB" altLang="en-US" dirty="0" smtClean="0"/>
              <a:t> by a unitary operator U which depends only on the times t</a:t>
            </a:r>
            <a:r>
              <a:rPr lang="en-GB" altLang="en-US" baseline="-25000" dirty="0" smtClean="0"/>
              <a:t>1</a:t>
            </a:r>
            <a:r>
              <a:rPr lang="en-GB" altLang="en-US" dirty="0" smtClean="0"/>
              <a:t> and t</a:t>
            </a:r>
            <a:r>
              <a:rPr lang="en-GB" altLang="en-US" baseline="-25000" dirty="0" smtClean="0"/>
              <a:t>2 </a:t>
            </a:r>
            <a:r>
              <a:rPr lang="en-GB" altLang="en-US" dirty="0" smtClean="0"/>
              <a:t>,</a:t>
            </a:r>
          </a:p>
          <a:p>
            <a:pPr marL="457200" lvl="1" indent="0">
              <a:lnSpc>
                <a:spcPct val="140000"/>
              </a:lnSpc>
              <a:buNone/>
            </a:pPr>
            <a:endParaRPr lang="en-GB" altLang="en-US" dirty="0"/>
          </a:p>
          <a:p>
            <a:pPr marL="457200" lvl="1" indent="0" algn="r">
              <a:lnSpc>
                <a:spcPct val="140000"/>
              </a:lnSpc>
              <a:buNone/>
            </a:pPr>
            <a:r>
              <a:rPr lang="en-GB" altLang="en-US" sz="1600" dirty="0"/>
              <a:t>Nielsen and Chuang, Quantum Computation and Quantum Information, CUP, 2000/2010</a:t>
            </a:r>
          </a:p>
          <a:p>
            <a:pPr marL="457200" lvl="1" indent="0" algn="r">
              <a:lnSpc>
                <a:spcPct val="140000"/>
              </a:lnSpc>
              <a:buNone/>
            </a:pPr>
            <a:endParaRPr lang="en-GB" altLang="en-US" dirty="0" smtClean="0"/>
          </a:p>
        </p:txBody>
      </p:sp>
      <p:sp>
        <p:nvSpPr>
          <p:cNvPr id="14342" name="Line 5"/>
          <p:cNvSpPr>
            <a:spLocks noChangeShapeType="1"/>
          </p:cNvSpPr>
          <p:nvPr/>
        </p:nvSpPr>
        <p:spPr bwMode="auto">
          <a:xfrm>
            <a:off x="2057400" y="1371600"/>
            <a:ext cx="792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4343" name="Line 6"/>
          <p:cNvSpPr>
            <a:spLocks noChangeShapeType="1"/>
          </p:cNvSpPr>
          <p:nvPr/>
        </p:nvSpPr>
        <p:spPr bwMode="auto">
          <a:xfrm>
            <a:off x="2057400" y="6172200"/>
            <a:ext cx="792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graphicFrame>
        <p:nvGraphicFramePr>
          <p:cNvPr id="14344" name="Object 1025"/>
          <p:cNvGraphicFramePr>
            <a:graphicFrameLocks noChangeAspect="1"/>
          </p:cNvGraphicFramePr>
          <p:nvPr>
            <p:extLst>
              <p:ext uri="{D42A27DB-BD31-4B8C-83A1-F6EECF244321}">
                <p14:modId xmlns:p14="http://schemas.microsoft.com/office/powerpoint/2010/main" val="503703083"/>
              </p:ext>
            </p:extLst>
          </p:nvPr>
        </p:nvGraphicFramePr>
        <p:xfrm>
          <a:off x="4724400" y="4282887"/>
          <a:ext cx="2743200" cy="685800"/>
        </p:xfrm>
        <a:graphic>
          <a:graphicData uri="http://schemas.openxmlformats.org/presentationml/2006/ole">
            <mc:AlternateContent xmlns:mc="http://schemas.openxmlformats.org/markup-compatibility/2006">
              <mc:Choice xmlns:v="urn:schemas-microsoft-com:vml" Requires="v">
                <p:oleObj spid="_x0000_s25614" name="Equation" r:id="rId3" imgW="812447" imgH="203112" progId="Equation.DSMT4">
                  <p:embed/>
                </p:oleObj>
              </mc:Choice>
              <mc:Fallback>
                <p:oleObj name="Equation" r:id="rId3" imgW="812447" imgH="203112"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24400" y="4282887"/>
                        <a:ext cx="2743200" cy="68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4345" name="Object 1026"/>
          <p:cNvGraphicFramePr>
            <a:graphicFrameLocks noChangeAspect="1"/>
          </p:cNvGraphicFramePr>
          <p:nvPr>
            <p:extLst>
              <p:ext uri="{D42A27DB-BD31-4B8C-83A1-F6EECF244321}">
                <p14:modId xmlns:p14="http://schemas.microsoft.com/office/powerpoint/2010/main" val="579495094"/>
              </p:ext>
            </p:extLst>
          </p:nvPr>
        </p:nvGraphicFramePr>
        <p:xfrm>
          <a:off x="7023847" y="2531267"/>
          <a:ext cx="613764" cy="467427"/>
        </p:xfrm>
        <a:graphic>
          <a:graphicData uri="http://schemas.openxmlformats.org/presentationml/2006/ole">
            <mc:AlternateContent xmlns:mc="http://schemas.openxmlformats.org/markup-compatibility/2006">
              <mc:Choice xmlns:v="urn:schemas-microsoft-com:vml" Requires="v">
                <p:oleObj spid="_x0000_s25615" name="Equation" r:id="rId5" imgW="266469" imgH="203024" progId="Equation.DSMT4">
                  <p:embed/>
                </p:oleObj>
              </mc:Choice>
              <mc:Fallback>
                <p:oleObj name="Equation" r:id="rId5" imgW="266469" imgH="203024"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23847" y="2531267"/>
                        <a:ext cx="613764" cy="467427"/>
                      </a:xfrm>
                      <a:prstGeom prst="rect">
                        <a:avLst/>
                      </a:prstGeom>
                      <a:noFill/>
                      <a:ln>
                        <a:noFill/>
                      </a:ln>
                      <a:effectLst/>
                    </p:spPr>
                  </p:pic>
                </p:oleObj>
              </mc:Fallback>
            </mc:AlternateContent>
          </a:graphicData>
        </a:graphic>
      </p:graphicFrame>
      <p:graphicFrame>
        <p:nvGraphicFramePr>
          <p:cNvPr id="14346" name="Object 1027"/>
          <p:cNvGraphicFramePr>
            <a:graphicFrameLocks noChangeAspect="1"/>
          </p:cNvGraphicFramePr>
          <p:nvPr>
            <p:extLst>
              <p:ext uri="{D42A27DB-BD31-4B8C-83A1-F6EECF244321}">
                <p14:modId xmlns:p14="http://schemas.microsoft.com/office/powerpoint/2010/main" val="219762726"/>
              </p:ext>
            </p:extLst>
          </p:nvPr>
        </p:nvGraphicFramePr>
        <p:xfrm>
          <a:off x="5821315" y="2998694"/>
          <a:ext cx="750888" cy="522288"/>
        </p:xfrm>
        <a:graphic>
          <a:graphicData uri="http://schemas.openxmlformats.org/presentationml/2006/ole">
            <mc:AlternateContent xmlns:mc="http://schemas.openxmlformats.org/markup-compatibility/2006">
              <mc:Choice xmlns:v="urn:schemas-microsoft-com:vml" Requires="v">
                <p:oleObj spid="_x0000_s25616" name="Equation" r:id="rId7" imgW="291973" imgH="203112" progId="Equation.DSMT4">
                  <p:embed/>
                </p:oleObj>
              </mc:Choice>
              <mc:Fallback>
                <p:oleObj name="Equation" r:id="rId7" imgW="291973" imgH="203112"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821315" y="2998694"/>
                        <a:ext cx="750888" cy="522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9845472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1371600" lvl="2" indent="-457200">
              <a:buFont typeface="Arial" panose="020B0604020202020204" pitchFamily="34" charset="0"/>
              <a:buChar char="•"/>
            </a:pPr>
            <a:r>
              <a:rPr lang="en-GB" sz="2800" dirty="0" smtClean="0"/>
              <a:t>A selection of quantum properties and tools</a:t>
            </a:r>
            <a:endParaRPr lang="en-GB" sz="2800" dirty="0"/>
          </a:p>
        </p:txBody>
      </p:sp>
      <p:sp>
        <p:nvSpPr>
          <p:cNvPr id="3" name="Text Placeholder 2"/>
          <p:cNvSpPr>
            <a:spLocks noGrp="1"/>
          </p:cNvSpPr>
          <p:nvPr>
            <p:ph type="body" idx="1"/>
          </p:nvPr>
        </p:nvSpPr>
        <p:spPr/>
        <p:txBody>
          <a:bodyPr/>
          <a:lstStyle/>
          <a:p>
            <a:pPr lvl="2"/>
            <a:endParaRPr lang="en-GB" sz="2800" dirty="0"/>
          </a:p>
        </p:txBody>
      </p:sp>
    </p:spTree>
    <p:extLst>
      <p:ext uri="{BB962C8B-B14F-4D97-AF65-F5344CB8AC3E}">
        <p14:creationId xmlns:p14="http://schemas.microsoft.com/office/powerpoint/2010/main" val="196369455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Quantum Properties</a:t>
            </a:r>
            <a:endParaRPr lang="en-US" dirty="0"/>
          </a:p>
        </p:txBody>
      </p:sp>
      <p:sp>
        <p:nvSpPr>
          <p:cNvPr id="3" name="Text Placeholder 2"/>
          <p:cNvSpPr>
            <a:spLocks noGrp="1"/>
          </p:cNvSpPr>
          <p:nvPr>
            <p:ph idx="1"/>
          </p:nvPr>
        </p:nvSpPr>
        <p:spPr>
          <a:xfrm>
            <a:off x="838200" y="1524000"/>
            <a:ext cx="10515600" cy="4832349"/>
          </a:xfrm>
        </p:spPr>
        <p:txBody>
          <a:bodyPr>
            <a:normAutofit/>
          </a:bodyPr>
          <a:lstStyle/>
          <a:p>
            <a:pPr marL="0" indent="0">
              <a:buNone/>
            </a:pPr>
            <a:r>
              <a:rPr lang="en-GB" dirty="0"/>
              <a:t>Some Useful Properties that we have to work with:</a:t>
            </a:r>
          </a:p>
          <a:p>
            <a:pPr lvl="1"/>
            <a:r>
              <a:rPr lang="en-GB" dirty="0"/>
              <a:t>No Cloning</a:t>
            </a:r>
          </a:p>
          <a:p>
            <a:pPr marL="457200" lvl="1" indent="0">
              <a:buNone/>
            </a:pPr>
            <a:r>
              <a:rPr lang="en-GB" dirty="0"/>
              <a:t>	The No Cloning Theorem states that it is impossible to copy general 	quantum states, with a ‘Unitary’ copier. For non orthogonal pure states, 	copying is impossible, without a loss in fidelity for any copier</a:t>
            </a:r>
          </a:p>
          <a:p>
            <a:pPr marL="457200" lvl="1" indent="0">
              <a:buNone/>
            </a:pPr>
            <a:endParaRPr lang="en-GB" dirty="0"/>
          </a:p>
          <a:p>
            <a:pPr lvl="1"/>
            <a:r>
              <a:rPr lang="en-GB" dirty="0"/>
              <a:t>Measurement (in general) leads to change</a:t>
            </a:r>
          </a:p>
          <a:p>
            <a:pPr marL="914400" lvl="2" indent="0">
              <a:buNone/>
            </a:pPr>
            <a:r>
              <a:rPr lang="en-GB" sz="2400" dirty="0"/>
              <a:t>So if you try to measure a quantum state you will in general change the </a:t>
            </a:r>
            <a:r>
              <a:rPr lang="en-GB" sz="2400" dirty="0" smtClean="0"/>
              <a:t>state – see measurement postulate below</a:t>
            </a:r>
            <a:endParaRPr lang="en-GB" sz="2400" dirty="0"/>
          </a:p>
          <a:p>
            <a:pPr marL="914400" lvl="2" indent="0">
              <a:buNone/>
            </a:pPr>
            <a:endParaRPr lang="en-GB" sz="2400" dirty="0"/>
          </a:p>
          <a:p>
            <a:pPr marL="914400" lvl="2" indent="0">
              <a:buNone/>
            </a:pPr>
            <a:r>
              <a:rPr lang="en-GB" sz="2400" dirty="0"/>
              <a:t>These properties have been employed in, for example, quantum key agreement protocols such as: BB84, B92, E91, … </a:t>
            </a:r>
          </a:p>
        </p:txBody>
      </p:sp>
      <p:sp>
        <p:nvSpPr>
          <p:cNvPr id="4" name="Slide Number Placeholder 3"/>
          <p:cNvSpPr>
            <a:spLocks noGrp="1"/>
          </p:cNvSpPr>
          <p:nvPr>
            <p:ph type="sldNum" sz="quarter" idx="12"/>
          </p:nvPr>
        </p:nvSpPr>
        <p:spPr/>
        <p:txBody>
          <a:bodyPr/>
          <a:lstStyle/>
          <a:p>
            <a:fld id="{48F63A3B-78C7-47BE-AE5E-E10140E04643}" type="slidenum">
              <a:rPr lang="en-US" smtClean="0"/>
              <a:t>38</a:t>
            </a:fld>
            <a:endParaRPr lang="en-US"/>
          </a:p>
        </p:txBody>
      </p:sp>
    </p:spTree>
    <p:extLst>
      <p:ext uri="{BB962C8B-B14F-4D97-AF65-F5344CB8AC3E}">
        <p14:creationId xmlns:p14="http://schemas.microsoft.com/office/powerpoint/2010/main" val="25133140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Quantum </a:t>
            </a:r>
            <a:r>
              <a:rPr lang="en-GB" dirty="0" smtClean="0"/>
              <a:t>Supremacy</a:t>
            </a:r>
            <a:endParaRPr lang="en-US" dirty="0"/>
          </a:p>
        </p:txBody>
      </p:sp>
      <p:sp>
        <p:nvSpPr>
          <p:cNvPr id="3" name="Text Placeholder 2"/>
          <p:cNvSpPr>
            <a:spLocks noGrp="1"/>
          </p:cNvSpPr>
          <p:nvPr>
            <p:ph idx="1"/>
          </p:nvPr>
        </p:nvSpPr>
        <p:spPr>
          <a:xfrm>
            <a:off x="838200" y="1524000"/>
            <a:ext cx="10515600" cy="4832349"/>
          </a:xfrm>
        </p:spPr>
        <p:txBody>
          <a:bodyPr>
            <a:normAutofit/>
          </a:bodyPr>
          <a:lstStyle/>
          <a:p>
            <a:pPr lvl="1"/>
            <a:r>
              <a:rPr lang="en-GB" dirty="0" smtClean="0"/>
              <a:t>Quantum </a:t>
            </a:r>
            <a:r>
              <a:rPr lang="en-GB" dirty="0"/>
              <a:t>Supremacy</a:t>
            </a:r>
          </a:p>
          <a:p>
            <a:pPr lvl="2"/>
            <a:r>
              <a:rPr lang="en-GB" dirty="0" smtClean="0"/>
              <a:t>2018 Google </a:t>
            </a:r>
            <a:r>
              <a:rPr lang="en-GB" dirty="0"/>
              <a:t>49 qubits, IBM 51, ? 53 </a:t>
            </a:r>
            <a:r>
              <a:rPr lang="en-GB" dirty="0" smtClean="0"/>
              <a:t>qubit</a:t>
            </a:r>
          </a:p>
          <a:p>
            <a:pPr lvl="2"/>
            <a:r>
              <a:rPr lang="en-GB" dirty="0" smtClean="0"/>
              <a:t>2019 Google claim quantum supremacy, using 54-qubit Sycamore processor</a:t>
            </a:r>
          </a:p>
          <a:p>
            <a:pPr lvl="2"/>
            <a:r>
              <a:rPr lang="en-GB" dirty="0" smtClean="0"/>
              <a:t>Performs calculation in 200 seconds rather than 10,000 years by the most powerful  supercomputer</a:t>
            </a:r>
          </a:p>
          <a:p>
            <a:pPr lvl="2"/>
            <a:r>
              <a:rPr lang="en-GB" dirty="0" smtClean="0"/>
              <a:t>IBM challenge the fidelity of the work, claiming Google “failed to fully account for plentiful disk storage” </a:t>
            </a:r>
          </a:p>
          <a:p>
            <a:pPr lvl="2"/>
            <a:r>
              <a:rPr lang="en-GB" dirty="0" smtClean="0"/>
              <a:t>The calculation involved generating random numbers  Quantum Supremacy using a programmable superconducting processor, Nature, vol574,24</a:t>
            </a:r>
            <a:r>
              <a:rPr lang="en-GB" baseline="30000" dirty="0" smtClean="0"/>
              <a:t>th</a:t>
            </a:r>
            <a:r>
              <a:rPr lang="en-GB" dirty="0" smtClean="0"/>
              <a:t> October 2019, </a:t>
            </a:r>
            <a:r>
              <a:rPr lang="en-GB" dirty="0">
                <a:hlinkClick r:id="rId2"/>
              </a:rPr>
              <a:t>https://doi.org/10.1038/s41586-019-1666-5</a:t>
            </a:r>
            <a:r>
              <a:rPr lang="en-GB" dirty="0"/>
              <a:t> </a:t>
            </a:r>
          </a:p>
        </p:txBody>
      </p:sp>
      <p:sp>
        <p:nvSpPr>
          <p:cNvPr id="4" name="Slide Number Placeholder 3"/>
          <p:cNvSpPr>
            <a:spLocks noGrp="1"/>
          </p:cNvSpPr>
          <p:nvPr>
            <p:ph type="sldNum" sz="quarter" idx="12"/>
          </p:nvPr>
        </p:nvSpPr>
        <p:spPr/>
        <p:txBody>
          <a:bodyPr/>
          <a:lstStyle/>
          <a:p>
            <a:fld id="{48F63A3B-78C7-47BE-AE5E-E10140E04643}" type="slidenum">
              <a:rPr lang="en-US" smtClean="0"/>
              <a:t>39</a:t>
            </a:fld>
            <a:endParaRPr lang="en-US"/>
          </a:p>
        </p:txBody>
      </p:sp>
    </p:spTree>
    <p:extLst>
      <p:ext uri="{BB962C8B-B14F-4D97-AF65-F5344CB8AC3E}">
        <p14:creationId xmlns:p14="http://schemas.microsoft.com/office/powerpoint/2010/main" val="4218776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77875"/>
          </a:xfrm>
        </p:spPr>
        <p:txBody>
          <a:bodyPr/>
          <a:lstStyle/>
          <a:p>
            <a:r>
              <a:rPr lang="en-GB" dirty="0" smtClean="0"/>
              <a:t>Introduction</a:t>
            </a:r>
            <a:endParaRPr lang="en-GB" dirty="0"/>
          </a:p>
        </p:txBody>
      </p:sp>
      <p:sp>
        <p:nvSpPr>
          <p:cNvPr id="3" name="Content Placeholder 2"/>
          <p:cNvSpPr>
            <a:spLocks noGrp="1"/>
          </p:cNvSpPr>
          <p:nvPr>
            <p:ph idx="1"/>
          </p:nvPr>
        </p:nvSpPr>
        <p:spPr>
          <a:xfrm>
            <a:off x="838200" y="1143000"/>
            <a:ext cx="10515600" cy="5257800"/>
          </a:xfrm>
        </p:spPr>
        <p:txBody>
          <a:bodyPr>
            <a:normAutofit/>
          </a:bodyPr>
          <a:lstStyle/>
          <a:p>
            <a:pPr marL="357188" indent="-357188">
              <a:buFont typeface="Wingdings" panose="05000000000000000000" pitchFamily="2" charset="2"/>
              <a:buChar char="Ø"/>
            </a:pPr>
            <a:r>
              <a:rPr lang="en-GB" sz="2400" dirty="0">
                <a:latin typeface="Arial" panose="020B0604020202020204" pitchFamily="34" charset="0"/>
                <a:cs typeface="Arial" panose="020B0604020202020204" pitchFamily="34" charset="0"/>
              </a:rPr>
              <a:t>In this workshop, aimed primarily at researchers new to quantum concepts, we consider a range of underlying concepts employed in the development of ‘secure’ systems for both classical and quantum-based networks and distributed systems</a:t>
            </a:r>
            <a:r>
              <a:rPr lang="en-GB" sz="2400" dirty="0" smtClean="0">
                <a:latin typeface="Arial" panose="020B0604020202020204" pitchFamily="34" charset="0"/>
                <a:cs typeface="Arial" panose="020B0604020202020204" pitchFamily="34" charset="0"/>
              </a:rPr>
              <a:t>.</a:t>
            </a:r>
          </a:p>
          <a:p>
            <a:pPr marL="357188" indent="-357188">
              <a:buFont typeface="Wingdings" panose="05000000000000000000" pitchFamily="2" charset="2"/>
              <a:buChar char="Ø"/>
            </a:pPr>
            <a:r>
              <a:rPr lang="en-GB" sz="2400" dirty="0" smtClean="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From a quantum perspective we will discuss </a:t>
            </a:r>
            <a:endParaRPr lang="en-GB" sz="2400" dirty="0" smtClean="0">
              <a:latin typeface="Arial" panose="020B0604020202020204" pitchFamily="34" charset="0"/>
              <a:cs typeface="Arial" panose="020B0604020202020204" pitchFamily="34" charset="0"/>
            </a:endParaRPr>
          </a:p>
          <a:p>
            <a:pPr lvl="1">
              <a:buFont typeface="Wingdings" panose="05000000000000000000" pitchFamily="2" charset="2"/>
              <a:buChar char="Ø"/>
            </a:pPr>
            <a:r>
              <a:rPr lang="en-GB" sz="2000" dirty="0" smtClean="0">
                <a:latin typeface="Arial" panose="020B0604020202020204" pitchFamily="34" charset="0"/>
                <a:cs typeface="Arial" panose="020B0604020202020204" pitchFamily="34" charset="0"/>
              </a:rPr>
              <a:t>different </a:t>
            </a:r>
            <a:r>
              <a:rPr lang="en-GB" sz="2000" dirty="0">
                <a:latin typeface="Arial" panose="020B0604020202020204" pitchFamily="34" charset="0"/>
                <a:cs typeface="Arial" panose="020B0604020202020204" pitchFamily="34" charset="0"/>
              </a:rPr>
              <a:t>types of </a:t>
            </a:r>
            <a:r>
              <a:rPr lang="en-GB" sz="2000" dirty="0" smtClean="0">
                <a:latin typeface="Arial" panose="020B0604020202020204" pitchFamily="34" charset="0"/>
                <a:cs typeface="Arial" panose="020B0604020202020204" pitchFamily="34" charset="0"/>
              </a:rPr>
              <a:t>qubit, </a:t>
            </a:r>
            <a:r>
              <a:rPr lang="en-GB" sz="2000" dirty="0" err="1" smtClean="0">
                <a:latin typeface="Arial" panose="020B0604020202020204" pitchFamily="34" charset="0"/>
                <a:cs typeface="Arial" panose="020B0604020202020204" pitchFamily="34" charset="0"/>
              </a:rPr>
              <a:t>qudits</a:t>
            </a:r>
            <a:r>
              <a:rPr lang="en-GB" sz="2000" dirty="0" smtClean="0">
                <a:latin typeface="Arial" panose="020B0604020202020204" pitchFamily="34" charset="0"/>
                <a:cs typeface="Arial" panose="020B0604020202020204" pitchFamily="34" charset="0"/>
              </a:rPr>
              <a:t>, superposition </a:t>
            </a:r>
          </a:p>
          <a:p>
            <a:pPr lvl="1">
              <a:buFont typeface="Wingdings" panose="05000000000000000000" pitchFamily="2" charset="2"/>
              <a:buChar char="Ø"/>
            </a:pPr>
            <a:r>
              <a:rPr lang="en-GB" sz="2000" dirty="0" smtClean="0">
                <a:latin typeface="Arial" panose="020B0604020202020204" pitchFamily="34" charset="0"/>
                <a:cs typeface="Arial" panose="020B0604020202020204" pitchFamily="34" charset="0"/>
              </a:rPr>
              <a:t>discrete </a:t>
            </a:r>
            <a:r>
              <a:rPr lang="en-GB" sz="2000" dirty="0">
                <a:latin typeface="Arial" panose="020B0604020202020204" pitchFamily="34" charset="0"/>
                <a:cs typeface="Arial" panose="020B0604020202020204" pitchFamily="34" charset="0"/>
              </a:rPr>
              <a:t>and continuous </a:t>
            </a:r>
            <a:r>
              <a:rPr lang="en-GB" sz="2000" dirty="0" smtClean="0">
                <a:latin typeface="Arial" panose="020B0604020202020204" pitchFamily="34" charset="0"/>
                <a:cs typeface="Arial" panose="020B0604020202020204" pitchFamily="34" charset="0"/>
              </a:rPr>
              <a:t>states</a:t>
            </a:r>
          </a:p>
          <a:p>
            <a:pPr lvl="1">
              <a:buFont typeface="Wingdings" panose="05000000000000000000" pitchFamily="2" charset="2"/>
              <a:buChar char="Ø"/>
            </a:pPr>
            <a:r>
              <a:rPr lang="en-GB" sz="2000" dirty="0">
                <a:latin typeface="Arial" panose="020B0604020202020204" pitchFamily="34" charset="0"/>
                <a:cs typeface="Arial" panose="020B0604020202020204" pitchFamily="34" charset="0"/>
              </a:rPr>
              <a:t>mixed states</a:t>
            </a:r>
          </a:p>
          <a:p>
            <a:pPr lvl="1">
              <a:buFont typeface="Wingdings" panose="05000000000000000000" pitchFamily="2" charset="2"/>
              <a:buChar char="Ø"/>
            </a:pPr>
            <a:r>
              <a:rPr lang="en-GB" sz="2000" dirty="0" smtClean="0">
                <a:latin typeface="Arial" panose="020B0604020202020204" pitchFamily="34" charset="0"/>
                <a:cs typeface="Arial" panose="020B0604020202020204" pitchFamily="34" charset="0"/>
              </a:rPr>
              <a:t>multipartite states</a:t>
            </a:r>
          </a:p>
          <a:p>
            <a:pPr lvl="1">
              <a:buFont typeface="Wingdings" panose="05000000000000000000" pitchFamily="2" charset="2"/>
              <a:buChar char="Ø"/>
            </a:pPr>
            <a:r>
              <a:rPr lang="en-GB" sz="2000" dirty="0" smtClean="0">
                <a:latin typeface="Arial" panose="020B0604020202020204" pitchFamily="34" charset="0"/>
                <a:cs typeface="Arial" panose="020B0604020202020204" pitchFamily="34" charset="0"/>
              </a:rPr>
              <a:t>entanglement</a:t>
            </a:r>
            <a:r>
              <a:rPr lang="en-GB" sz="2000" dirty="0">
                <a:latin typeface="Arial" panose="020B0604020202020204" pitchFamily="34" charset="0"/>
                <a:cs typeface="Arial" panose="020B0604020202020204" pitchFamily="34" charset="0"/>
              </a:rPr>
              <a:t>, </a:t>
            </a:r>
            <a:endParaRPr lang="en-GB" sz="2000" dirty="0" smtClean="0">
              <a:latin typeface="Arial" panose="020B0604020202020204" pitchFamily="34" charset="0"/>
              <a:cs typeface="Arial" panose="020B0604020202020204" pitchFamily="34" charset="0"/>
            </a:endParaRPr>
          </a:p>
          <a:p>
            <a:pPr lvl="1">
              <a:buFont typeface="Wingdings" panose="05000000000000000000" pitchFamily="2" charset="2"/>
              <a:buChar char="Ø"/>
            </a:pPr>
            <a:r>
              <a:rPr lang="en-GB" sz="2000" dirty="0" smtClean="0">
                <a:latin typeface="Arial" panose="020B0604020202020204" pitchFamily="34" charset="0"/>
                <a:cs typeface="Arial" panose="020B0604020202020204" pitchFamily="34" charset="0"/>
              </a:rPr>
              <a:t>gates </a:t>
            </a:r>
            <a:endParaRPr lang="en-GB" sz="2000" dirty="0">
              <a:latin typeface="Arial" panose="020B0604020202020204" pitchFamily="34" charset="0"/>
              <a:cs typeface="Arial" panose="020B0604020202020204" pitchFamily="34" charset="0"/>
            </a:endParaRPr>
          </a:p>
          <a:p>
            <a:pPr lvl="1">
              <a:buFont typeface="Wingdings" panose="05000000000000000000" pitchFamily="2" charset="2"/>
              <a:buChar char="Ø"/>
            </a:pPr>
            <a:r>
              <a:rPr lang="en-GB" sz="2000" dirty="0" smtClean="0">
                <a:latin typeface="Arial" panose="020B0604020202020204" pitchFamily="34" charset="0"/>
                <a:cs typeface="Arial" panose="020B0604020202020204" pitchFamily="34" charset="0"/>
              </a:rPr>
              <a:t>measurement </a:t>
            </a:r>
          </a:p>
          <a:p>
            <a:pPr marL="0" indent="0">
              <a:buNone/>
              <a:tabLst>
                <a:tab pos="357188" algn="l"/>
              </a:tabLst>
            </a:pPr>
            <a:r>
              <a:rPr lang="en-GB" dirty="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and </a:t>
            </a:r>
            <a:r>
              <a:rPr lang="en-GB" sz="2400" dirty="0">
                <a:latin typeface="Arial" panose="020B0604020202020204" pitchFamily="34" charset="0"/>
                <a:cs typeface="Arial" panose="020B0604020202020204" pitchFamily="34" charset="0"/>
              </a:rPr>
              <a:t>their incorporation into the cybersecurity  environment</a:t>
            </a:r>
            <a:r>
              <a:rPr lang="en-GB" sz="2400" dirty="0" smtClean="0">
                <a:latin typeface="Arial" panose="020B0604020202020204" pitchFamily="34" charset="0"/>
                <a:cs typeface="Arial" panose="020B0604020202020204" pitchFamily="34" charset="0"/>
              </a:rPr>
              <a:t>.</a:t>
            </a:r>
            <a:endParaRPr lang="en-GB" sz="2400"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GB"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3432256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Quantum Tools</a:t>
            </a:r>
            <a:endParaRPr lang="en-US" dirty="0"/>
          </a:p>
        </p:txBody>
      </p:sp>
      <p:sp>
        <p:nvSpPr>
          <p:cNvPr id="3" name="Text Placeholder 2"/>
          <p:cNvSpPr>
            <a:spLocks noGrp="1"/>
          </p:cNvSpPr>
          <p:nvPr>
            <p:ph idx="1"/>
          </p:nvPr>
        </p:nvSpPr>
        <p:spPr>
          <a:xfrm>
            <a:off x="838200" y="1511905"/>
            <a:ext cx="10515600" cy="4572301"/>
          </a:xfrm>
        </p:spPr>
        <p:txBody>
          <a:bodyPr>
            <a:normAutofit/>
          </a:bodyPr>
          <a:lstStyle/>
          <a:p>
            <a:pPr marL="0" indent="0">
              <a:buNone/>
            </a:pPr>
            <a:r>
              <a:rPr lang="en-GB" dirty="0"/>
              <a:t>The tools employed include and are not limited to</a:t>
            </a:r>
          </a:p>
          <a:p>
            <a:pPr lvl="1"/>
            <a:r>
              <a:rPr lang="en-GB" dirty="0"/>
              <a:t>Superposition</a:t>
            </a:r>
          </a:p>
          <a:p>
            <a:pPr lvl="1"/>
            <a:r>
              <a:rPr lang="en-GB" dirty="0"/>
              <a:t>Entanglement</a:t>
            </a:r>
          </a:p>
          <a:p>
            <a:pPr lvl="1"/>
            <a:r>
              <a:rPr lang="en-GB" dirty="0"/>
              <a:t>Error Correction</a:t>
            </a:r>
          </a:p>
          <a:p>
            <a:pPr lvl="1"/>
            <a:r>
              <a:rPr lang="en-GB" dirty="0"/>
              <a:t>Entanglement Swapping</a:t>
            </a:r>
          </a:p>
          <a:p>
            <a:pPr lvl="1"/>
            <a:r>
              <a:rPr lang="en-GB" dirty="0"/>
              <a:t>Teleportation </a:t>
            </a:r>
          </a:p>
          <a:p>
            <a:pPr lvl="1"/>
            <a:r>
              <a:rPr lang="en-GB" dirty="0"/>
              <a:t>Flying and Stationary Qubits</a:t>
            </a:r>
          </a:p>
          <a:p>
            <a:pPr lvl="1"/>
            <a:r>
              <a:rPr lang="en-GB" dirty="0"/>
              <a:t>Parallelism</a:t>
            </a:r>
          </a:p>
          <a:p>
            <a:pPr lvl="1"/>
            <a:r>
              <a:rPr lang="en-GB" dirty="0"/>
              <a:t>Interference</a:t>
            </a:r>
          </a:p>
        </p:txBody>
      </p:sp>
      <p:sp>
        <p:nvSpPr>
          <p:cNvPr id="4" name="Slide Number Placeholder 3"/>
          <p:cNvSpPr>
            <a:spLocks noGrp="1"/>
          </p:cNvSpPr>
          <p:nvPr>
            <p:ph type="sldNum" sz="quarter" idx="12"/>
          </p:nvPr>
        </p:nvSpPr>
        <p:spPr/>
        <p:txBody>
          <a:bodyPr/>
          <a:lstStyle/>
          <a:p>
            <a:fld id="{48F63A3B-78C7-47BE-AE5E-E10140E04643}" type="slidenum">
              <a:rPr lang="en-US" smtClean="0"/>
              <a:t>40</a:t>
            </a:fld>
            <a:endParaRPr lang="en-US"/>
          </a:p>
        </p:txBody>
      </p:sp>
    </p:spTree>
    <p:extLst>
      <p:ext uri="{BB962C8B-B14F-4D97-AF65-F5344CB8AC3E}">
        <p14:creationId xmlns:p14="http://schemas.microsoft.com/office/powerpoint/2010/main" val="27414594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Quantum Communication</a:t>
            </a:r>
            <a:endParaRPr lang="en-US" dirty="0"/>
          </a:p>
        </p:txBody>
      </p:sp>
      <p:sp>
        <p:nvSpPr>
          <p:cNvPr id="3" name="Text Placeholder 2"/>
          <p:cNvSpPr>
            <a:spLocks noGrp="1"/>
          </p:cNvSpPr>
          <p:nvPr>
            <p:ph idx="1"/>
          </p:nvPr>
        </p:nvSpPr>
        <p:spPr>
          <a:xfrm>
            <a:off x="838200" y="1825624"/>
            <a:ext cx="10515600" cy="4530725"/>
          </a:xfrm>
        </p:spPr>
        <p:txBody>
          <a:bodyPr>
            <a:normAutofit/>
          </a:bodyPr>
          <a:lstStyle/>
          <a:p>
            <a:r>
              <a:rPr lang="en-GB" dirty="0"/>
              <a:t>Not Explicitly Using Entanglement</a:t>
            </a:r>
          </a:p>
          <a:p>
            <a:pPr lvl="1"/>
            <a:r>
              <a:rPr lang="en-GB" dirty="0"/>
              <a:t>La Palma To Tenerife experiment</a:t>
            </a:r>
          </a:p>
          <a:p>
            <a:pPr lvl="1"/>
            <a:r>
              <a:rPr lang="en-GB" dirty="0"/>
              <a:t>Line of sight, flying and stationary qubits</a:t>
            </a:r>
          </a:p>
          <a:p>
            <a:pPr lvl="1"/>
            <a:r>
              <a:rPr lang="en-GB" dirty="0"/>
              <a:t>Dark fibre channels</a:t>
            </a:r>
          </a:p>
          <a:p>
            <a:pPr lvl="1"/>
            <a:r>
              <a:rPr lang="en-GB" dirty="0"/>
              <a:t>Key Agreement Protocols</a:t>
            </a:r>
          </a:p>
          <a:p>
            <a:pPr lvl="2"/>
            <a:r>
              <a:rPr lang="en-GB" dirty="0"/>
              <a:t>BB84, B92</a:t>
            </a:r>
          </a:p>
          <a:p>
            <a:r>
              <a:rPr lang="en-GB" dirty="0" smtClean="0"/>
              <a:t>Explicitly </a:t>
            </a:r>
            <a:r>
              <a:rPr lang="en-GB" dirty="0"/>
              <a:t>Using Entanglement</a:t>
            </a:r>
          </a:p>
          <a:p>
            <a:pPr lvl="1"/>
            <a:r>
              <a:rPr lang="en-US" dirty="0"/>
              <a:t>Shanghai to Beijing Quantum Network</a:t>
            </a:r>
          </a:p>
          <a:p>
            <a:pPr lvl="1"/>
            <a:r>
              <a:rPr lang="en-GB" dirty="0"/>
              <a:t>Key Agreement Protocols</a:t>
            </a:r>
          </a:p>
          <a:p>
            <a:pPr lvl="2"/>
            <a:r>
              <a:rPr lang="en-GB" dirty="0"/>
              <a:t>E91</a:t>
            </a:r>
          </a:p>
          <a:p>
            <a:pPr lvl="1"/>
            <a:r>
              <a:rPr lang="en-US" dirty="0" smtClean="0"/>
              <a:t>Security protocols – for example authentication</a:t>
            </a:r>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41</a:t>
            </a:fld>
            <a:endParaRPr lang="en-US"/>
          </a:p>
        </p:txBody>
      </p:sp>
    </p:spTree>
    <p:extLst>
      <p:ext uri="{BB962C8B-B14F-4D97-AF65-F5344CB8AC3E}">
        <p14:creationId xmlns:p14="http://schemas.microsoft.com/office/powerpoint/2010/main" val="24865236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r>
              <a:rPr lang="en-GB" sz="2800" dirty="0" smtClean="0"/>
              <a:t>The Measurement Postulate</a:t>
            </a:r>
            <a:endParaRPr lang="en-GB" sz="2800" dirty="0"/>
          </a:p>
        </p:txBody>
      </p:sp>
      <p:sp>
        <p:nvSpPr>
          <p:cNvPr id="3" name="Text Placeholder 2"/>
          <p:cNvSpPr>
            <a:spLocks noGrp="1"/>
          </p:cNvSpPr>
          <p:nvPr>
            <p:ph type="body" idx="1"/>
          </p:nvPr>
        </p:nvSpPr>
        <p:spPr/>
        <p:txBody>
          <a:bodyPr>
            <a:normAutofit/>
          </a:bodyPr>
          <a:lstStyle/>
          <a:p>
            <a:pPr lvl="2"/>
            <a:endParaRPr lang="en-GB" sz="2800" dirty="0">
              <a:solidFill>
                <a:schemeClr val="bg1">
                  <a:lumMod val="85000"/>
                </a:schemeClr>
              </a:solidFill>
            </a:endParaRPr>
          </a:p>
        </p:txBody>
      </p:sp>
      <p:sp>
        <p:nvSpPr>
          <p:cNvPr id="4" name="Slide Number Placeholder 3"/>
          <p:cNvSpPr>
            <a:spLocks noGrp="1"/>
          </p:cNvSpPr>
          <p:nvPr>
            <p:ph type="sldNum" sz="quarter" idx="12"/>
          </p:nvPr>
        </p:nvSpPr>
        <p:spPr/>
        <p:txBody>
          <a:bodyPr/>
          <a:lstStyle/>
          <a:p>
            <a:fld id="{48F63A3B-78C7-47BE-AE5E-E10140E04643}" type="slidenum">
              <a:rPr lang="en-US" smtClean="0"/>
              <a:t>42</a:t>
            </a:fld>
            <a:endParaRPr lang="en-US"/>
          </a:p>
        </p:txBody>
      </p:sp>
    </p:spTree>
    <p:extLst>
      <p:ext uri="{BB962C8B-B14F-4D97-AF65-F5344CB8AC3E}">
        <p14:creationId xmlns:p14="http://schemas.microsoft.com/office/powerpoint/2010/main" val="11645412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pPr>
              <a:defRPr/>
            </a:pPr>
            <a:endParaRPr lang="en-US" dirty="0"/>
          </a:p>
        </p:txBody>
      </p:sp>
      <p:sp>
        <p:nvSpPr>
          <p:cNvPr id="174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8164F7C6-CEC6-438C-BBF1-9193276D24F5}" type="slidenum">
              <a:rPr lang="en-US" altLang="en-US" sz="1400"/>
              <a:pPr>
                <a:spcBef>
                  <a:spcPct val="0"/>
                </a:spcBef>
                <a:buFontTx/>
                <a:buNone/>
              </a:pPr>
              <a:t>43</a:t>
            </a:fld>
            <a:endParaRPr lang="en-US" altLang="en-US" sz="1400" dirty="0"/>
          </a:p>
        </p:txBody>
      </p:sp>
      <p:sp>
        <p:nvSpPr>
          <p:cNvPr id="17412" name="Rectangle 2"/>
          <p:cNvSpPr>
            <a:spLocks noGrp="1" noChangeArrowheads="1"/>
          </p:cNvSpPr>
          <p:nvPr>
            <p:ph type="title"/>
          </p:nvPr>
        </p:nvSpPr>
        <p:spPr>
          <a:xfrm>
            <a:off x="1981200" y="533400"/>
            <a:ext cx="7950200" cy="838200"/>
          </a:xfrm>
        </p:spPr>
        <p:txBody>
          <a:bodyPr/>
          <a:lstStyle/>
          <a:p>
            <a:pPr algn="l"/>
            <a:r>
              <a:rPr lang="en-GB" altLang="en-US" sz="3200" dirty="0"/>
              <a:t>Postulate 3 - Measurement</a:t>
            </a:r>
          </a:p>
        </p:txBody>
      </p:sp>
      <p:sp>
        <p:nvSpPr>
          <p:cNvPr id="17413" name="Rectangle 3"/>
          <p:cNvSpPr>
            <a:spLocks noGrp="1" noChangeArrowheads="1"/>
          </p:cNvSpPr>
          <p:nvPr>
            <p:ph type="body" idx="1"/>
          </p:nvPr>
        </p:nvSpPr>
        <p:spPr>
          <a:xfrm>
            <a:off x="2133600" y="1295400"/>
            <a:ext cx="8305800" cy="4724400"/>
          </a:xfrm>
        </p:spPr>
        <p:txBody>
          <a:bodyPr/>
          <a:lstStyle/>
          <a:p>
            <a:pPr lvl="1">
              <a:lnSpc>
                <a:spcPct val="140000"/>
              </a:lnSpc>
            </a:pPr>
            <a:r>
              <a:rPr lang="en-GB" altLang="en-US" dirty="0" smtClean="0"/>
              <a:t>Quantum measurements are described by a collection {M</a:t>
            </a:r>
            <a:r>
              <a:rPr lang="en-GB" altLang="en-US" baseline="-25000" dirty="0" smtClean="0"/>
              <a:t>m</a:t>
            </a:r>
            <a:r>
              <a:rPr lang="en-GB" altLang="en-US" dirty="0" smtClean="0"/>
              <a:t>} of </a:t>
            </a:r>
            <a:r>
              <a:rPr lang="en-GB" altLang="en-US" i="1" dirty="0" smtClean="0"/>
              <a:t>measurement operators</a:t>
            </a:r>
            <a:r>
              <a:rPr lang="en-GB" altLang="en-US" dirty="0" smtClean="0"/>
              <a:t>.  These are operators acting on the state space of the system being measured.  The index m refers to the measurement outcomes that may occur in the experiment</a:t>
            </a:r>
          </a:p>
          <a:p>
            <a:pPr marL="457200" lvl="1" indent="0">
              <a:lnSpc>
                <a:spcPct val="140000"/>
              </a:lnSpc>
              <a:buNone/>
            </a:pPr>
            <a:endParaRPr lang="en-GB" altLang="en-US" dirty="0" smtClean="0"/>
          </a:p>
        </p:txBody>
      </p:sp>
      <p:sp>
        <p:nvSpPr>
          <p:cNvPr id="17414" name="Line 5"/>
          <p:cNvSpPr>
            <a:spLocks noChangeShapeType="1"/>
          </p:cNvSpPr>
          <p:nvPr/>
        </p:nvSpPr>
        <p:spPr bwMode="auto">
          <a:xfrm>
            <a:off x="2057400" y="1371600"/>
            <a:ext cx="792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15" name="Line 6"/>
          <p:cNvSpPr>
            <a:spLocks noChangeShapeType="1"/>
          </p:cNvSpPr>
          <p:nvPr/>
        </p:nvSpPr>
        <p:spPr bwMode="auto">
          <a:xfrm>
            <a:off x="2057400" y="6172200"/>
            <a:ext cx="792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graphicFrame>
        <p:nvGraphicFramePr>
          <p:cNvPr id="17416" name="Object 7"/>
          <p:cNvGraphicFramePr>
            <a:graphicFrameLocks noChangeAspect="1"/>
          </p:cNvGraphicFramePr>
          <p:nvPr>
            <p:extLst>
              <p:ext uri="{D42A27DB-BD31-4B8C-83A1-F6EECF244321}">
                <p14:modId xmlns:p14="http://schemas.microsoft.com/office/powerpoint/2010/main" val="1802564121"/>
              </p:ext>
            </p:extLst>
          </p:nvPr>
        </p:nvGraphicFramePr>
        <p:xfrm>
          <a:off x="4914900" y="4222377"/>
          <a:ext cx="2743200" cy="685800"/>
        </p:xfrm>
        <a:graphic>
          <a:graphicData uri="http://schemas.openxmlformats.org/presentationml/2006/ole">
            <mc:AlternateContent xmlns:mc="http://schemas.openxmlformats.org/markup-compatibility/2006">
              <mc:Choice xmlns:v="urn:schemas-microsoft-com:vml" Requires="v">
                <p:oleObj spid="_x0000_s26628" name="Equation" r:id="rId3" imgW="812447" imgH="203112" progId="Equation.DSMT4">
                  <p:embed/>
                </p:oleObj>
              </mc:Choice>
              <mc:Fallback>
                <p:oleObj name="Equation" r:id="rId3" imgW="812447" imgH="203112"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14900" y="4222377"/>
                        <a:ext cx="2743200" cy="68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7731411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oter Placeholder 4"/>
          <p:cNvSpPr>
            <a:spLocks noGrp="1"/>
          </p:cNvSpPr>
          <p:nvPr>
            <p:ph type="ftr" sz="quarter" idx="11"/>
          </p:nvPr>
        </p:nvSpPr>
        <p:spPr/>
        <p:txBody>
          <a:bodyPr/>
          <a:lstStyle/>
          <a:p>
            <a:pPr>
              <a:defRPr/>
            </a:pPr>
            <a:endParaRPr lang="en-US" dirty="0"/>
          </a:p>
        </p:txBody>
      </p:sp>
      <p:sp>
        <p:nvSpPr>
          <p:cNvPr id="184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926EF0BD-9A92-4FED-8C66-BB6652FAAEF6}" type="slidenum">
              <a:rPr lang="en-US" altLang="en-US" sz="1400"/>
              <a:pPr>
                <a:spcBef>
                  <a:spcPct val="0"/>
                </a:spcBef>
                <a:buFontTx/>
                <a:buNone/>
              </a:pPr>
              <a:t>44</a:t>
            </a:fld>
            <a:endParaRPr lang="en-US" altLang="en-US" sz="1400"/>
          </a:p>
        </p:txBody>
      </p:sp>
      <p:sp>
        <p:nvSpPr>
          <p:cNvPr id="18436" name="Rectangle 2"/>
          <p:cNvSpPr>
            <a:spLocks noGrp="1" noChangeArrowheads="1"/>
          </p:cNvSpPr>
          <p:nvPr>
            <p:ph type="title"/>
          </p:nvPr>
        </p:nvSpPr>
        <p:spPr>
          <a:xfrm>
            <a:off x="1981200" y="533400"/>
            <a:ext cx="7950200" cy="838200"/>
          </a:xfrm>
        </p:spPr>
        <p:txBody>
          <a:bodyPr/>
          <a:lstStyle/>
          <a:p>
            <a:pPr algn="l"/>
            <a:r>
              <a:rPr lang="en-GB" altLang="en-US" sz="3200" dirty="0"/>
              <a:t>Postulate 3 – Measurement continued</a:t>
            </a:r>
          </a:p>
        </p:txBody>
      </p:sp>
      <p:sp>
        <p:nvSpPr>
          <p:cNvPr id="18437" name="Rectangle 3"/>
          <p:cNvSpPr>
            <a:spLocks noGrp="1" noChangeArrowheads="1"/>
          </p:cNvSpPr>
          <p:nvPr>
            <p:ph type="body" idx="1"/>
          </p:nvPr>
        </p:nvSpPr>
        <p:spPr>
          <a:xfrm>
            <a:off x="2133600" y="1295400"/>
            <a:ext cx="8305800" cy="4724400"/>
          </a:xfrm>
        </p:spPr>
        <p:txBody>
          <a:bodyPr/>
          <a:lstStyle/>
          <a:p>
            <a:pPr lvl="1">
              <a:lnSpc>
                <a:spcPct val="140000"/>
              </a:lnSpc>
            </a:pPr>
            <a:r>
              <a:rPr lang="en-GB" altLang="en-US" dirty="0" smtClean="0"/>
              <a:t>If the state of the quantum system is        </a:t>
            </a:r>
            <a:r>
              <a:rPr lang="en-GB" altLang="en-US" dirty="0" smtClean="0"/>
              <a:t>  immediately </a:t>
            </a:r>
            <a:r>
              <a:rPr lang="en-GB" altLang="en-US" dirty="0" smtClean="0"/>
              <a:t>before the measurement then the probability that result m occurs is given by</a:t>
            </a:r>
          </a:p>
          <a:p>
            <a:pPr lvl="1">
              <a:lnSpc>
                <a:spcPct val="140000"/>
              </a:lnSpc>
            </a:pPr>
            <a:endParaRPr lang="en-GB" altLang="en-US" dirty="0" smtClean="0"/>
          </a:p>
          <a:p>
            <a:pPr lvl="1">
              <a:lnSpc>
                <a:spcPct val="140000"/>
              </a:lnSpc>
              <a:buFontTx/>
              <a:buNone/>
            </a:pPr>
            <a:r>
              <a:rPr lang="en-GB" altLang="en-US" dirty="0" smtClean="0"/>
              <a:t>	and the state of the system after the measurement is </a:t>
            </a:r>
          </a:p>
        </p:txBody>
      </p:sp>
      <p:sp>
        <p:nvSpPr>
          <p:cNvPr id="18438" name="Line 5"/>
          <p:cNvSpPr>
            <a:spLocks noChangeShapeType="1"/>
          </p:cNvSpPr>
          <p:nvPr/>
        </p:nvSpPr>
        <p:spPr bwMode="auto">
          <a:xfrm>
            <a:off x="2057400" y="1371600"/>
            <a:ext cx="792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8439" name="Line 6"/>
          <p:cNvSpPr>
            <a:spLocks noChangeShapeType="1"/>
          </p:cNvSpPr>
          <p:nvPr/>
        </p:nvSpPr>
        <p:spPr bwMode="auto">
          <a:xfrm>
            <a:off x="2057400" y="6172200"/>
            <a:ext cx="792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graphicFrame>
        <p:nvGraphicFramePr>
          <p:cNvPr id="18440" name="Object 7"/>
          <p:cNvGraphicFramePr>
            <a:graphicFrameLocks noChangeAspect="1"/>
          </p:cNvGraphicFramePr>
          <p:nvPr>
            <p:extLst>
              <p:ext uri="{D42A27DB-BD31-4B8C-83A1-F6EECF244321}">
                <p14:modId xmlns:p14="http://schemas.microsoft.com/office/powerpoint/2010/main" val="2265250283"/>
              </p:ext>
            </p:extLst>
          </p:nvPr>
        </p:nvGraphicFramePr>
        <p:xfrm>
          <a:off x="4381500" y="2845592"/>
          <a:ext cx="3429000" cy="566738"/>
        </p:xfrm>
        <a:graphic>
          <a:graphicData uri="http://schemas.openxmlformats.org/presentationml/2006/ole">
            <mc:AlternateContent xmlns:mc="http://schemas.openxmlformats.org/markup-compatibility/2006">
              <mc:Choice xmlns:v="urn:schemas-microsoft-com:vml" Requires="v">
                <p:oleObj spid="_x0000_s27656" name="Equation" r:id="rId3" imgW="1459866" imgH="241195" progId="Equation.DSMT4">
                  <p:embed/>
                </p:oleObj>
              </mc:Choice>
              <mc:Fallback>
                <p:oleObj name="Equation" r:id="rId3" imgW="1459866" imgH="241195"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81500" y="2845592"/>
                        <a:ext cx="3429000" cy="566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441" name="Object 8"/>
          <p:cNvGraphicFramePr>
            <a:graphicFrameLocks noChangeAspect="1"/>
          </p:cNvGraphicFramePr>
          <p:nvPr>
            <p:extLst>
              <p:ext uri="{D42A27DB-BD31-4B8C-83A1-F6EECF244321}">
                <p14:modId xmlns:p14="http://schemas.microsoft.com/office/powerpoint/2010/main" val="2336855284"/>
              </p:ext>
            </p:extLst>
          </p:nvPr>
        </p:nvGraphicFramePr>
        <p:xfrm>
          <a:off x="7467600" y="1371600"/>
          <a:ext cx="582678" cy="443753"/>
        </p:xfrm>
        <a:graphic>
          <a:graphicData uri="http://schemas.openxmlformats.org/presentationml/2006/ole">
            <mc:AlternateContent xmlns:mc="http://schemas.openxmlformats.org/markup-compatibility/2006">
              <mc:Choice xmlns:v="urn:schemas-microsoft-com:vml" Requires="v">
                <p:oleObj spid="_x0000_s27657" name="Equation" r:id="rId5" imgW="266469" imgH="203024" progId="Equation.DSMT4">
                  <p:embed/>
                </p:oleObj>
              </mc:Choice>
              <mc:Fallback>
                <p:oleObj name="Equation" r:id="rId5" imgW="266469" imgH="203024"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467600" y="1371600"/>
                        <a:ext cx="582678" cy="443753"/>
                      </a:xfrm>
                      <a:prstGeom prst="rect">
                        <a:avLst/>
                      </a:prstGeom>
                      <a:noFill/>
                      <a:ln>
                        <a:noFill/>
                      </a:ln>
                      <a:effectLst/>
                    </p:spPr>
                  </p:pic>
                </p:oleObj>
              </mc:Fallback>
            </mc:AlternateContent>
          </a:graphicData>
        </a:graphic>
      </p:graphicFrame>
      <p:graphicFrame>
        <p:nvGraphicFramePr>
          <p:cNvPr id="18442" name="Object 10"/>
          <p:cNvGraphicFramePr>
            <a:graphicFrameLocks noChangeAspect="1"/>
          </p:cNvGraphicFramePr>
          <p:nvPr>
            <p:extLst>
              <p:ext uri="{D42A27DB-BD31-4B8C-83A1-F6EECF244321}">
                <p14:modId xmlns:p14="http://schemas.microsoft.com/office/powerpoint/2010/main" val="1053636054"/>
              </p:ext>
            </p:extLst>
          </p:nvPr>
        </p:nvGraphicFramePr>
        <p:xfrm>
          <a:off x="5044127" y="4333871"/>
          <a:ext cx="2654300" cy="1104900"/>
        </p:xfrm>
        <a:graphic>
          <a:graphicData uri="http://schemas.openxmlformats.org/presentationml/2006/ole">
            <mc:AlternateContent xmlns:mc="http://schemas.openxmlformats.org/markup-compatibility/2006">
              <mc:Choice xmlns:v="urn:schemas-microsoft-com:vml" Requires="v">
                <p:oleObj spid="_x0000_s27658" name="Equation" r:id="rId7" imgW="1129810" imgH="469696" progId="Equation.DSMT4">
                  <p:embed/>
                </p:oleObj>
              </mc:Choice>
              <mc:Fallback>
                <p:oleObj name="Equation" r:id="rId7" imgW="1129810" imgH="469696"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44127" y="4333871"/>
                        <a:ext cx="2654300" cy="1104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414014591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oter Placeholder 4"/>
          <p:cNvSpPr>
            <a:spLocks noGrp="1"/>
          </p:cNvSpPr>
          <p:nvPr>
            <p:ph type="ftr" sz="quarter" idx="11"/>
          </p:nvPr>
        </p:nvSpPr>
        <p:spPr/>
        <p:txBody>
          <a:bodyPr/>
          <a:lstStyle/>
          <a:p>
            <a:pPr>
              <a:defRPr/>
            </a:pPr>
            <a:endParaRPr lang="en-US" dirty="0"/>
          </a:p>
        </p:txBody>
      </p:sp>
      <p:sp>
        <p:nvSpPr>
          <p:cNvPr id="1945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FB109952-D170-4263-9DB4-A99147D27212}" type="slidenum">
              <a:rPr lang="en-US" altLang="en-US" sz="1400"/>
              <a:pPr>
                <a:spcBef>
                  <a:spcPct val="0"/>
                </a:spcBef>
                <a:buFontTx/>
                <a:buNone/>
              </a:pPr>
              <a:t>45</a:t>
            </a:fld>
            <a:endParaRPr lang="en-US" altLang="en-US" sz="1400"/>
          </a:p>
        </p:txBody>
      </p:sp>
      <p:sp>
        <p:nvSpPr>
          <p:cNvPr id="19460" name="Rectangle 1026"/>
          <p:cNvSpPr>
            <a:spLocks noGrp="1" noChangeArrowheads="1"/>
          </p:cNvSpPr>
          <p:nvPr>
            <p:ph type="title"/>
          </p:nvPr>
        </p:nvSpPr>
        <p:spPr>
          <a:xfrm>
            <a:off x="1981200" y="533400"/>
            <a:ext cx="7950200" cy="838200"/>
          </a:xfrm>
        </p:spPr>
        <p:txBody>
          <a:bodyPr/>
          <a:lstStyle/>
          <a:p>
            <a:pPr algn="l"/>
            <a:r>
              <a:rPr lang="en-GB" altLang="en-US" sz="3200">
                <a:solidFill>
                  <a:schemeClr val="accent2"/>
                </a:solidFill>
              </a:rPr>
              <a:t>Postulate 3 – Measurement continued</a:t>
            </a:r>
            <a:endParaRPr lang="en-GB" altLang="en-US" sz="3200"/>
          </a:p>
        </p:txBody>
      </p:sp>
      <p:sp>
        <p:nvSpPr>
          <p:cNvPr id="19461" name="Rectangle 1027"/>
          <p:cNvSpPr>
            <a:spLocks noGrp="1" noChangeArrowheads="1"/>
          </p:cNvSpPr>
          <p:nvPr>
            <p:ph type="body" idx="1"/>
          </p:nvPr>
        </p:nvSpPr>
        <p:spPr>
          <a:xfrm>
            <a:off x="2133600" y="1295400"/>
            <a:ext cx="8305800" cy="4724400"/>
          </a:xfrm>
        </p:spPr>
        <p:txBody>
          <a:bodyPr/>
          <a:lstStyle/>
          <a:p>
            <a:pPr lvl="1">
              <a:lnSpc>
                <a:spcPct val="140000"/>
              </a:lnSpc>
            </a:pPr>
            <a:r>
              <a:rPr lang="en-GB" altLang="en-US"/>
              <a:t>The measurement operators satisfy the completeness equation</a:t>
            </a:r>
          </a:p>
          <a:p>
            <a:pPr lvl="1">
              <a:lnSpc>
                <a:spcPct val="140000"/>
              </a:lnSpc>
            </a:pPr>
            <a:endParaRPr lang="en-GB" altLang="en-US"/>
          </a:p>
          <a:p>
            <a:pPr lvl="1">
              <a:lnSpc>
                <a:spcPct val="140000"/>
              </a:lnSpc>
            </a:pPr>
            <a:r>
              <a:rPr lang="en-GB" altLang="en-US"/>
              <a:t>The completeness equation expresses the fact that probabilities sum to one</a:t>
            </a:r>
          </a:p>
          <a:p>
            <a:pPr lvl="1">
              <a:lnSpc>
                <a:spcPct val="140000"/>
              </a:lnSpc>
            </a:pPr>
            <a:endParaRPr lang="en-GB" altLang="en-US"/>
          </a:p>
          <a:p>
            <a:pPr lvl="1">
              <a:lnSpc>
                <a:spcPct val="140000"/>
              </a:lnSpc>
            </a:pPr>
            <a:r>
              <a:rPr lang="en-GB" altLang="en-US"/>
              <a:t>This equation being satisfied for all        is equivalent to the completeness equation </a:t>
            </a:r>
          </a:p>
        </p:txBody>
      </p:sp>
      <p:sp>
        <p:nvSpPr>
          <p:cNvPr id="19462" name="Line 1029"/>
          <p:cNvSpPr>
            <a:spLocks noChangeShapeType="1"/>
          </p:cNvSpPr>
          <p:nvPr/>
        </p:nvSpPr>
        <p:spPr bwMode="auto">
          <a:xfrm>
            <a:off x="2057400" y="1371600"/>
            <a:ext cx="792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463" name="Line 1030"/>
          <p:cNvSpPr>
            <a:spLocks noChangeShapeType="1"/>
          </p:cNvSpPr>
          <p:nvPr/>
        </p:nvSpPr>
        <p:spPr bwMode="auto">
          <a:xfrm>
            <a:off x="2057400" y="6172200"/>
            <a:ext cx="792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graphicFrame>
        <p:nvGraphicFramePr>
          <p:cNvPr id="19464" name="Object 1031"/>
          <p:cNvGraphicFramePr>
            <a:graphicFrameLocks noChangeAspect="1"/>
          </p:cNvGraphicFramePr>
          <p:nvPr/>
        </p:nvGraphicFramePr>
        <p:xfrm>
          <a:off x="4876800" y="2209800"/>
          <a:ext cx="1905000" cy="723900"/>
        </p:xfrm>
        <a:graphic>
          <a:graphicData uri="http://schemas.openxmlformats.org/presentationml/2006/ole">
            <mc:AlternateContent xmlns:mc="http://schemas.openxmlformats.org/markup-compatibility/2006">
              <mc:Choice xmlns:v="urn:schemas-microsoft-com:vml" Requires="v">
                <p:oleObj spid="_x0000_s28680" name="Equation" r:id="rId3" imgW="901309" imgH="342751" progId="Equation.DSMT4">
                  <p:embed/>
                </p:oleObj>
              </mc:Choice>
              <mc:Fallback>
                <p:oleObj name="Equation" r:id="rId3" imgW="901309" imgH="342751"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6800" y="2209800"/>
                        <a:ext cx="1905000" cy="723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465" name="Object 1032"/>
          <p:cNvGraphicFramePr>
            <a:graphicFrameLocks noChangeAspect="1"/>
          </p:cNvGraphicFramePr>
          <p:nvPr>
            <p:extLst>
              <p:ext uri="{D42A27DB-BD31-4B8C-83A1-F6EECF244321}">
                <p14:modId xmlns:p14="http://schemas.microsoft.com/office/powerpoint/2010/main" val="1005851100"/>
              </p:ext>
            </p:extLst>
          </p:nvPr>
        </p:nvGraphicFramePr>
        <p:xfrm>
          <a:off x="7243483" y="4725989"/>
          <a:ext cx="533400" cy="406400"/>
        </p:xfrm>
        <a:graphic>
          <a:graphicData uri="http://schemas.openxmlformats.org/presentationml/2006/ole">
            <mc:AlternateContent xmlns:mc="http://schemas.openxmlformats.org/markup-compatibility/2006">
              <mc:Choice xmlns:v="urn:schemas-microsoft-com:vml" Requires="v">
                <p:oleObj spid="_x0000_s28681" name="Equation" r:id="rId5" imgW="266469" imgH="203024" progId="Equation.DSMT4">
                  <p:embed/>
                </p:oleObj>
              </mc:Choice>
              <mc:Fallback>
                <p:oleObj name="Equation" r:id="rId5" imgW="266469" imgH="203024"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243483" y="4725989"/>
                        <a:ext cx="533400" cy="406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466" name="Object 1033"/>
          <p:cNvGraphicFramePr>
            <a:graphicFrameLocks noChangeAspect="1"/>
          </p:cNvGraphicFramePr>
          <p:nvPr/>
        </p:nvGraphicFramePr>
        <p:xfrm>
          <a:off x="4648200" y="4114801"/>
          <a:ext cx="4191000" cy="722313"/>
        </p:xfrm>
        <a:graphic>
          <a:graphicData uri="http://schemas.openxmlformats.org/presentationml/2006/ole">
            <mc:AlternateContent xmlns:mc="http://schemas.openxmlformats.org/markup-compatibility/2006">
              <mc:Choice xmlns:v="urn:schemas-microsoft-com:vml" Requires="v">
                <p:oleObj spid="_x0000_s28682" name="Equation" r:id="rId7" imgW="1993900" imgH="342900" progId="Equation.DSMT4">
                  <p:embed/>
                </p:oleObj>
              </mc:Choice>
              <mc:Fallback>
                <p:oleObj name="Equation" r:id="rId7" imgW="1993900" imgH="3429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48200" y="4114801"/>
                        <a:ext cx="4191000" cy="722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1728760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r>
              <a:rPr lang="en-GB" sz="2800" dirty="0" smtClean="0"/>
              <a:t>Activity 1</a:t>
            </a:r>
            <a:endParaRPr lang="en-GB" sz="2800" dirty="0"/>
          </a:p>
        </p:txBody>
      </p:sp>
      <p:sp>
        <p:nvSpPr>
          <p:cNvPr id="3" name="Text Placeholder 2"/>
          <p:cNvSpPr>
            <a:spLocks noGrp="1"/>
          </p:cNvSpPr>
          <p:nvPr>
            <p:ph type="body" idx="1"/>
          </p:nvPr>
        </p:nvSpPr>
        <p:spPr/>
        <p:txBody>
          <a:bodyPr>
            <a:normAutofit/>
          </a:bodyPr>
          <a:lstStyle/>
          <a:p>
            <a:pPr lvl="2"/>
            <a:endParaRPr lang="en-GB" sz="2800" dirty="0">
              <a:solidFill>
                <a:schemeClr val="bg1">
                  <a:lumMod val="85000"/>
                </a:schemeClr>
              </a:solidFill>
            </a:endParaRPr>
          </a:p>
        </p:txBody>
      </p:sp>
      <p:sp>
        <p:nvSpPr>
          <p:cNvPr id="4" name="Slide Number Placeholder 3"/>
          <p:cNvSpPr>
            <a:spLocks noGrp="1"/>
          </p:cNvSpPr>
          <p:nvPr>
            <p:ph type="sldNum" sz="quarter" idx="12"/>
          </p:nvPr>
        </p:nvSpPr>
        <p:spPr/>
        <p:txBody>
          <a:bodyPr/>
          <a:lstStyle/>
          <a:p>
            <a:fld id="{48F63A3B-78C7-47BE-AE5E-E10140E04643}" type="slidenum">
              <a:rPr lang="en-US" smtClean="0"/>
              <a:t>46</a:t>
            </a:fld>
            <a:endParaRPr lang="en-US"/>
          </a:p>
        </p:txBody>
      </p:sp>
    </p:spTree>
    <p:extLst>
      <p:ext uri="{BB962C8B-B14F-4D97-AF65-F5344CB8AC3E}">
        <p14:creationId xmlns:p14="http://schemas.microsoft.com/office/powerpoint/2010/main" val="3860946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77875"/>
          </a:xfrm>
        </p:spPr>
        <p:txBody>
          <a:bodyPr/>
          <a:lstStyle/>
          <a:p>
            <a:r>
              <a:rPr lang="en-GB" dirty="0" smtClean="0"/>
              <a:t>Introduction</a:t>
            </a:r>
            <a:endParaRPr lang="en-GB" dirty="0"/>
          </a:p>
        </p:txBody>
      </p:sp>
      <p:sp>
        <p:nvSpPr>
          <p:cNvPr id="3" name="Content Placeholder 2"/>
          <p:cNvSpPr>
            <a:spLocks noGrp="1"/>
          </p:cNvSpPr>
          <p:nvPr>
            <p:ph idx="1"/>
          </p:nvPr>
        </p:nvSpPr>
        <p:spPr>
          <a:xfrm>
            <a:off x="838200" y="1143000"/>
            <a:ext cx="10515600" cy="5257800"/>
          </a:xfrm>
        </p:spPr>
        <p:txBody>
          <a:bodyPr>
            <a:normAutofit fontScale="92500" lnSpcReduction="10000"/>
          </a:bodyPr>
          <a:lstStyle/>
          <a:p>
            <a:pPr marL="357188" indent="-357188">
              <a:buFont typeface="Wingdings" panose="05000000000000000000" pitchFamily="2" charset="2"/>
              <a:buChar char="Ø"/>
            </a:pPr>
            <a:r>
              <a:rPr lang="en-GB" sz="2400" dirty="0" smtClean="0">
                <a:latin typeface="Arial" panose="020B0604020202020204" pitchFamily="34" charset="0"/>
                <a:cs typeface="Arial" panose="020B0604020202020204" pitchFamily="34" charset="0"/>
              </a:rPr>
              <a:t>Research </a:t>
            </a:r>
            <a:r>
              <a:rPr lang="en-GB" sz="2400" dirty="0">
                <a:latin typeface="Arial" panose="020B0604020202020204" pitchFamily="34" charset="0"/>
                <a:cs typeface="Arial" panose="020B0604020202020204" pitchFamily="34" charset="0"/>
              </a:rPr>
              <a:t>in quantum distributed systems and networks is now said to be in its second wave developing the potential for applications in, for </a:t>
            </a:r>
            <a:r>
              <a:rPr lang="en-GB" sz="2400" dirty="0" smtClean="0">
                <a:latin typeface="Arial" panose="020B0604020202020204" pitchFamily="34" charset="0"/>
                <a:cs typeface="Arial" panose="020B0604020202020204" pitchFamily="34" charset="0"/>
              </a:rPr>
              <a:t>example </a:t>
            </a:r>
          </a:p>
          <a:p>
            <a:pPr marL="814388" lvl="1" indent="-357188">
              <a:buFont typeface="Wingdings" panose="05000000000000000000" pitchFamily="2" charset="2"/>
              <a:buChar char="Ø"/>
            </a:pPr>
            <a:r>
              <a:rPr lang="en-GB" sz="2200" dirty="0" smtClean="0">
                <a:latin typeface="Arial" panose="020B0604020202020204" pitchFamily="34" charset="0"/>
                <a:cs typeface="Arial" panose="020B0604020202020204" pitchFamily="34" charset="0"/>
              </a:rPr>
              <a:t>satellite communication</a:t>
            </a:r>
          </a:p>
          <a:p>
            <a:pPr marL="814388" lvl="1" indent="-357188">
              <a:buFont typeface="Wingdings" panose="05000000000000000000" pitchFamily="2" charset="2"/>
              <a:buChar char="Ø"/>
            </a:pPr>
            <a:r>
              <a:rPr lang="en-GB" sz="2200" dirty="0" smtClean="0">
                <a:latin typeface="Arial" panose="020B0604020202020204" pitchFamily="34" charset="0"/>
                <a:cs typeface="Arial" panose="020B0604020202020204" pitchFamily="34" charset="0"/>
              </a:rPr>
              <a:t>quantum-based </a:t>
            </a:r>
            <a:r>
              <a:rPr lang="en-GB" sz="2200" dirty="0">
                <a:latin typeface="Arial" panose="020B0604020202020204" pitchFamily="34" charset="0"/>
                <a:cs typeface="Arial" panose="020B0604020202020204" pitchFamily="34" charset="0"/>
              </a:rPr>
              <a:t>resources </a:t>
            </a:r>
          </a:p>
          <a:p>
            <a:pPr marL="814388" lvl="1" indent="-357188">
              <a:buFont typeface="Wingdings" panose="05000000000000000000" pitchFamily="2" charset="2"/>
              <a:buChar char="Ø"/>
            </a:pPr>
            <a:r>
              <a:rPr lang="en-GB" sz="2200" dirty="0" smtClean="0">
                <a:latin typeface="Arial" panose="020B0604020202020204" pitchFamily="34" charset="0"/>
                <a:cs typeface="Arial" panose="020B0604020202020204" pitchFamily="34" charset="0"/>
              </a:rPr>
              <a:t>secure communication</a:t>
            </a:r>
          </a:p>
          <a:p>
            <a:pPr marL="814388" lvl="1" indent="-357188">
              <a:buFont typeface="Wingdings" panose="05000000000000000000" pitchFamily="2" charset="2"/>
              <a:buChar char="Ø"/>
            </a:pPr>
            <a:r>
              <a:rPr lang="en-GB" sz="2200" dirty="0" smtClean="0">
                <a:latin typeface="Arial" panose="020B0604020202020204" pitchFamily="34" charset="0"/>
                <a:cs typeface="Arial" panose="020B0604020202020204" pitchFamily="34" charset="0"/>
              </a:rPr>
              <a:t>…</a:t>
            </a:r>
            <a:r>
              <a:rPr lang="en-GB" sz="2200" dirty="0">
                <a:latin typeface="Arial" panose="020B0604020202020204" pitchFamily="34" charset="0"/>
                <a:cs typeface="Arial" panose="020B0604020202020204" pitchFamily="34" charset="0"/>
              </a:rPr>
              <a:t> </a:t>
            </a:r>
            <a:endParaRPr lang="en-GB" sz="2200" dirty="0" smtClean="0">
              <a:latin typeface="Arial" panose="020B0604020202020204" pitchFamily="34" charset="0"/>
              <a:cs typeface="Arial" panose="020B0604020202020204" pitchFamily="34" charset="0"/>
            </a:endParaRPr>
          </a:p>
          <a:p>
            <a:pPr marL="357188" indent="-357188">
              <a:buFont typeface="Wingdings" panose="05000000000000000000" pitchFamily="2" charset="2"/>
              <a:buChar char="Ø"/>
            </a:pPr>
            <a:r>
              <a:rPr lang="en-GB" sz="2400" dirty="0">
                <a:latin typeface="Arial" panose="020B0604020202020204" pitchFamily="34" charset="0"/>
                <a:cs typeface="Arial" panose="020B0604020202020204" pitchFamily="34" charset="0"/>
              </a:rPr>
              <a:t>We compare and contrast classical and quantum communication systems with a view </a:t>
            </a:r>
            <a:r>
              <a:rPr lang="en-GB" sz="2400" dirty="0" smtClean="0">
                <a:latin typeface="Arial" panose="020B0604020202020204" pitchFamily="34" charset="0"/>
                <a:cs typeface="Arial" panose="020B0604020202020204" pitchFamily="34" charset="0"/>
              </a:rPr>
              <a:t>to: </a:t>
            </a:r>
          </a:p>
          <a:p>
            <a:pPr marL="814388" lvl="1" indent="-357188">
              <a:buFont typeface="Wingdings" panose="05000000000000000000" pitchFamily="2" charset="2"/>
              <a:buChar char="Ø"/>
            </a:pPr>
            <a:r>
              <a:rPr lang="en-GB" sz="2200" dirty="0" smtClean="0">
                <a:latin typeface="Arial" panose="020B0604020202020204" pitchFamily="34" charset="0"/>
                <a:cs typeface="Arial" panose="020B0604020202020204" pitchFamily="34" charset="0"/>
              </a:rPr>
              <a:t>identifying </a:t>
            </a:r>
            <a:r>
              <a:rPr lang="en-GB" sz="2200" dirty="0">
                <a:latin typeface="Arial" panose="020B0604020202020204" pitchFamily="34" charset="0"/>
                <a:cs typeface="Arial" panose="020B0604020202020204" pitchFamily="34" charset="0"/>
              </a:rPr>
              <a:t>similarities and differences that exist between the </a:t>
            </a:r>
            <a:r>
              <a:rPr lang="en-GB" sz="2200" dirty="0" smtClean="0">
                <a:latin typeface="Arial" panose="020B0604020202020204" pitchFamily="34" charset="0"/>
                <a:cs typeface="Arial" panose="020B0604020202020204" pitchFamily="34" charset="0"/>
              </a:rPr>
              <a:t>two</a:t>
            </a:r>
          </a:p>
          <a:p>
            <a:pPr marL="814388" lvl="1" indent="-357188">
              <a:buFont typeface="Wingdings" panose="05000000000000000000" pitchFamily="2" charset="2"/>
              <a:buChar char="Ø"/>
            </a:pPr>
            <a:r>
              <a:rPr lang="en-GB" sz="2200" dirty="0" smtClean="0">
                <a:latin typeface="Arial" panose="020B0604020202020204" pitchFamily="34" charset="0"/>
                <a:cs typeface="Arial" panose="020B0604020202020204" pitchFamily="34" charset="0"/>
              </a:rPr>
              <a:t>to </a:t>
            </a:r>
            <a:r>
              <a:rPr lang="en-GB" sz="2200" dirty="0">
                <a:latin typeface="Arial" panose="020B0604020202020204" pitchFamily="34" charset="0"/>
                <a:cs typeface="Arial" panose="020B0604020202020204" pitchFamily="34" charset="0"/>
              </a:rPr>
              <a:t>present a selection of advantages and disadvantages in employing such paradigms </a:t>
            </a:r>
            <a:endParaRPr lang="en-GB" sz="2200" dirty="0" smtClean="0">
              <a:latin typeface="Arial" panose="020B0604020202020204" pitchFamily="34" charset="0"/>
              <a:cs typeface="Arial" panose="020B0604020202020204" pitchFamily="34" charset="0"/>
            </a:endParaRPr>
          </a:p>
          <a:p>
            <a:pPr marL="814388" lvl="1" indent="-357188">
              <a:buFont typeface="Wingdings" panose="05000000000000000000" pitchFamily="2" charset="2"/>
              <a:buChar char="Ø"/>
            </a:pPr>
            <a:r>
              <a:rPr lang="en-GB" sz="2200" dirty="0" smtClean="0">
                <a:latin typeface="Arial" panose="020B0604020202020204" pitchFamily="34" charset="0"/>
                <a:cs typeface="Arial" panose="020B0604020202020204" pitchFamily="34" charset="0"/>
              </a:rPr>
              <a:t>to </a:t>
            </a:r>
            <a:r>
              <a:rPr lang="en-GB" sz="2200" dirty="0">
                <a:latin typeface="Arial" panose="020B0604020202020204" pitchFamily="34" charset="0"/>
                <a:cs typeface="Arial" panose="020B0604020202020204" pitchFamily="34" charset="0"/>
              </a:rPr>
              <a:t>consider a selection of vulnerabilities from each, within for example an attacker defender perspective. </a:t>
            </a:r>
            <a:endParaRPr lang="en-GB" sz="2200" dirty="0" smtClean="0">
              <a:latin typeface="Arial" panose="020B0604020202020204" pitchFamily="34" charset="0"/>
              <a:cs typeface="Arial" panose="020B0604020202020204" pitchFamily="34" charset="0"/>
            </a:endParaRPr>
          </a:p>
          <a:p>
            <a:pPr marL="357188" indent="-357188">
              <a:buFont typeface="Wingdings" panose="05000000000000000000" pitchFamily="2" charset="2"/>
              <a:buChar char="Ø"/>
            </a:pPr>
            <a:r>
              <a:rPr lang="en-GB" sz="2400" dirty="0" smtClean="0">
                <a:latin typeface="Arial" panose="020B0604020202020204" pitchFamily="34" charset="0"/>
                <a:cs typeface="Arial" panose="020B0604020202020204" pitchFamily="34" charset="0"/>
              </a:rPr>
              <a:t>From </a:t>
            </a:r>
            <a:r>
              <a:rPr lang="en-GB" sz="2400" dirty="0">
                <a:latin typeface="Arial" panose="020B0604020202020204" pitchFamily="34" charset="0"/>
                <a:cs typeface="Arial" panose="020B0604020202020204" pitchFamily="34" charset="0"/>
              </a:rPr>
              <a:t>a hands on perspective, we seek to present a selection of activities that participants can engage in, in order to develop and extend their </a:t>
            </a:r>
            <a:r>
              <a:rPr lang="en-GB" sz="2400" dirty="0" smtClean="0">
                <a:latin typeface="Arial" panose="020B0604020202020204" pitchFamily="34" charset="0"/>
                <a:cs typeface="Arial" panose="020B0604020202020204" pitchFamily="34" charset="0"/>
              </a:rPr>
              <a:t>understanding </a:t>
            </a:r>
            <a:r>
              <a:rPr lang="en-GB" sz="2400" dirty="0">
                <a:latin typeface="Arial" panose="020B0604020202020204" pitchFamily="34" charset="0"/>
                <a:cs typeface="Arial" panose="020B0604020202020204" pitchFamily="34" charset="0"/>
              </a:rPr>
              <a:t>in working with quantum systems.</a:t>
            </a:r>
            <a:endParaRPr lang="en-GB"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649977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r>
              <a:rPr lang="en-GB" sz="2800" dirty="0" smtClean="0"/>
              <a:t>Cyber Security</a:t>
            </a:r>
          </a:p>
        </p:txBody>
      </p:sp>
      <p:sp>
        <p:nvSpPr>
          <p:cNvPr id="3" name="Text Placeholder 2"/>
          <p:cNvSpPr>
            <a:spLocks noGrp="1"/>
          </p:cNvSpPr>
          <p:nvPr>
            <p:ph type="body" idx="1"/>
          </p:nvPr>
        </p:nvSpPr>
        <p:spPr/>
        <p:txBody>
          <a:bodyPr/>
          <a:lstStyle/>
          <a:p>
            <a:pPr marL="1371600" lvl="2" indent="-457200">
              <a:buFont typeface="Arial" panose="020B0604020202020204" pitchFamily="34" charset="0"/>
              <a:buChar char="•"/>
            </a:pPr>
            <a:r>
              <a:rPr lang="en-GB" sz="2800" dirty="0" smtClean="0"/>
              <a:t>Assets</a:t>
            </a:r>
          </a:p>
          <a:p>
            <a:pPr marL="1371600" lvl="2" indent="-457200">
              <a:buFont typeface="Arial" panose="020B0604020202020204" pitchFamily="34" charset="0"/>
              <a:buChar char="•"/>
            </a:pPr>
            <a:r>
              <a:rPr lang="en-GB" sz="2800" dirty="0" smtClean="0"/>
              <a:t>Motivation</a:t>
            </a:r>
          </a:p>
          <a:p>
            <a:pPr marL="1371600" lvl="2" indent="-457200">
              <a:buFont typeface="Arial" panose="020B0604020202020204" pitchFamily="34" charset="0"/>
              <a:buChar char="•"/>
            </a:pPr>
            <a:r>
              <a:rPr lang="en-GB" sz="2800" dirty="0" smtClean="0"/>
              <a:t>Attackers </a:t>
            </a:r>
            <a:r>
              <a:rPr lang="en-GB" sz="2800" dirty="0"/>
              <a:t>and Vulnerabilities</a:t>
            </a:r>
          </a:p>
        </p:txBody>
      </p:sp>
    </p:spTree>
    <p:extLst>
      <p:ext uri="{BB962C8B-B14F-4D97-AF65-F5344CB8AC3E}">
        <p14:creationId xmlns:p14="http://schemas.microsoft.com/office/powerpoint/2010/main" val="27446999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01675"/>
          </a:xfrm>
        </p:spPr>
        <p:txBody>
          <a:bodyPr/>
          <a:lstStyle/>
          <a:p>
            <a:r>
              <a:rPr lang="en-GB" dirty="0" smtClean="0"/>
              <a:t>Cyber security</a:t>
            </a:r>
            <a:endParaRPr lang="en-GB" dirty="0"/>
          </a:p>
        </p:txBody>
      </p:sp>
      <p:sp>
        <p:nvSpPr>
          <p:cNvPr id="3" name="Content Placeholder 2"/>
          <p:cNvSpPr>
            <a:spLocks noGrp="1"/>
          </p:cNvSpPr>
          <p:nvPr>
            <p:ph idx="1"/>
          </p:nvPr>
        </p:nvSpPr>
        <p:spPr>
          <a:xfrm>
            <a:off x="838200" y="1066800"/>
            <a:ext cx="10515600" cy="5410200"/>
          </a:xfrm>
        </p:spPr>
        <p:txBody>
          <a:bodyPr>
            <a:normAutofit/>
          </a:bodyPr>
          <a:lstStyle/>
          <a:p>
            <a:pPr marL="0" indent="0" defTabSz="442913">
              <a:buNone/>
            </a:pPr>
            <a:r>
              <a:rPr lang="en-GB" dirty="0"/>
              <a:t>	</a:t>
            </a:r>
            <a:endParaRPr lang="en-GB" dirty="0" smtClean="0"/>
          </a:p>
          <a:p>
            <a:pPr marL="0" indent="0" defTabSz="442913">
              <a:buNone/>
            </a:pPr>
            <a:r>
              <a:rPr lang="en-GB" dirty="0"/>
              <a:t>	</a:t>
            </a:r>
            <a:r>
              <a:rPr lang="en-GB" dirty="0" smtClean="0"/>
              <a:t>“the </a:t>
            </a:r>
            <a:r>
              <a:rPr lang="en-GB" dirty="0"/>
              <a:t>protection of information systems from theft or damage to </a:t>
            </a:r>
            <a:r>
              <a:rPr lang="en-GB" dirty="0" smtClean="0"/>
              <a:t>	the 	hardware</a:t>
            </a:r>
            <a:r>
              <a:rPr lang="en-GB" dirty="0"/>
              <a:t>, the software, and to the information on them, as </a:t>
            </a:r>
            <a:r>
              <a:rPr lang="en-GB" dirty="0" smtClean="0"/>
              <a:t>well </a:t>
            </a:r>
            <a:r>
              <a:rPr lang="en-GB" dirty="0"/>
              <a:t>as </a:t>
            </a:r>
            <a:r>
              <a:rPr lang="en-GB" dirty="0" smtClean="0"/>
              <a:t>	from disruption </a:t>
            </a:r>
            <a:r>
              <a:rPr lang="en-GB" dirty="0"/>
              <a:t>or misdirection of the services they </a:t>
            </a:r>
            <a:r>
              <a:rPr lang="en-GB" dirty="0" smtClean="0"/>
              <a:t>	provide”</a:t>
            </a:r>
            <a:endParaRPr lang="en-GB" dirty="0"/>
          </a:p>
          <a:p>
            <a:pPr marL="0" indent="0" algn="r">
              <a:buNone/>
            </a:pPr>
            <a:r>
              <a:rPr lang="en-GB" sz="2000" dirty="0"/>
              <a:t>M. Gasser, 1988, Building a secure computer system, van </a:t>
            </a:r>
            <a:r>
              <a:rPr lang="en-GB" sz="2000" dirty="0" err="1" smtClean="0"/>
              <a:t>Nostrand</a:t>
            </a:r>
            <a:r>
              <a:rPr lang="en-GB" sz="2000" dirty="0" smtClean="0"/>
              <a:t> Reinhold</a:t>
            </a:r>
            <a:r>
              <a:rPr lang="en-GB" sz="2000" dirty="0"/>
              <a:t>.</a:t>
            </a:r>
            <a:r>
              <a:rPr lang="en-GB" dirty="0"/>
              <a:t> </a:t>
            </a:r>
            <a:endParaRPr lang="en-GB" dirty="0" smtClean="0"/>
          </a:p>
          <a:p>
            <a:pPr marL="0" indent="0" defTabSz="442913">
              <a:buNone/>
            </a:pPr>
            <a:r>
              <a:rPr lang="en-GB" dirty="0"/>
              <a:t>	</a:t>
            </a:r>
            <a:endParaRPr lang="en-GB" dirty="0" smtClean="0"/>
          </a:p>
          <a:p>
            <a:pPr marL="0" indent="0" defTabSz="442913">
              <a:buNone/>
            </a:pPr>
            <a:r>
              <a:rPr lang="en-GB" b="1" dirty="0"/>
              <a:t>	</a:t>
            </a:r>
            <a:r>
              <a:rPr lang="en-GB" b="1" dirty="0" smtClean="0"/>
              <a:t>Information security</a:t>
            </a:r>
            <a:r>
              <a:rPr lang="en-GB" dirty="0"/>
              <a:t> </a:t>
            </a:r>
            <a:r>
              <a:rPr lang="en-GB" dirty="0" smtClean="0"/>
              <a:t>– “the practice </a:t>
            </a:r>
            <a:r>
              <a:rPr lang="en-GB" dirty="0"/>
              <a:t>of preventing unauthorized </a:t>
            </a:r>
            <a:r>
              <a:rPr lang="en-GB" dirty="0" smtClean="0"/>
              <a:t>	access</a:t>
            </a:r>
            <a:r>
              <a:rPr lang="en-GB" dirty="0"/>
              <a:t>, use, disclosure, </a:t>
            </a:r>
            <a:r>
              <a:rPr lang="en-GB" dirty="0" smtClean="0"/>
              <a:t>disruption</a:t>
            </a:r>
            <a:r>
              <a:rPr lang="en-GB" dirty="0"/>
              <a:t>, modification, inspection, </a:t>
            </a:r>
            <a:r>
              <a:rPr lang="en-GB" dirty="0" smtClean="0"/>
              <a:t>	recording </a:t>
            </a:r>
            <a:r>
              <a:rPr lang="en-GB" dirty="0"/>
              <a:t>or destruction of </a:t>
            </a:r>
            <a:r>
              <a:rPr lang="en-GB" dirty="0" smtClean="0"/>
              <a:t>	information”</a:t>
            </a:r>
          </a:p>
        </p:txBody>
      </p:sp>
    </p:spTree>
    <p:extLst>
      <p:ext uri="{BB962C8B-B14F-4D97-AF65-F5344CB8AC3E}">
        <p14:creationId xmlns:p14="http://schemas.microsoft.com/office/powerpoint/2010/main" val="31019067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77875"/>
          </a:xfrm>
        </p:spPr>
        <p:txBody>
          <a:bodyPr/>
          <a:lstStyle/>
          <a:p>
            <a:r>
              <a:rPr lang="en-GB" dirty="0" smtClean="0"/>
              <a:t>Assets</a:t>
            </a:r>
            <a:endParaRPr lang="en-GB" dirty="0"/>
          </a:p>
        </p:txBody>
      </p:sp>
      <p:sp>
        <p:nvSpPr>
          <p:cNvPr id="3" name="Content Placeholder 2"/>
          <p:cNvSpPr>
            <a:spLocks noGrp="1"/>
          </p:cNvSpPr>
          <p:nvPr>
            <p:ph idx="1"/>
          </p:nvPr>
        </p:nvSpPr>
        <p:spPr>
          <a:xfrm>
            <a:off x="838200" y="1143000"/>
            <a:ext cx="10515600" cy="5257800"/>
          </a:xfrm>
        </p:spPr>
        <p:txBody>
          <a:bodyPr>
            <a:normAutofit/>
          </a:bodyPr>
          <a:lstStyle/>
          <a:p>
            <a:pPr>
              <a:buFont typeface="Wingdings" panose="05000000000000000000" pitchFamily="2" charset="2"/>
              <a:buChar char="Ø"/>
            </a:pPr>
            <a:r>
              <a:rPr lang="en-GB" sz="2400" dirty="0" smtClean="0"/>
              <a:t>Hardware</a:t>
            </a:r>
          </a:p>
          <a:p>
            <a:pPr lvl="1">
              <a:buFont typeface="Wingdings" panose="05000000000000000000" pitchFamily="2" charset="2"/>
              <a:buChar char="Ø"/>
            </a:pPr>
            <a:r>
              <a:rPr lang="en-GB" sz="2000" dirty="0" smtClean="0"/>
              <a:t>Servers</a:t>
            </a:r>
          </a:p>
          <a:p>
            <a:pPr lvl="1">
              <a:buFont typeface="Wingdings" panose="05000000000000000000" pitchFamily="2" charset="2"/>
              <a:buChar char="Ø"/>
            </a:pPr>
            <a:r>
              <a:rPr lang="en-GB" sz="2000" dirty="0" smtClean="0"/>
              <a:t>Switches </a:t>
            </a:r>
          </a:p>
          <a:p>
            <a:pPr lvl="1">
              <a:buFont typeface="Wingdings" panose="05000000000000000000" pitchFamily="2" charset="2"/>
              <a:buChar char="Ø"/>
            </a:pPr>
            <a:r>
              <a:rPr lang="en-GB" sz="2000" dirty="0" smtClean="0"/>
              <a:t>Sensors </a:t>
            </a:r>
          </a:p>
          <a:p>
            <a:pPr>
              <a:buFont typeface="Wingdings" panose="05000000000000000000" pitchFamily="2" charset="2"/>
              <a:buChar char="Ø"/>
            </a:pPr>
            <a:r>
              <a:rPr lang="en-GB" sz="2400" dirty="0" smtClean="0"/>
              <a:t>Software</a:t>
            </a:r>
          </a:p>
          <a:p>
            <a:pPr lvl="1">
              <a:buFont typeface="Wingdings" panose="05000000000000000000" pitchFamily="2" charset="2"/>
              <a:buChar char="Ø"/>
            </a:pPr>
            <a:r>
              <a:rPr lang="en-GB" sz="2000" dirty="0" smtClean="0"/>
              <a:t>Mission critical applications </a:t>
            </a:r>
          </a:p>
          <a:p>
            <a:pPr lvl="1">
              <a:buFont typeface="Wingdings" panose="05000000000000000000" pitchFamily="2" charset="2"/>
              <a:buChar char="Ø"/>
            </a:pPr>
            <a:r>
              <a:rPr lang="en-GB" sz="2000" dirty="0" smtClean="0"/>
              <a:t>Support systems</a:t>
            </a:r>
          </a:p>
          <a:p>
            <a:pPr>
              <a:buFont typeface="Wingdings" panose="05000000000000000000" pitchFamily="2" charset="2"/>
              <a:buChar char="Ø"/>
            </a:pPr>
            <a:r>
              <a:rPr lang="en-GB" sz="2400" dirty="0" smtClean="0"/>
              <a:t>Confidential data</a:t>
            </a:r>
          </a:p>
          <a:p>
            <a:pPr lvl="1">
              <a:buFont typeface="Wingdings" panose="05000000000000000000" pitchFamily="2" charset="2"/>
              <a:buChar char="Ø"/>
            </a:pPr>
            <a:r>
              <a:rPr lang="en-GB" sz="2000" dirty="0" smtClean="0"/>
              <a:t>Genome data</a:t>
            </a:r>
          </a:p>
          <a:p>
            <a:pPr lvl="1">
              <a:buFont typeface="Wingdings" panose="05000000000000000000" pitchFamily="2" charset="2"/>
              <a:buChar char="Ø"/>
            </a:pPr>
            <a:r>
              <a:rPr lang="en-GB" sz="2000" dirty="0" smtClean="0"/>
              <a:t>Medical records</a:t>
            </a:r>
          </a:p>
          <a:p>
            <a:pPr>
              <a:buFont typeface="Wingdings" panose="05000000000000000000" pitchFamily="2" charset="2"/>
              <a:buChar char="Ø"/>
            </a:pPr>
            <a:r>
              <a:rPr lang="en-GB" sz="2400" dirty="0" smtClean="0"/>
              <a:t>Assets need to be protected if replacement is expensive or if the asset is important to the owner. Sensors, for example, may be inexpensive but in mission critical systems damage due to not protecting them may be very costly </a:t>
            </a:r>
          </a:p>
        </p:txBody>
      </p:sp>
    </p:spTree>
    <p:extLst>
      <p:ext uri="{BB962C8B-B14F-4D97-AF65-F5344CB8AC3E}">
        <p14:creationId xmlns:p14="http://schemas.microsoft.com/office/powerpoint/2010/main" val="12459887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77875"/>
          </a:xfrm>
        </p:spPr>
        <p:txBody>
          <a:bodyPr/>
          <a:lstStyle/>
          <a:p>
            <a:r>
              <a:rPr lang="en-GB" dirty="0" smtClean="0"/>
              <a:t>Motivation</a:t>
            </a:r>
            <a:endParaRPr lang="en-GB" dirty="0"/>
          </a:p>
        </p:txBody>
      </p:sp>
      <p:sp>
        <p:nvSpPr>
          <p:cNvPr id="3" name="Content Placeholder 2"/>
          <p:cNvSpPr>
            <a:spLocks noGrp="1"/>
          </p:cNvSpPr>
          <p:nvPr>
            <p:ph idx="1"/>
          </p:nvPr>
        </p:nvSpPr>
        <p:spPr>
          <a:xfrm>
            <a:off x="838200" y="1143000"/>
            <a:ext cx="10515600" cy="5257800"/>
          </a:xfrm>
        </p:spPr>
        <p:txBody>
          <a:bodyPr>
            <a:normAutofit lnSpcReduction="10000"/>
          </a:bodyPr>
          <a:lstStyle/>
          <a:p>
            <a:pPr marL="357188" indent="-357188">
              <a:buFont typeface="Wingdings" panose="05000000000000000000" pitchFamily="2" charset="2"/>
              <a:buChar char="Ø"/>
            </a:pPr>
            <a:r>
              <a:rPr lang="en-GB" sz="2400" dirty="0"/>
              <a:t>Motivating factors for using such assets include </a:t>
            </a:r>
          </a:p>
          <a:p>
            <a:pPr marL="814388" lvl="1" indent="-357188">
              <a:buFont typeface="Wingdings" panose="05000000000000000000" pitchFamily="2" charset="2"/>
              <a:buChar char="Ø"/>
            </a:pPr>
            <a:r>
              <a:rPr lang="en-GB" sz="2000" dirty="0"/>
              <a:t>Sharing of resources</a:t>
            </a:r>
          </a:p>
          <a:p>
            <a:pPr marL="814388" lvl="1" indent="-357188">
              <a:buFont typeface="Wingdings" panose="05000000000000000000" pitchFamily="2" charset="2"/>
              <a:buChar char="Ø"/>
            </a:pPr>
            <a:r>
              <a:rPr lang="en-GB" sz="2000" dirty="0"/>
              <a:t>Reduction in cost</a:t>
            </a:r>
          </a:p>
          <a:p>
            <a:pPr marL="814388" lvl="1" indent="-357188">
              <a:buFont typeface="Wingdings" panose="05000000000000000000" pitchFamily="2" charset="2"/>
              <a:buChar char="Ø"/>
            </a:pPr>
            <a:r>
              <a:rPr lang="en-GB" sz="2000" dirty="0"/>
              <a:t>Increase in computational processing</a:t>
            </a:r>
          </a:p>
          <a:p>
            <a:pPr marL="814388" lvl="1" indent="-357188">
              <a:buFont typeface="Wingdings" panose="05000000000000000000" pitchFamily="2" charset="2"/>
              <a:buChar char="Ø"/>
            </a:pPr>
            <a:r>
              <a:rPr lang="en-GB" sz="2000" dirty="0"/>
              <a:t>Reliability</a:t>
            </a:r>
          </a:p>
          <a:p>
            <a:pPr marL="357188" indent="-357188">
              <a:buFont typeface="Wingdings" panose="05000000000000000000" pitchFamily="2" charset="2"/>
              <a:buChar char="Ø"/>
            </a:pPr>
            <a:r>
              <a:rPr lang="en-GB" sz="2400" dirty="0" smtClean="0"/>
              <a:t>With threat modelling for such systems we seek to establish:</a:t>
            </a:r>
          </a:p>
          <a:p>
            <a:pPr marL="814388" lvl="1" indent="-357188">
              <a:buFont typeface="Wingdings" panose="05000000000000000000" pitchFamily="2" charset="2"/>
              <a:buChar char="Ø"/>
            </a:pPr>
            <a:r>
              <a:rPr lang="en-GB" sz="2000" dirty="0" smtClean="0"/>
              <a:t>What data do we need/want to protect</a:t>
            </a:r>
          </a:p>
          <a:p>
            <a:pPr marL="814388" lvl="1" indent="-357188">
              <a:buFont typeface="Wingdings" panose="05000000000000000000" pitchFamily="2" charset="2"/>
              <a:buChar char="Ø"/>
            </a:pPr>
            <a:r>
              <a:rPr lang="en-GB" sz="2000" dirty="0" smtClean="0"/>
              <a:t>Where are the information flows</a:t>
            </a:r>
          </a:p>
          <a:p>
            <a:pPr marL="814388" lvl="1" indent="-357188">
              <a:buFont typeface="Wingdings" panose="05000000000000000000" pitchFamily="2" charset="2"/>
              <a:buChar char="Ø"/>
            </a:pPr>
            <a:r>
              <a:rPr lang="en-GB" sz="2000" dirty="0" smtClean="0"/>
              <a:t>What functions are engaged in the processing of data through the employment of services</a:t>
            </a:r>
          </a:p>
          <a:p>
            <a:pPr marL="1271588" lvl="2" indent="-357188">
              <a:buFont typeface="Wingdings" panose="05000000000000000000" pitchFamily="2" charset="2"/>
              <a:buChar char="Ø"/>
            </a:pPr>
            <a:r>
              <a:rPr lang="en-GB" sz="1600" dirty="0" smtClean="0"/>
              <a:t>Cloud services</a:t>
            </a:r>
          </a:p>
          <a:p>
            <a:pPr marL="1271588" lvl="2" indent="-357188">
              <a:buFont typeface="Wingdings" panose="05000000000000000000" pitchFamily="2" charset="2"/>
              <a:buChar char="Ø"/>
            </a:pPr>
            <a:r>
              <a:rPr lang="en-GB" sz="1600" dirty="0" smtClean="0"/>
              <a:t>conveyance of packets</a:t>
            </a:r>
          </a:p>
          <a:p>
            <a:pPr marL="814388" lvl="1" indent="-357188">
              <a:buFont typeface="Wingdings" panose="05000000000000000000" pitchFamily="2" charset="2"/>
              <a:buChar char="Ø"/>
            </a:pPr>
            <a:r>
              <a:rPr lang="en-GB" sz="2000" dirty="0" smtClean="0"/>
              <a:t>What systems do I have to rely upon </a:t>
            </a:r>
            <a:endParaRPr lang="en-GB" sz="2000" dirty="0"/>
          </a:p>
          <a:p>
            <a:pPr marL="357188" indent="-357188">
              <a:buFont typeface="Wingdings" panose="05000000000000000000" pitchFamily="2" charset="2"/>
              <a:buChar char="Ø"/>
            </a:pPr>
            <a:r>
              <a:rPr lang="en-GB" sz="2400" dirty="0" smtClean="0"/>
              <a:t>‘Assets should be protected from unwanted access, use, disclosure, alteration, destruction and/or theft resulting in loss to the organisation be it actual or in terms of reputation’ Wiki</a:t>
            </a:r>
          </a:p>
        </p:txBody>
      </p:sp>
    </p:spTree>
    <p:extLst>
      <p:ext uri="{BB962C8B-B14F-4D97-AF65-F5344CB8AC3E}">
        <p14:creationId xmlns:p14="http://schemas.microsoft.com/office/powerpoint/2010/main" val="6159758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364</TotalTime>
  <Words>1890</Words>
  <Application>Microsoft Office PowerPoint</Application>
  <PresentationFormat>Widescreen</PresentationFormat>
  <Paragraphs>381</Paragraphs>
  <Slides>46</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46</vt:i4>
      </vt:variant>
    </vt:vector>
  </HeadingPairs>
  <TitlesOfParts>
    <vt:vector size="54" baseType="lpstr">
      <vt:lpstr>Arial</vt:lpstr>
      <vt:lpstr>Calibri</vt:lpstr>
      <vt:lpstr>Calibri Light</vt:lpstr>
      <vt:lpstr>Times New Roman</vt:lpstr>
      <vt:lpstr>Wingdings</vt:lpstr>
      <vt:lpstr>Office Theme</vt:lpstr>
      <vt:lpstr>Equation</vt:lpstr>
      <vt:lpstr>MathType 4.0 Equation</vt:lpstr>
      <vt:lpstr>Integrating Quantum Concepts into Cyber Security  Session 1: Introduction </vt:lpstr>
      <vt:lpstr>Introduction</vt:lpstr>
      <vt:lpstr>Introduction</vt:lpstr>
      <vt:lpstr>Introduction</vt:lpstr>
      <vt:lpstr>Introduction</vt:lpstr>
      <vt:lpstr>Cyber Security</vt:lpstr>
      <vt:lpstr>Cyber security</vt:lpstr>
      <vt:lpstr>Assets</vt:lpstr>
      <vt:lpstr>Motivation</vt:lpstr>
      <vt:lpstr>Attackers and Vulnerabilities</vt:lpstr>
      <vt:lpstr>Cyber security</vt:lpstr>
      <vt:lpstr>Protection</vt:lpstr>
      <vt:lpstr>Quantum Processing and Tools</vt:lpstr>
      <vt:lpstr>Quantum Processing</vt:lpstr>
      <vt:lpstr>Quantum Tools</vt:lpstr>
      <vt:lpstr>  A Comparison of Classical and Quantum States</vt:lpstr>
      <vt:lpstr>Classical &amp; Quantum Representations</vt:lpstr>
      <vt:lpstr>Classical &amp; Quantum Representations</vt:lpstr>
      <vt:lpstr>Quantum States</vt:lpstr>
      <vt:lpstr>Quantum States</vt:lpstr>
      <vt:lpstr>Postulate 1</vt:lpstr>
      <vt:lpstr>Quantum States</vt:lpstr>
      <vt:lpstr>Pure States and Mixed States</vt:lpstr>
      <vt:lpstr>Postulate 4 – Composite Systems</vt:lpstr>
      <vt:lpstr>Quantum States</vt:lpstr>
      <vt:lpstr>Entanglement</vt:lpstr>
      <vt:lpstr>Entanglement</vt:lpstr>
      <vt:lpstr>Entanglement</vt:lpstr>
      <vt:lpstr>Gates</vt:lpstr>
      <vt:lpstr>The Action of a Matrix on a vector</vt:lpstr>
      <vt:lpstr>Quantum Gates</vt:lpstr>
      <vt:lpstr>Quantum Gates</vt:lpstr>
      <vt:lpstr>Quantum Gates</vt:lpstr>
      <vt:lpstr>Quantum Gates</vt:lpstr>
      <vt:lpstr>Quantum Gates</vt:lpstr>
      <vt:lpstr>Postulate 2 - Nielsen and Chuang</vt:lpstr>
      <vt:lpstr>A selection of quantum properties and tools</vt:lpstr>
      <vt:lpstr>Quantum Properties</vt:lpstr>
      <vt:lpstr>Quantum Supremacy</vt:lpstr>
      <vt:lpstr>Quantum Tools</vt:lpstr>
      <vt:lpstr>Quantum Communication</vt:lpstr>
      <vt:lpstr>The Measurement Postulate</vt:lpstr>
      <vt:lpstr>Postulate 3 - Measurement</vt:lpstr>
      <vt:lpstr>Postulate 3 – Measurement continued</vt:lpstr>
      <vt:lpstr>Postulate 3 – Measurement continued</vt:lpstr>
      <vt:lpstr>Activity 1</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Spring</dc:creator>
  <cp:lastModifiedBy>William Spring</cp:lastModifiedBy>
  <cp:revision>27</cp:revision>
  <dcterms:created xsi:type="dcterms:W3CDTF">2019-10-26T15:47:35Z</dcterms:created>
  <dcterms:modified xsi:type="dcterms:W3CDTF">2019-12-08T23:59:11Z</dcterms:modified>
</cp:coreProperties>
</file>